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Lst>
  <p:notesMasterIdLst>
    <p:notesMasterId r:id="rId71"/>
  </p:notesMasterIdLst>
  <p:sldIdLst>
    <p:sldId id="256" r:id="rId2"/>
    <p:sldId id="257" r:id="rId3"/>
    <p:sldId id="322" r:id="rId4"/>
    <p:sldId id="258" r:id="rId5"/>
    <p:sldId id="259" r:id="rId6"/>
    <p:sldId id="260" r:id="rId7"/>
    <p:sldId id="261" r:id="rId8"/>
    <p:sldId id="262" r:id="rId9"/>
    <p:sldId id="263" r:id="rId10"/>
    <p:sldId id="264" r:id="rId11"/>
    <p:sldId id="318" r:id="rId12"/>
    <p:sldId id="265" r:id="rId13"/>
    <p:sldId id="266" r:id="rId14"/>
    <p:sldId id="267" r:id="rId15"/>
    <p:sldId id="268" r:id="rId16"/>
    <p:sldId id="269" r:id="rId17"/>
    <p:sldId id="270" r:id="rId18"/>
    <p:sldId id="271" r:id="rId19"/>
    <p:sldId id="272" r:id="rId20"/>
    <p:sldId id="290" r:id="rId21"/>
    <p:sldId id="273" r:id="rId22"/>
    <p:sldId id="274" r:id="rId23"/>
    <p:sldId id="275" r:id="rId24"/>
    <p:sldId id="276" r:id="rId25"/>
    <p:sldId id="277" r:id="rId26"/>
    <p:sldId id="278" r:id="rId27"/>
    <p:sldId id="279" r:id="rId28"/>
    <p:sldId id="280" r:id="rId29"/>
    <p:sldId id="319" r:id="rId30"/>
    <p:sldId id="320" r:id="rId31"/>
    <p:sldId id="281" r:id="rId32"/>
    <p:sldId id="282" r:id="rId33"/>
    <p:sldId id="283" r:id="rId34"/>
    <p:sldId id="284" r:id="rId35"/>
    <p:sldId id="321" r:id="rId36"/>
    <p:sldId id="285" r:id="rId37"/>
    <p:sldId id="286" r:id="rId38"/>
    <p:sldId id="287" r:id="rId39"/>
    <p:sldId id="288" r:id="rId40"/>
    <p:sldId id="289" r:id="rId41"/>
    <p:sldId id="291" r:id="rId42"/>
    <p:sldId id="292" r:id="rId43"/>
    <p:sldId id="294" r:id="rId44"/>
    <p:sldId id="295" r:id="rId45"/>
    <p:sldId id="296" r:id="rId46"/>
    <p:sldId id="297" r:id="rId47"/>
    <p:sldId id="298" r:id="rId48"/>
    <p:sldId id="299" r:id="rId49"/>
    <p:sldId id="293" r:id="rId50"/>
    <p:sldId id="300" r:id="rId51"/>
    <p:sldId id="301" r:id="rId52"/>
    <p:sldId id="302" r:id="rId53"/>
    <p:sldId id="303" r:id="rId54"/>
    <p:sldId id="304" r:id="rId55"/>
    <p:sldId id="305" r:id="rId56"/>
    <p:sldId id="306" r:id="rId57"/>
    <p:sldId id="307" r:id="rId58"/>
    <p:sldId id="308" r:id="rId59"/>
    <p:sldId id="309" r:id="rId60"/>
    <p:sldId id="310" r:id="rId61"/>
    <p:sldId id="312" r:id="rId62"/>
    <p:sldId id="313" r:id="rId63"/>
    <p:sldId id="314" r:id="rId64"/>
    <p:sldId id="315" r:id="rId65"/>
    <p:sldId id="324" r:id="rId66"/>
    <p:sldId id="311" r:id="rId67"/>
    <p:sldId id="316" r:id="rId68"/>
    <p:sldId id="323" r:id="rId69"/>
    <p:sldId id="317" r:id="rId70"/>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panose="02020603050405020304" pitchFamily="18" charset="0"/>
        <a:ea typeface="+mn-ea"/>
        <a:cs typeface="Times New Roman" panose="02020603050405020304" pitchFamily="18" charset="0"/>
      </a:defRPr>
    </a:lvl1pPr>
    <a:lvl2pPr marL="457200" algn="l" rtl="0" fontAlgn="base">
      <a:spcBef>
        <a:spcPct val="0"/>
      </a:spcBef>
      <a:spcAft>
        <a:spcPct val="0"/>
      </a:spcAft>
      <a:defRPr sz="2400" kern="1200">
        <a:solidFill>
          <a:schemeClr val="tx1"/>
        </a:solidFill>
        <a:latin typeface="Times New Roman" panose="02020603050405020304" pitchFamily="18" charset="0"/>
        <a:ea typeface="+mn-ea"/>
        <a:cs typeface="Times New Roman" panose="02020603050405020304" pitchFamily="18" charset="0"/>
      </a:defRPr>
    </a:lvl2pPr>
    <a:lvl3pPr marL="914400" algn="l" rtl="0" fontAlgn="base">
      <a:spcBef>
        <a:spcPct val="0"/>
      </a:spcBef>
      <a:spcAft>
        <a:spcPct val="0"/>
      </a:spcAft>
      <a:defRPr sz="2400" kern="1200">
        <a:solidFill>
          <a:schemeClr val="tx1"/>
        </a:solidFill>
        <a:latin typeface="Times New Roman" panose="02020603050405020304" pitchFamily="18" charset="0"/>
        <a:ea typeface="+mn-ea"/>
        <a:cs typeface="Times New Roman" panose="02020603050405020304" pitchFamily="18" charset="0"/>
      </a:defRPr>
    </a:lvl3pPr>
    <a:lvl4pPr marL="1371600" algn="l" rtl="0" fontAlgn="base">
      <a:spcBef>
        <a:spcPct val="0"/>
      </a:spcBef>
      <a:spcAft>
        <a:spcPct val="0"/>
      </a:spcAft>
      <a:defRPr sz="2400" kern="1200">
        <a:solidFill>
          <a:schemeClr val="tx1"/>
        </a:solidFill>
        <a:latin typeface="Times New Roman" panose="02020603050405020304" pitchFamily="18" charset="0"/>
        <a:ea typeface="+mn-ea"/>
        <a:cs typeface="Times New Roman" panose="02020603050405020304" pitchFamily="18" charset="0"/>
      </a:defRPr>
    </a:lvl4pPr>
    <a:lvl5pPr marL="1828800" algn="l" rtl="0" fontAlgn="base">
      <a:spcBef>
        <a:spcPct val="0"/>
      </a:spcBef>
      <a:spcAft>
        <a:spcPct val="0"/>
      </a:spcAft>
      <a:defRPr sz="2400" kern="1200">
        <a:solidFill>
          <a:schemeClr val="tx1"/>
        </a:solidFill>
        <a:latin typeface="Times New Roman" panose="02020603050405020304" pitchFamily="18" charset="0"/>
        <a:ea typeface="+mn-ea"/>
        <a:cs typeface="Times New Roman" panose="02020603050405020304" pitchFamily="18" charset="0"/>
      </a:defRPr>
    </a:lvl5pPr>
    <a:lvl6pPr marL="2286000" algn="l" defTabSz="914400" rtl="0" eaLnBrk="1" latinLnBrk="0" hangingPunct="1">
      <a:defRPr sz="2400" kern="1200">
        <a:solidFill>
          <a:schemeClr val="tx1"/>
        </a:solidFill>
        <a:latin typeface="Times New Roman" panose="02020603050405020304" pitchFamily="18" charset="0"/>
        <a:ea typeface="+mn-ea"/>
        <a:cs typeface="Times New Roman" panose="02020603050405020304" pitchFamily="18" charset="0"/>
      </a:defRPr>
    </a:lvl6pPr>
    <a:lvl7pPr marL="2743200" algn="l" defTabSz="914400" rtl="0" eaLnBrk="1" latinLnBrk="0" hangingPunct="1">
      <a:defRPr sz="2400" kern="1200">
        <a:solidFill>
          <a:schemeClr val="tx1"/>
        </a:solidFill>
        <a:latin typeface="Times New Roman" panose="02020603050405020304" pitchFamily="18" charset="0"/>
        <a:ea typeface="+mn-ea"/>
        <a:cs typeface="Times New Roman" panose="02020603050405020304" pitchFamily="18" charset="0"/>
      </a:defRPr>
    </a:lvl7pPr>
    <a:lvl8pPr marL="3200400" algn="l" defTabSz="914400" rtl="0" eaLnBrk="1" latinLnBrk="0" hangingPunct="1">
      <a:defRPr sz="2400" kern="1200">
        <a:solidFill>
          <a:schemeClr val="tx1"/>
        </a:solidFill>
        <a:latin typeface="Times New Roman" panose="02020603050405020304" pitchFamily="18" charset="0"/>
        <a:ea typeface="+mn-ea"/>
        <a:cs typeface="Times New Roman" panose="02020603050405020304" pitchFamily="18" charset="0"/>
      </a:defRPr>
    </a:lvl8pPr>
    <a:lvl9pPr marL="3657600" algn="l" defTabSz="914400" rtl="0" eaLnBrk="1" latinLnBrk="0" hangingPunct="1">
      <a:defRPr sz="2400" kern="1200">
        <a:solidFill>
          <a:schemeClr val="tx1"/>
        </a:solidFill>
        <a:latin typeface="Times New Roman" panose="02020603050405020304" pitchFamily="18" charset="0"/>
        <a:ea typeface="+mn-ea"/>
        <a:cs typeface="Times New Roman" panose="02020603050405020304" pitchFamily="18"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08001"/>
    <a:srgbClr val="108040"/>
    <a:srgbClr val="66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30" d="100"/>
          <a:sy n="130" d="100"/>
        </p:scale>
        <p:origin x="1759" y="79"/>
      </p:cViewPr>
      <p:guideLst>
        <p:guide orient="horz" pos="2160"/>
        <p:guide pos="2880"/>
      </p:guideLst>
    </p:cSldViewPr>
  </p:slideViewPr>
  <p:notesTextViewPr>
    <p:cViewPr>
      <p:scale>
        <a:sx n="1" d="1"/>
        <a:sy n="1" d="1"/>
      </p:scale>
      <p:origin x="0" y="0"/>
    </p:cViewPr>
  </p:notesTextViewPr>
  <p:sorterViewPr>
    <p:cViewPr>
      <p:scale>
        <a:sx n="66" d="100"/>
        <a:sy n="66" d="100"/>
      </p:scale>
      <p:origin x="0" y="152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8ACEACE-0BD4-1E47-8510-2D8BDAF1D777}" type="datetimeFigureOut">
              <a:rPr lang="en-US" smtClean="0"/>
              <a:t>6/19/2019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545BD42-980D-744B-92F5-F9BFE4DB3F6C}" type="slidenum">
              <a:rPr lang="en-US" smtClean="0"/>
              <a:t>‹#›</a:t>
            </a:fld>
            <a:endParaRPr lang="en-US"/>
          </a:p>
        </p:txBody>
      </p:sp>
    </p:spTree>
    <p:extLst>
      <p:ext uri="{BB962C8B-B14F-4D97-AF65-F5344CB8AC3E}">
        <p14:creationId xmlns:p14="http://schemas.microsoft.com/office/powerpoint/2010/main" val="73778581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545BD42-980D-744B-92F5-F9BFE4DB3F6C}" type="slidenum">
              <a:rPr lang="en-US" smtClean="0"/>
              <a:t>1</a:t>
            </a:fld>
            <a:endParaRPr lang="en-US"/>
          </a:p>
        </p:txBody>
      </p:sp>
    </p:spTree>
    <p:extLst>
      <p:ext uri="{BB962C8B-B14F-4D97-AF65-F5344CB8AC3E}">
        <p14:creationId xmlns:p14="http://schemas.microsoft.com/office/powerpoint/2010/main" val="12374513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b="1" dirty="0"/>
              <a:t>Instructor Notes:</a:t>
            </a:r>
          </a:p>
          <a:p>
            <a:pPr eaLnBrk="1" hangingPunct="1"/>
            <a:r>
              <a:rPr lang="en-US" b="1" dirty="0"/>
              <a:t>Ask:</a:t>
            </a:r>
            <a:r>
              <a:rPr lang="en-US" dirty="0"/>
              <a:t>  Who would you give this float plan to?</a:t>
            </a:r>
          </a:p>
          <a:p>
            <a:pPr eaLnBrk="1" hangingPunct="1"/>
            <a:r>
              <a:rPr lang="en-US" b="1" dirty="0"/>
              <a:t>Ask:</a:t>
            </a:r>
            <a:r>
              <a:rPr lang="en-US" dirty="0"/>
              <a:t> Why is this an important part of boating</a:t>
            </a:r>
          </a:p>
          <a:p>
            <a:endParaRPr lang="en-US" dirty="0"/>
          </a:p>
        </p:txBody>
      </p:sp>
      <p:sp>
        <p:nvSpPr>
          <p:cNvPr id="4" name="Slide Number Placeholder 3"/>
          <p:cNvSpPr>
            <a:spLocks noGrp="1"/>
          </p:cNvSpPr>
          <p:nvPr>
            <p:ph type="sldNum" sz="quarter" idx="10"/>
          </p:nvPr>
        </p:nvSpPr>
        <p:spPr/>
        <p:txBody>
          <a:bodyPr/>
          <a:lstStyle/>
          <a:p>
            <a:fld id="{3545BD42-980D-744B-92F5-F9BFE4DB3F6C}" type="slidenum">
              <a:rPr lang="en-US" smtClean="0"/>
              <a:t>10</a:t>
            </a:fld>
            <a:endParaRPr lang="en-US"/>
          </a:p>
        </p:txBody>
      </p:sp>
    </p:spTree>
    <p:extLst>
      <p:ext uri="{BB962C8B-B14F-4D97-AF65-F5344CB8AC3E}">
        <p14:creationId xmlns:p14="http://schemas.microsoft.com/office/powerpoint/2010/main" val="40726950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b="1" dirty="0"/>
              <a:t>Instructor Notes:</a:t>
            </a:r>
          </a:p>
          <a:p>
            <a:r>
              <a:rPr lang="en-US" dirty="0"/>
              <a:t>Explain</a:t>
            </a:r>
            <a:r>
              <a:rPr lang="en-US" baseline="0" dirty="0"/>
              <a:t> about the Coast Guard.  Available FREE download.  Allows for online filing of Float Plans.  Explain all the menu items and advantages of downloading this APP to their phones.</a:t>
            </a:r>
            <a:endParaRPr lang="en-US" dirty="0"/>
          </a:p>
        </p:txBody>
      </p:sp>
      <p:sp>
        <p:nvSpPr>
          <p:cNvPr id="4" name="Slide Number Placeholder 3"/>
          <p:cNvSpPr>
            <a:spLocks noGrp="1"/>
          </p:cNvSpPr>
          <p:nvPr>
            <p:ph type="sldNum" sz="quarter" idx="10"/>
          </p:nvPr>
        </p:nvSpPr>
        <p:spPr/>
        <p:txBody>
          <a:bodyPr/>
          <a:lstStyle/>
          <a:p>
            <a:fld id="{3545BD42-980D-744B-92F5-F9BFE4DB3F6C}" type="slidenum">
              <a:rPr lang="en-US" smtClean="0"/>
              <a:t>11</a:t>
            </a:fld>
            <a:endParaRPr lang="en-US"/>
          </a:p>
        </p:txBody>
      </p:sp>
    </p:spTree>
    <p:extLst>
      <p:ext uri="{BB962C8B-B14F-4D97-AF65-F5344CB8AC3E}">
        <p14:creationId xmlns:p14="http://schemas.microsoft.com/office/powerpoint/2010/main" val="40726950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b="1" dirty="0"/>
              <a:t>Instructor Notes:</a:t>
            </a:r>
          </a:p>
          <a:p>
            <a:pPr eaLnBrk="1" hangingPunct="1"/>
            <a:r>
              <a:rPr lang="en-US" b="1" dirty="0"/>
              <a:t>Ask:</a:t>
            </a:r>
            <a:r>
              <a:rPr lang="en-US" dirty="0"/>
              <a:t>  Why are these important? What could be the result of not heeding these suggestions?</a:t>
            </a:r>
          </a:p>
          <a:p>
            <a:pPr eaLnBrk="1" hangingPunct="1"/>
            <a:r>
              <a:rPr lang="en-US" b="1" dirty="0"/>
              <a:t>ASK:</a:t>
            </a:r>
            <a:r>
              <a:rPr lang="en-US" dirty="0"/>
              <a:t> What would happen if you loaded people or gear into a small boat by stepping on the gunwale?</a:t>
            </a:r>
          </a:p>
          <a:p>
            <a:pPr eaLnBrk="1" hangingPunct="1"/>
            <a:endParaRPr lang="en-US" dirty="0"/>
          </a:p>
          <a:p>
            <a:endParaRPr lang="en-US" dirty="0"/>
          </a:p>
        </p:txBody>
      </p:sp>
      <p:sp>
        <p:nvSpPr>
          <p:cNvPr id="4" name="Slide Number Placeholder 3"/>
          <p:cNvSpPr>
            <a:spLocks noGrp="1"/>
          </p:cNvSpPr>
          <p:nvPr>
            <p:ph type="sldNum" sz="quarter" idx="10"/>
          </p:nvPr>
        </p:nvSpPr>
        <p:spPr/>
        <p:txBody>
          <a:bodyPr/>
          <a:lstStyle/>
          <a:p>
            <a:fld id="{3545BD42-980D-744B-92F5-F9BFE4DB3F6C}" type="slidenum">
              <a:rPr lang="en-US" smtClean="0"/>
              <a:t>12</a:t>
            </a:fld>
            <a:endParaRPr lang="en-US"/>
          </a:p>
        </p:txBody>
      </p:sp>
    </p:spTree>
    <p:extLst>
      <p:ext uri="{BB962C8B-B14F-4D97-AF65-F5344CB8AC3E}">
        <p14:creationId xmlns:p14="http://schemas.microsoft.com/office/powerpoint/2010/main" val="40726950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b="1" dirty="0"/>
              <a:t>Instructor Notes:</a:t>
            </a:r>
          </a:p>
          <a:p>
            <a:pPr eaLnBrk="1" hangingPunct="1"/>
            <a:r>
              <a:rPr lang="en-US" b="1" dirty="0"/>
              <a:t>Ask:</a:t>
            </a:r>
            <a:r>
              <a:rPr lang="en-US" dirty="0"/>
              <a:t>  Why are these important? What could be the result of not heeding these suggestions?</a:t>
            </a:r>
          </a:p>
          <a:p>
            <a:pPr eaLnBrk="1" hangingPunct="1"/>
            <a:endParaRPr lang="en-US" dirty="0"/>
          </a:p>
          <a:p>
            <a:endParaRPr lang="en-US" dirty="0"/>
          </a:p>
        </p:txBody>
      </p:sp>
      <p:sp>
        <p:nvSpPr>
          <p:cNvPr id="4" name="Slide Number Placeholder 3"/>
          <p:cNvSpPr>
            <a:spLocks noGrp="1"/>
          </p:cNvSpPr>
          <p:nvPr>
            <p:ph type="sldNum" sz="quarter" idx="10"/>
          </p:nvPr>
        </p:nvSpPr>
        <p:spPr/>
        <p:txBody>
          <a:bodyPr/>
          <a:lstStyle/>
          <a:p>
            <a:fld id="{3545BD42-980D-744B-92F5-F9BFE4DB3F6C}" type="slidenum">
              <a:rPr lang="en-US" smtClean="0"/>
              <a:t>13</a:t>
            </a:fld>
            <a:endParaRPr lang="en-US"/>
          </a:p>
        </p:txBody>
      </p:sp>
    </p:spTree>
    <p:extLst>
      <p:ext uri="{BB962C8B-B14F-4D97-AF65-F5344CB8AC3E}">
        <p14:creationId xmlns:p14="http://schemas.microsoft.com/office/powerpoint/2010/main" val="40726950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b="1" dirty="0"/>
              <a:t>Instructor Notes:</a:t>
            </a:r>
          </a:p>
          <a:p>
            <a:pPr eaLnBrk="1" hangingPunct="1"/>
            <a:r>
              <a:rPr lang="en-US" b="1" dirty="0"/>
              <a:t>Ask:</a:t>
            </a:r>
            <a:r>
              <a:rPr lang="en-US" dirty="0"/>
              <a:t> What could happen if turns were made at a high rate of speed?</a:t>
            </a:r>
          </a:p>
          <a:p>
            <a:pPr eaLnBrk="1" hangingPunct="1"/>
            <a:r>
              <a:rPr lang="en-US" dirty="0"/>
              <a:t>            Capsize, or eject passengers.</a:t>
            </a:r>
          </a:p>
          <a:p>
            <a:pPr eaLnBrk="1" hangingPunct="1"/>
            <a:r>
              <a:rPr lang="en-US" b="1" dirty="0"/>
              <a:t>Ask:</a:t>
            </a:r>
            <a:r>
              <a:rPr lang="en-US" dirty="0"/>
              <a:t> Why should you always back the boat slowly?</a:t>
            </a:r>
          </a:p>
          <a:p>
            <a:pPr eaLnBrk="1" hangingPunct="1"/>
            <a:r>
              <a:rPr lang="en-US" dirty="0"/>
              <a:t>             Too fast may swamp the boat.	</a:t>
            </a:r>
          </a:p>
          <a:p>
            <a:pPr eaLnBrk="1" hangingPunct="1"/>
            <a:r>
              <a:rPr lang="en-US" b="1" dirty="0"/>
              <a:t>Ask:</a:t>
            </a:r>
            <a:r>
              <a:rPr lang="en-US" dirty="0"/>
              <a:t> What safety issues are involved in stopping your boat?</a:t>
            </a:r>
          </a:p>
          <a:p>
            <a:pPr eaLnBrk="1" hangingPunct="1"/>
            <a:r>
              <a:rPr lang="en-US" dirty="0"/>
              <a:t>              May require several times the boat length</a:t>
            </a:r>
          </a:p>
          <a:p>
            <a:pPr eaLnBrk="1" hangingPunct="1"/>
            <a:r>
              <a:rPr lang="en-US" dirty="0"/>
              <a:t>              Too fast may swamp your boat</a:t>
            </a:r>
          </a:p>
          <a:p>
            <a:endParaRPr lang="en-US" dirty="0"/>
          </a:p>
        </p:txBody>
      </p:sp>
      <p:sp>
        <p:nvSpPr>
          <p:cNvPr id="4" name="Slide Number Placeholder 3"/>
          <p:cNvSpPr>
            <a:spLocks noGrp="1"/>
          </p:cNvSpPr>
          <p:nvPr>
            <p:ph type="sldNum" sz="quarter" idx="10"/>
          </p:nvPr>
        </p:nvSpPr>
        <p:spPr/>
        <p:txBody>
          <a:bodyPr/>
          <a:lstStyle/>
          <a:p>
            <a:fld id="{3545BD42-980D-744B-92F5-F9BFE4DB3F6C}" type="slidenum">
              <a:rPr lang="en-US" smtClean="0"/>
              <a:t>14</a:t>
            </a:fld>
            <a:endParaRPr lang="en-US"/>
          </a:p>
        </p:txBody>
      </p:sp>
    </p:spTree>
    <p:extLst>
      <p:ext uri="{BB962C8B-B14F-4D97-AF65-F5344CB8AC3E}">
        <p14:creationId xmlns:p14="http://schemas.microsoft.com/office/powerpoint/2010/main" val="40726950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b="1" dirty="0"/>
              <a:t>Instructor Notes:</a:t>
            </a:r>
          </a:p>
          <a:p>
            <a:pPr eaLnBrk="1" hangingPunct="1"/>
            <a:r>
              <a:rPr lang="en-US" dirty="0"/>
              <a:t>Discuss the two questions:</a:t>
            </a:r>
          </a:p>
          <a:p>
            <a:pPr eaLnBrk="1" hangingPunct="1"/>
            <a:r>
              <a:rPr lang="en-US" dirty="0"/>
              <a:t>Responses:</a:t>
            </a:r>
          </a:p>
          <a:p>
            <a:pPr eaLnBrk="1" hangingPunct="1"/>
            <a:r>
              <a:rPr lang="en-US" dirty="0"/>
              <a:t>  Chain help keeps the anchor flukes flat.</a:t>
            </a:r>
          </a:p>
          <a:p>
            <a:pPr eaLnBrk="1" hangingPunct="1"/>
            <a:r>
              <a:rPr lang="en-US" dirty="0"/>
              <a:t>  Scope is the ratio of rode length to the depth of water.</a:t>
            </a:r>
          </a:p>
          <a:p>
            <a:pPr eaLnBrk="1" hangingPunct="1"/>
            <a:r>
              <a:rPr lang="en-US" dirty="0"/>
              <a:t>Note to students: The anchor rope and chain is called the anchor rode in nautical terms.</a:t>
            </a:r>
          </a:p>
          <a:p>
            <a:pPr eaLnBrk="1" hangingPunct="1"/>
            <a:r>
              <a:rPr lang="en-US" i="1" dirty="0"/>
              <a:t>Classroom aid:  bring a small anchor and rode to demonstrate how the scope will keep the anchor flat.</a:t>
            </a:r>
          </a:p>
          <a:p>
            <a:pPr eaLnBrk="1" hangingPunct="1"/>
            <a:endParaRPr lang="en-US" i="1" dirty="0"/>
          </a:p>
          <a:p>
            <a:endParaRPr lang="en-US" dirty="0"/>
          </a:p>
        </p:txBody>
      </p:sp>
      <p:sp>
        <p:nvSpPr>
          <p:cNvPr id="4" name="Slide Number Placeholder 3"/>
          <p:cNvSpPr>
            <a:spLocks noGrp="1"/>
          </p:cNvSpPr>
          <p:nvPr>
            <p:ph type="sldNum" sz="quarter" idx="10"/>
          </p:nvPr>
        </p:nvSpPr>
        <p:spPr/>
        <p:txBody>
          <a:bodyPr/>
          <a:lstStyle/>
          <a:p>
            <a:fld id="{3545BD42-980D-744B-92F5-F9BFE4DB3F6C}" type="slidenum">
              <a:rPr lang="en-US" smtClean="0"/>
              <a:t>15</a:t>
            </a:fld>
            <a:endParaRPr lang="en-US"/>
          </a:p>
        </p:txBody>
      </p:sp>
    </p:spTree>
    <p:extLst>
      <p:ext uri="{BB962C8B-B14F-4D97-AF65-F5344CB8AC3E}">
        <p14:creationId xmlns:p14="http://schemas.microsoft.com/office/powerpoint/2010/main" val="40726950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b="1" dirty="0"/>
              <a:t>Instructor Notes:</a:t>
            </a:r>
          </a:p>
          <a:p>
            <a:pPr eaLnBrk="1" hangingPunct="1"/>
            <a:r>
              <a:rPr lang="en-US" dirty="0"/>
              <a:t>Ask:  Why is more scope needed in heavy weather?</a:t>
            </a:r>
          </a:p>
          <a:p>
            <a:pPr eaLnBrk="1" hangingPunct="1"/>
            <a:endParaRPr lang="en-US" dirty="0"/>
          </a:p>
          <a:p>
            <a:endParaRPr lang="en-US" dirty="0"/>
          </a:p>
        </p:txBody>
      </p:sp>
      <p:sp>
        <p:nvSpPr>
          <p:cNvPr id="4" name="Slide Number Placeholder 3"/>
          <p:cNvSpPr>
            <a:spLocks noGrp="1"/>
          </p:cNvSpPr>
          <p:nvPr>
            <p:ph type="sldNum" sz="quarter" idx="10"/>
          </p:nvPr>
        </p:nvSpPr>
        <p:spPr/>
        <p:txBody>
          <a:bodyPr/>
          <a:lstStyle/>
          <a:p>
            <a:fld id="{3545BD42-980D-744B-92F5-F9BFE4DB3F6C}" type="slidenum">
              <a:rPr lang="en-US" smtClean="0"/>
              <a:t>16</a:t>
            </a:fld>
            <a:endParaRPr lang="en-US"/>
          </a:p>
        </p:txBody>
      </p:sp>
    </p:spTree>
    <p:extLst>
      <p:ext uri="{BB962C8B-B14F-4D97-AF65-F5344CB8AC3E}">
        <p14:creationId xmlns:p14="http://schemas.microsoft.com/office/powerpoint/2010/main" val="40726950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b="1" dirty="0"/>
              <a:t>Instructor Notes:</a:t>
            </a:r>
          </a:p>
          <a:p>
            <a:pPr eaLnBrk="1" hangingPunct="1"/>
            <a:r>
              <a:rPr lang="en-US" dirty="0"/>
              <a:t>Ask: the question on the chart.</a:t>
            </a:r>
          </a:p>
          <a:p>
            <a:pPr eaLnBrk="1" hangingPunct="1"/>
            <a:r>
              <a:rPr lang="en-US" dirty="0"/>
              <a:t>Discuss:</a:t>
            </a:r>
          </a:p>
          <a:p>
            <a:pPr eaLnBrk="1" hangingPunct="1"/>
            <a:r>
              <a:rPr lang="en-US" dirty="0"/>
              <a:t>  Select sheltered area</a:t>
            </a:r>
          </a:p>
          <a:p>
            <a:pPr eaLnBrk="1" hangingPunct="1"/>
            <a:r>
              <a:rPr lang="en-US" dirty="0"/>
              <a:t>  Approach into wind/current</a:t>
            </a:r>
          </a:p>
          <a:p>
            <a:pPr eaLnBrk="1" hangingPunct="1"/>
            <a:r>
              <a:rPr lang="en-US" dirty="0"/>
              <a:t>  </a:t>
            </a:r>
            <a:r>
              <a:rPr lang="en-US" b="1" dirty="0"/>
              <a:t>Slowly</a:t>
            </a:r>
            <a:r>
              <a:rPr lang="en-US" dirty="0"/>
              <a:t> lower anchor</a:t>
            </a:r>
          </a:p>
          <a:p>
            <a:pPr eaLnBrk="1" hangingPunct="1"/>
            <a:r>
              <a:rPr lang="en-US" dirty="0"/>
              <a:t>  Pay out scope while backing down</a:t>
            </a:r>
          </a:p>
          <a:p>
            <a:pPr eaLnBrk="1" hangingPunct="1"/>
            <a:r>
              <a:rPr lang="en-US" dirty="0"/>
              <a:t>  Make line fast; back down to set</a:t>
            </a:r>
          </a:p>
          <a:p>
            <a:pPr eaLnBrk="1" hangingPunct="1"/>
            <a:r>
              <a:rPr lang="en-US" dirty="0"/>
              <a:t>  Check for drift using landmarks</a:t>
            </a:r>
          </a:p>
          <a:p>
            <a:pPr eaLnBrk="1" hangingPunct="1"/>
            <a:r>
              <a:rPr lang="en-US" dirty="0"/>
              <a:t>Why is it unwise to anchor from the stern?</a:t>
            </a:r>
          </a:p>
          <a:p>
            <a:pPr eaLnBrk="1" hangingPunct="1"/>
            <a:endParaRPr lang="en-US" dirty="0"/>
          </a:p>
          <a:p>
            <a:endParaRPr lang="en-US" dirty="0"/>
          </a:p>
        </p:txBody>
      </p:sp>
      <p:sp>
        <p:nvSpPr>
          <p:cNvPr id="4" name="Slide Number Placeholder 3"/>
          <p:cNvSpPr>
            <a:spLocks noGrp="1"/>
          </p:cNvSpPr>
          <p:nvPr>
            <p:ph type="sldNum" sz="quarter" idx="10"/>
          </p:nvPr>
        </p:nvSpPr>
        <p:spPr/>
        <p:txBody>
          <a:bodyPr/>
          <a:lstStyle/>
          <a:p>
            <a:fld id="{3545BD42-980D-744B-92F5-F9BFE4DB3F6C}" type="slidenum">
              <a:rPr lang="en-US" smtClean="0"/>
              <a:t>17</a:t>
            </a:fld>
            <a:endParaRPr lang="en-US"/>
          </a:p>
        </p:txBody>
      </p:sp>
    </p:spTree>
    <p:extLst>
      <p:ext uri="{BB962C8B-B14F-4D97-AF65-F5344CB8AC3E}">
        <p14:creationId xmlns:p14="http://schemas.microsoft.com/office/powerpoint/2010/main" val="40726950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b="1" dirty="0"/>
              <a:t>Instructor Notes:</a:t>
            </a:r>
          </a:p>
          <a:p>
            <a:pPr eaLnBrk="1" hangingPunct="1"/>
            <a:r>
              <a:rPr lang="en-US" dirty="0"/>
              <a:t>Ask:  the question</a:t>
            </a:r>
          </a:p>
          <a:p>
            <a:pPr eaLnBrk="1" hangingPunct="1"/>
            <a:r>
              <a:rPr lang="en-US" dirty="0"/>
              <a:t>Discuss:</a:t>
            </a:r>
          </a:p>
          <a:p>
            <a:pPr eaLnBrk="1" hangingPunct="1"/>
            <a:r>
              <a:rPr lang="en-US" dirty="0"/>
              <a:t>  Slowly move ahead while pulling in line.</a:t>
            </a:r>
          </a:p>
          <a:p>
            <a:pPr eaLnBrk="1" hangingPunct="1"/>
            <a:r>
              <a:rPr lang="en-US" dirty="0"/>
              <a:t>  If anchor sticks, power around in a circle.</a:t>
            </a:r>
          </a:p>
          <a:p>
            <a:pPr eaLnBrk="1" hangingPunct="1"/>
            <a:endParaRPr lang="en-US" dirty="0"/>
          </a:p>
          <a:p>
            <a:endParaRPr lang="en-US" dirty="0"/>
          </a:p>
        </p:txBody>
      </p:sp>
      <p:sp>
        <p:nvSpPr>
          <p:cNvPr id="4" name="Slide Number Placeholder 3"/>
          <p:cNvSpPr>
            <a:spLocks noGrp="1"/>
          </p:cNvSpPr>
          <p:nvPr>
            <p:ph type="sldNum" sz="quarter" idx="10"/>
          </p:nvPr>
        </p:nvSpPr>
        <p:spPr/>
        <p:txBody>
          <a:bodyPr/>
          <a:lstStyle/>
          <a:p>
            <a:fld id="{3545BD42-980D-744B-92F5-F9BFE4DB3F6C}" type="slidenum">
              <a:rPr lang="en-US" smtClean="0"/>
              <a:t>18</a:t>
            </a:fld>
            <a:endParaRPr lang="en-US"/>
          </a:p>
        </p:txBody>
      </p:sp>
    </p:spTree>
    <p:extLst>
      <p:ext uri="{BB962C8B-B14F-4D97-AF65-F5344CB8AC3E}">
        <p14:creationId xmlns:p14="http://schemas.microsoft.com/office/powerpoint/2010/main" val="40726950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b="1" dirty="0"/>
              <a:t>Instructor Notes:</a:t>
            </a:r>
          </a:p>
          <a:p>
            <a:pPr eaLnBrk="1" hangingPunct="1"/>
            <a:r>
              <a:rPr lang="en-US" b="1" dirty="0"/>
              <a:t>Discuss:</a:t>
            </a:r>
          </a:p>
          <a:p>
            <a:pPr eaLnBrk="1" hangingPunct="1">
              <a:buFontTx/>
              <a:buChar char="•"/>
            </a:pPr>
            <a:r>
              <a:rPr lang="en-US" dirty="0"/>
              <a:t>The effects of alcohol and drugs</a:t>
            </a:r>
          </a:p>
          <a:p>
            <a:pPr eaLnBrk="1" hangingPunct="1">
              <a:buFontTx/>
              <a:buChar char="•"/>
            </a:pPr>
            <a:r>
              <a:rPr lang="en-US" dirty="0"/>
              <a:t> Effects made much worse by the factors involved with boating:</a:t>
            </a:r>
          </a:p>
          <a:p>
            <a:pPr eaLnBrk="1" hangingPunct="1">
              <a:buFontTx/>
              <a:buChar char="•"/>
            </a:pPr>
            <a:r>
              <a:rPr lang="en-US" dirty="0"/>
              <a:t> Noise</a:t>
            </a:r>
          </a:p>
          <a:p>
            <a:pPr eaLnBrk="1" hangingPunct="1">
              <a:buFontTx/>
              <a:buChar char="•"/>
            </a:pPr>
            <a:r>
              <a:rPr lang="en-US" dirty="0"/>
              <a:t> Sun</a:t>
            </a:r>
          </a:p>
          <a:p>
            <a:pPr eaLnBrk="1" hangingPunct="1">
              <a:buFontTx/>
              <a:buChar char="•"/>
            </a:pPr>
            <a:r>
              <a:rPr lang="en-US" dirty="0"/>
              <a:t> Vibrations</a:t>
            </a:r>
          </a:p>
          <a:p>
            <a:pPr eaLnBrk="1" hangingPunct="1">
              <a:buFontTx/>
              <a:buChar char="•"/>
            </a:pPr>
            <a:r>
              <a:rPr lang="en-US" dirty="0"/>
              <a:t> Wind and seas </a:t>
            </a:r>
          </a:p>
          <a:p>
            <a:endParaRPr lang="en-US" dirty="0"/>
          </a:p>
        </p:txBody>
      </p:sp>
      <p:sp>
        <p:nvSpPr>
          <p:cNvPr id="4" name="Slide Number Placeholder 3"/>
          <p:cNvSpPr>
            <a:spLocks noGrp="1"/>
          </p:cNvSpPr>
          <p:nvPr>
            <p:ph type="sldNum" sz="quarter" idx="10"/>
          </p:nvPr>
        </p:nvSpPr>
        <p:spPr/>
        <p:txBody>
          <a:bodyPr/>
          <a:lstStyle/>
          <a:p>
            <a:fld id="{3545BD42-980D-744B-92F5-F9BFE4DB3F6C}" type="slidenum">
              <a:rPr lang="en-US" smtClean="0"/>
              <a:t>19</a:t>
            </a:fld>
            <a:endParaRPr lang="en-US"/>
          </a:p>
        </p:txBody>
      </p:sp>
    </p:spTree>
    <p:extLst>
      <p:ext uri="{BB962C8B-B14F-4D97-AF65-F5344CB8AC3E}">
        <p14:creationId xmlns:p14="http://schemas.microsoft.com/office/powerpoint/2010/main" val="40726950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545BD42-980D-744B-92F5-F9BFE4DB3F6C}" type="slidenum">
              <a:rPr lang="en-US" smtClean="0"/>
              <a:t>2</a:t>
            </a:fld>
            <a:endParaRPr lang="en-US"/>
          </a:p>
        </p:txBody>
      </p:sp>
    </p:spTree>
    <p:extLst>
      <p:ext uri="{BB962C8B-B14F-4D97-AF65-F5344CB8AC3E}">
        <p14:creationId xmlns:p14="http://schemas.microsoft.com/office/powerpoint/2010/main" val="18430279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b="1" dirty="0"/>
              <a:t>Instructor Notes:</a:t>
            </a:r>
          </a:p>
          <a:p>
            <a:pPr eaLnBrk="1" hangingPunct="1"/>
            <a:r>
              <a:rPr lang="en-US" dirty="0"/>
              <a:t>Discuss the legal limits of alcohol consumption for your</a:t>
            </a:r>
            <a:r>
              <a:rPr lang="en-US" baseline="0" dirty="0"/>
              <a:t> particular</a:t>
            </a:r>
            <a:r>
              <a:rPr lang="en-US" dirty="0"/>
              <a:t> state.</a:t>
            </a:r>
          </a:p>
          <a:p>
            <a:pPr eaLnBrk="1" hangingPunct="1"/>
            <a:r>
              <a:rPr lang="en-US" dirty="0"/>
              <a:t>Remind the participants that using drugs and/or alcohol while boating is a leading cause of boating accidents.  Be sure to discuss the added dangers of</a:t>
            </a:r>
            <a:r>
              <a:rPr lang="en-US" baseline="0" dirty="0"/>
              <a:t> alcohol use </a:t>
            </a:r>
            <a:r>
              <a:rPr lang="en-US" dirty="0"/>
              <a:t>when</a:t>
            </a:r>
            <a:r>
              <a:rPr lang="en-US" baseline="0" dirty="0"/>
              <a:t> hunting because of use of firearms on board the boat. </a:t>
            </a:r>
            <a:endParaRPr lang="en-US" dirty="0"/>
          </a:p>
          <a:p>
            <a:pPr eaLnBrk="1" hangingPunct="1"/>
            <a:endParaRPr lang="en-US" b="1" dirty="0"/>
          </a:p>
        </p:txBody>
      </p:sp>
      <p:sp>
        <p:nvSpPr>
          <p:cNvPr id="4" name="Slide Number Placeholder 3"/>
          <p:cNvSpPr>
            <a:spLocks noGrp="1"/>
          </p:cNvSpPr>
          <p:nvPr>
            <p:ph type="sldNum" sz="quarter" idx="10"/>
          </p:nvPr>
        </p:nvSpPr>
        <p:spPr/>
        <p:txBody>
          <a:bodyPr/>
          <a:lstStyle/>
          <a:p>
            <a:fld id="{3545BD42-980D-744B-92F5-F9BFE4DB3F6C}" type="slidenum">
              <a:rPr lang="en-US" smtClean="0"/>
              <a:t>20</a:t>
            </a:fld>
            <a:endParaRPr lang="en-US"/>
          </a:p>
        </p:txBody>
      </p:sp>
    </p:spTree>
    <p:extLst>
      <p:ext uri="{BB962C8B-B14F-4D97-AF65-F5344CB8AC3E}">
        <p14:creationId xmlns:p14="http://schemas.microsoft.com/office/powerpoint/2010/main" val="407269506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545BD42-980D-744B-92F5-F9BFE4DB3F6C}" type="slidenum">
              <a:rPr lang="en-US" smtClean="0"/>
              <a:t>21</a:t>
            </a:fld>
            <a:endParaRPr lang="en-US"/>
          </a:p>
        </p:txBody>
      </p:sp>
    </p:spTree>
    <p:extLst>
      <p:ext uri="{BB962C8B-B14F-4D97-AF65-F5344CB8AC3E}">
        <p14:creationId xmlns:p14="http://schemas.microsoft.com/office/powerpoint/2010/main" val="407269506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545BD42-980D-744B-92F5-F9BFE4DB3F6C}" type="slidenum">
              <a:rPr lang="en-US" smtClean="0"/>
              <a:t>22</a:t>
            </a:fld>
            <a:endParaRPr lang="en-US"/>
          </a:p>
        </p:txBody>
      </p:sp>
    </p:spTree>
    <p:extLst>
      <p:ext uri="{BB962C8B-B14F-4D97-AF65-F5344CB8AC3E}">
        <p14:creationId xmlns:p14="http://schemas.microsoft.com/office/powerpoint/2010/main" val="407269506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b="1" dirty="0"/>
              <a:t>Instructor Notes:</a:t>
            </a:r>
          </a:p>
          <a:p>
            <a:pPr eaLnBrk="1" hangingPunct="1"/>
            <a:r>
              <a:rPr lang="en-US" dirty="0"/>
              <a:t>Discuss the properties of this type of PFD.</a:t>
            </a:r>
          </a:p>
          <a:p>
            <a:pPr eaLnBrk="1" hangingPunct="1"/>
            <a:r>
              <a:rPr lang="en-US" dirty="0"/>
              <a:t>Turns some unconscious wearers face-up in the water. </a:t>
            </a:r>
          </a:p>
          <a:p>
            <a:pPr eaLnBrk="1" hangingPunct="1"/>
            <a:r>
              <a:rPr lang="en-US" dirty="0"/>
              <a:t>Available in different sizes</a:t>
            </a:r>
          </a:p>
          <a:p>
            <a:endParaRPr lang="en-US" dirty="0"/>
          </a:p>
        </p:txBody>
      </p:sp>
      <p:sp>
        <p:nvSpPr>
          <p:cNvPr id="4" name="Slide Number Placeholder 3"/>
          <p:cNvSpPr>
            <a:spLocks noGrp="1"/>
          </p:cNvSpPr>
          <p:nvPr>
            <p:ph type="sldNum" sz="quarter" idx="10"/>
          </p:nvPr>
        </p:nvSpPr>
        <p:spPr/>
        <p:txBody>
          <a:bodyPr/>
          <a:lstStyle/>
          <a:p>
            <a:fld id="{3545BD42-980D-744B-92F5-F9BFE4DB3F6C}" type="slidenum">
              <a:rPr lang="en-US" smtClean="0"/>
              <a:t>23</a:t>
            </a:fld>
            <a:endParaRPr lang="en-US"/>
          </a:p>
        </p:txBody>
      </p:sp>
    </p:spTree>
    <p:extLst>
      <p:ext uri="{BB962C8B-B14F-4D97-AF65-F5344CB8AC3E}">
        <p14:creationId xmlns:p14="http://schemas.microsoft.com/office/powerpoint/2010/main" val="407269506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b="1" dirty="0"/>
              <a:t>Instructor Notes:</a:t>
            </a:r>
          </a:p>
          <a:p>
            <a:pPr eaLnBrk="1" hangingPunct="1"/>
            <a:r>
              <a:rPr lang="en-US" dirty="0"/>
              <a:t>Discuss the properties of this type PFD:</a:t>
            </a:r>
            <a:endParaRPr lang="en-US" i="1" dirty="0"/>
          </a:p>
          <a:p>
            <a:pPr eaLnBrk="1" hangingPunct="1"/>
            <a:r>
              <a:rPr lang="en-US" dirty="0"/>
              <a:t>Emphasize the ease and comfort of wear vs. Type II</a:t>
            </a:r>
          </a:p>
          <a:p>
            <a:pPr eaLnBrk="1" hangingPunct="1"/>
            <a:r>
              <a:rPr lang="en-US" dirty="0"/>
              <a:t>May need to tilt head to keep face out of water</a:t>
            </a:r>
          </a:p>
          <a:p>
            <a:pPr eaLnBrk="1" hangingPunct="1"/>
            <a:r>
              <a:rPr lang="en-US" dirty="0"/>
              <a:t>Available in different sizes</a:t>
            </a:r>
          </a:p>
          <a:p>
            <a:endParaRPr lang="en-US" dirty="0"/>
          </a:p>
        </p:txBody>
      </p:sp>
      <p:sp>
        <p:nvSpPr>
          <p:cNvPr id="4" name="Slide Number Placeholder 3"/>
          <p:cNvSpPr>
            <a:spLocks noGrp="1"/>
          </p:cNvSpPr>
          <p:nvPr>
            <p:ph type="sldNum" sz="quarter" idx="10"/>
          </p:nvPr>
        </p:nvSpPr>
        <p:spPr/>
        <p:txBody>
          <a:bodyPr/>
          <a:lstStyle/>
          <a:p>
            <a:fld id="{3545BD42-980D-744B-92F5-F9BFE4DB3F6C}" type="slidenum">
              <a:rPr lang="en-US" smtClean="0"/>
              <a:t>24</a:t>
            </a:fld>
            <a:endParaRPr lang="en-US"/>
          </a:p>
        </p:txBody>
      </p:sp>
    </p:spTree>
    <p:extLst>
      <p:ext uri="{BB962C8B-B14F-4D97-AF65-F5344CB8AC3E}">
        <p14:creationId xmlns:p14="http://schemas.microsoft.com/office/powerpoint/2010/main" val="407269506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b="1" dirty="0"/>
              <a:t>Instructor Notes:</a:t>
            </a:r>
          </a:p>
          <a:p>
            <a:pPr eaLnBrk="1" hangingPunct="1"/>
            <a:r>
              <a:rPr lang="en-US" dirty="0"/>
              <a:t>Discuss the properties of this type PFD</a:t>
            </a:r>
            <a:endParaRPr lang="en-US" i="1" dirty="0"/>
          </a:p>
          <a:p>
            <a:pPr eaLnBrk="1" hangingPunct="1"/>
            <a:r>
              <a:rPr lang="en-US" dirty="0"/>
              <a:t>Float coats add protection from cold air/wind in addition to providing flotation</a:t>
            </a:r>
          </a:p>
          <a:p>
            <a:pPr eaLnBrk="1" hangingPunct="1"/>
            <a:r>
              <a:rPr lang="en-US" dirty="0"/>
              <a:t>Available in different sizes</a:t>
            </a:r>
          </a:p>
          <a:p>
            <a:endParaRPr lang="en-US" dirty="0"/>
          </a:p>
        </p:txBody>
      </p:sp>
      <p:sp>
        <p:nvSpPr>
          <p:cNvPr id="4" name="Slide Number Placeholder 3"/>
          <p:cNvSpPr>
            <a:spLocks noGrp="1"/>
          </p:cNvSpPr>
          <p:nvPr>
            <p:ph type="sldNum" sz="quarter" idx="10"/>
          </p:nvPr>
        </p:nvSpPr>
        <p:spPr/>
        <p:txBody>
          <a:bodyPr/>
          <a:lstStyle/>
          <a:p>
            <a:fld id="{3545BD42-980D-744B-92F5-F9BFE4DB3F6C}" type="slidenum">
              <a:rPr lang="en-US" smtClean="0"/>
              <a:t>25</a:t>
            </a:fld>
            <a:endParaRPr lang="en-US"/>
          </a:p>
        </p:txBody>
      </p:sp>
    </p:spTree>
    <p:extLst>
      <p:ext uri="{BB962C8B-B14F-4D97-AF65-F5344CB8AC3E}">
        <p14:creationId xmlns:p14="http://schemas.microsoft.com/office/powerpoint/2010/main" val="407269506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b="1" dirty="0"/>
              <a:t>Instructor Notes:</a:t>
            </a:r>
          </a:p>
          <a:p>
            <a:pPr eaLnBrk="1" hangingPunct="1"/>
            <a:r>
              <a:rPr lang="en-US" b="1" dirty="0"/>
              <a:t>ASK: </a:t>
            </a:r>
            <a:r>
              <a:rPr lang="en-US" dirty="0"/>
              <a:t>the question on the slide</a:t>
            </a:r>
          </a:p>
          <a:p>
            <a:pPr eaLnBrk="1" hangingPunct="1"/>
            <a:r>
              <a:rPr lang="en-US" dirty="0"/>
              <a:t>Vessels 16’ and over must have at least one</a:t>
            </a:r>
          </a:p>
          <a:p>
            <a:endParaRPr lang="en-US" dirty="0"/>
          </a:p>
        </p:txBody>
      </p:sp>
      <p:sp>
        <p:nvSpPr>
          <p:cNvPr id="4" name="Slide Number Placeholder 3"/>
          <p:cNvSpPr>
            <a:spLocks noGrp="1"/>
          </p:cNvSpPr>
          <p:nvPr>
            <p:ph type="sldNum" sz="quarter" idx="10"/>
          </p:nvPr>
        </p:nvSpPr>
        <p:spPr/>
        <p:txBody>
          <a:bodyPr/>
          <a:lstStyle/>
          <a:p>
            <a:fld id="{3545BD42-980D-744B-92F5-F9BFE4DB3F6C}" type="slidenum">
              <a:rPr lang="en-US" smtClean="0"/>
              <a:t>26</a:t>
            </a:fld>
            <a:endParaRPr lang="en-US"/>
          </a:p>
        </p:txBody>
      </p:sp>
    </p:spTree>
    <p:extLst>
      <p:ext uri="{BB962C8B-B14F-4D97-AF65-F5344CB8AC3E}">
        <p14:creationId xmlns:p14="http://schemas.microsoft.com/office/powerpoint/2010/main" val="407269506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b="1" dirty="0"/>
              <a:t>Instructor Notes:</a:t>
            </a:r>
          </a:p>
          <a:p>
            <a:pPr eaLnBrk="1" hangingPunct="1"/>
            <a:r>
              <a:rPr lang="en-US" dirty="0"/>
              <a:t>V/III: Type V device that provides Type III performance when worn.</a:t>
            </a:r>
          </a:p>
          <a:p>
            <a:pPr eaLnBrk="1" hangingPunct="1"/>
            <a:r>
              <a:rPr lang="en-US" b="1" dirty="0"/>
              <a:t>ASK:</a:t>
            </a:r>
          </a:p>
          <a:p>
            <a:pPr eaLnBrk="1" hangingPunct="1">
              <a:buFontTx/>
              <a:buChar char="•"/>
            </a:pPr>
            <a:r>
              <a:rPr lang="en-US" dirty="0"/>
              <a:t> What are the advantages of an inflatable?</a:t>
            </a:r>
          </a:p>
          <a:p>
            <a:pPr eaLnBrk="1" hangingPunct="1">
              <a:buFontTx/>
              <a:buChar char="•"/>
            </a:pPr>
            <a:r>
              <a:rPr lang="en-US" dirty="0"/>
              <a:t> What are the disadvantages?</a:t>
            </a:r>
          </a:p>
          <a:p>
            <a:pPr eaLnBrk="1" hangingPunct="1">
              <a:buFontTx/>
              <a:buChar char="•"/>
            </a:pPr>
            <a:r>
              <a:rPr lang="en-US" dirty="0"/>
              <a:t> Who may NOT wear them?</a:t>
            </a:r>
          </a:p>
          <a:p>
            <a:pPr lvl="1" eaLnBrk="1" hangingPunct="1">
              <a:buFontTx/>
              <a:buChar char="•"/>
            </a:pPr>
            <a:r>
              <a:rPr lang="en-US" dirty="0"/>
              <a:t> Children 16 and under</a:t>
            </a:r>
          </a:p>
          <a:p>
            <a:pPr eaLnBrk="1" hangingPunct="1">
              <a:buFontTx/>
              <a:buChar char="•"/>
            </a:pPr>
            <a:r>
              <a:rPr lang="en-US" dirty="0"/>
              <a:t> Are all inflatables Coast Guard Approved?</a:t>
            </a:r>
          </a:p>
          <a:p>
            <a:pPr eaLnBrk="1" hangingPunct="1">
              <a:buFontTx/>
              <a:buChar char="•"/>
            </a:pPr>
            <a:r>
              <a:rPr lang="en-US" dirty="0"/>
              <a:t> Type V must be worn to be counted in meeting number of PFDs required on board</a:t>
            </a:r>
          </a:p>
          <a:p>
            <a:endParaRPr lang="en-US" dirty="0"/>
          </a:p>
        </p:txBody>
      </p:sp>
      <p:sp>
        <p:nvSpPr>
          <p:cNvPr id="4" name="Slide Number Placeholder 3"/>
          <p:cNvSpPr>
            <a:spLocks noGrp="1"/>
          </p:cNvSpPr>
          <p:nvPr>
            <p:ph type="sldNum" sz="quarter" idx="10"/>
          </p:nvPr>
        </p:nvSpPr>
        <p:spPr/>
        <p:txBody>
          <a:bodyPr/>
          <a:lstStyle/>
          <a:p>
            <a:fld id="{3545BD42-980D-744B-92F5-F9BFE4DB3F6C}" type="slidenum">
              <a:rPr lang="en-US" smtClean="0"/>
              <a:t>27</a:t>
            </a:fld>
            <a:endParaRPr lang="en-US"/>
          </a:p>
        </p:txBody>
      </p:sp>
    </p:spTree>
    <p:extLst>
      <p:ext uri="{BB962C8B-B14F-4D97-AF65-F5344CB8AC3E}">
        <p14:creationId xmlns:p14="http://schemas.microsoft.com/office/powerpoint/2010/main" val="407269506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b="1" dirty="0"/>
              <a:t>Instructor Notes: </a:t>
            </a:r>
            <a:r>
              <a:rPr lang="en-US" dirty="0"/>
              <a:t>Not a legal requirement</a:t>
            </a:r>
            <a:endParaRPr lang="en-US" b="1" dirty="0"/>
          </a:p>
        </p:txBody>
      </p:sp>
      <p:sp>
        <p:nvSpPr>
          <p:cNvPr id="4" name="Slide Number Placeholder 3"/>
          <p:cNvSpPr>
            <a:spLocks noGrp="1"/>
          </p:cNvSpPr>
          <p:nvPr>
            <p:ph type="sldNum" sz="quarter" idx="10"/>
          </p:nvPr>
        </p:nvSpPr>
        <p:spPr/>
        <p:txBody>
          <a:bodyPr/>
          <a:lstStyle/>
          <a:p>
            <a:fld id="{3545BD42-980D-744B-92F5-F9BFE4DB3F6C}" type="slidenum">
              <a:rPr lang="en-US" smtClean="0"/>
              <a:t>28</a:t>
            </a:fld>
            <a:endParaRPr lang="en-US"/>
          </a:p>
        </p:txBody>
      </p:sp>
    </p:spTree>
    <p:extLst>
      <p:ext uri="{BB962C8B-B14F-4D97-AF65-F5344CB8AC3E}">
        <p14:creationId xmlns:p14="http://schemas.microsoft.com/office/powerpoint/2010/main" val="407269506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Arial" charset="0"/>
                <a:ea typeface="ＭＳ Ｐゴシック" charset="0"/>
                <a:cs typeface="ＭＳ Ｐゴシック" charset="0"/>
              </a:rPr>
              <a:t>The new buoyancy levels are based on “</a:t>
            </a:r>
            <a:r>
              <a:rPr lang="en-US" sz="1200" kern="1200" dirty="0" err="1">
                <a:solidFill>
                  <a:schemeClr val="tx1"/>
                </a:solidFill>
                <a:effectLst/>
                <a:latin typeface="Arial" charset="0"/>
                <a:ea typeface="ＭＳ Ｐゴシック" charset="0"/>
                <a:cs typeface="ＭＳ Ｐゴシック" charset="0"/>
              </a:rPr>
              <a:t>Newtons</a:t>
            </a:r>
            <a:r>
              <a:rPr lang="en-US" sz="1200" kern="1200" dirty="0">
                <a:solidFill>
                  <a:schemeClr val="tx1"/>
                </a:solidFill>
                <a:effectLst/>
                <a:latin typeface="Arial" charset="0"/>
                <a:ea typeface="ＭＳ Ｐゴシック" charset="0"/>
                <a:cs typeface="ＭＳ Ｐゴシック" charset="0"/>
              </a:rPr>
              <a:t>”, which is a math calculation used by Sir </a:t>
            </a:r>
            <a:r>
              <a:rPr lang="en-US" sz="1200" kern="1200" dirty="0" err="1">
                <a:solidFill>
                  <a:schemeClr val="tx1"/>
                </a:solidFill>
                <a:effectLst/>
                <a:latin typeface="Arial" charset="0"/>
                <a:ea typeface="ＭＳ Ｐゴシック" charset="0"/>
                <a:cs typeface="ＭＳ Ｐゴシック" charset="0"/>
              </a:rPr>
              <a:t>Issac</a:t>
            </a:r>
            <a:r>
              <a:rPr lang="en-US" sz="1200" kern="1200" baseline="0" dirty="0">
                <a:solidFill>
                  <a:schemeClr val="tx1"/>
                </a:solidFill>
                <a:effectLst/>
                <a:latin typeface="Arial" charset="0"/>
                <a:ea typeface="ＭＳ Ｐゴシック" charset="0"/>
                <a:cs typeface="ＭＳ Ｐゴシック" charset="0"/>
              </a:rPr>
              <a:t> Newton.  These levels include:</a:t>
            </a:r>
          </a:p>
          <a:p>
            <a:r>
              <a:rPr lang="en-US" sz="1200" kern="1200" baseline="0" dirty="0">
                <a:solidFill>
                  <a:schemeClr val="tx1"/>
                </a:solidFill>
                <a:effectLst/>
                <a:latin typeface="Arial" charset="0"/>
                <a:ea typeface="ＭＳ Ｐゴシック" charset="0"/>
                <a:cs typeface="ＭＳ Ｐゴシック" charset="0"/>
              </a:rPr>
              <a:t>• Level </a:t>
            </a:r>
            <a:r>
              <a:rPr lang="en-US" sz="1200" kern="1200" dirty="0">
                <a:solidFill>
                  <a:schemeClr val="tx1"/>
                </a:solidFill>
                <a:effectLst/>
                <a:latin typeface="Arial" charset="0"/>
                <a:ea typeface="ＭＳ Ｐゴシック" charset="0"/>
                <a:cs typeface="ＭＳ Ｐゴシック" charset="0"/>
              </a:rPr>
              <a:t>50 for paddle board use</a:t>
            </a:r>
            <a:r>
              <a:rPr lang="en-US" sz="1200" kern="1200" baseline="0" dirty="0">
                <a:solidFill>
                  <a:schemeClr val="tx1"/>
                </a:solidFill>
                <a:effectLst/>
                <a:latin typeface="Arial" charset="0"/>
                <a:ea typeface="ＭＳ Ｐゴシック" charset="0"/>
                <a:cs typeface="ＭＳ Ｐゴシック" charset="0"/>
              </a:rPr>
              <a:t> or</a:t>
            </a:r>
            <a:r>
              <a:rPr lang="en-US" sz="1200" kern="1200" dirty="0">
                <a:solidFill>
                  <a:schemeClr val="tx1"/>
                </a:solidFill>
                <a:effectLst/>
                <a:latin typeface="Arial" charset="0"/>
                <a:ea typeface="ＭＳ Ｐゴシック" charset="0"/>
                <a:cs typeface="ＭＳ Ｐゴシック" charset="0"/>
              </a:rPr>
              <a:t> use close to shore where help is likely to happen quickly. </a:t>
            </a:r>
          </a:p>
          <a:p>
            <a:r>
              <a:rPr lang="en-US" sz="1200" kern="1200" dirty="0">
                <a:solidFill>
                  <a:schemeClr val="tx1"/>
                </a:solidFill>
                <a:effectLst/>
                <a:latin typeface="Arial" charset="0"/>
                <a:ea typeface="ＭＳ Ｐゴシック" charset="0"/>
                <a:cs typeface="ＭＳ Ｐゴシック" charset="0"/>
              </a:rPr>
              <a:t>• Level</a:t>
            </a:r>
            <a:r>
              <a:rPr lang="en-US" sz="1200" kern="1200" baseline="0" dirty="0">
                <a:solidFill>
                  <a:schemeClr val="tx1"/>
                </a:solidFill>
                <a:effectLst/>
                <a:latin typeface="Arial" charset="0"/>
                <a:ea typeface="ＭＳ Ｐゴシック" charset="0"/>
                <a:cs typeface="ＭＳ Ｐゴシック" charset="0"/>
              </a:rPr>
              <a:t> </a:t>
            </a:r>
            <a:r>
              <a:rPr lang="en-US" sz="1200" kern="1200" dirty="0">
                <a:solidFill>
                  <a:schemeClr val="tx1"/>
                </a:solidFill>
                <a:effectLst/>
                <a:latin typeface="Arial" charset="0"/>
                <a:ea typeface="ＭＳ Ｐゴシック" charset="0"/>
                <a:cs typeface="ＭＳ Ｐゴシック" charset="0"/>
              </a:rPr>
              <a:t>70 for inflatables, active wear, with help</a:t>
            </a:r>
            <a:r>
              <a:rPr lang="en-US" sz="1200" kern="1200" baseline="0" dirty="0">
                <a:solidFill>
                  <a:schemeClr val="tx1"/>
                </a:solidFill>
                <a:effectLst/>
                <a:latin typeface="Arial" charset="0"/>
                <a:ea typeface="ＭＳ Ｐゴシック" charset="0"/>
                <a:cs typeface="ＭＳ Ｐゴシック" charset="0"/>
              </a:rPr>
              <a:t> nearby</a:t>
            </a:r>
            <a:r>
              <a:rPr lang="en-US" sz="1200" kern="1200" dirty="0">
                <a:solidFill>
                  <a:schemeClr val="tx1"/>
                </a:solidFill>
                <a:effectLst/>
                <a:latin typeface="Arial" charset="0"/>
                <a:ea typeface="ＭＳ Ｐゴシック" charset="0"/>
                <a:cs typeface="ＭＳ Ｐゴシック" charset="0"/>
              </a:rPr>
              <a:t>.  </a:t>
            </a:r>
          </a:p>
          <a:p>
            <a:r>
              <a:rPr lang="en-US" sz="1200" kern="1200" dirty="0">
                <a:solidFill>
                  <a:schemeClr val="tx1"/>
                </a:solidFill>
                <a:effectLst/>
                <a:latin typeface="Arial" charset="0"/>
                <a:ea typeface="ＭＳ Ｐゴシック" charset="0"/>
                <a:cs typeface="ＭＳ Ｐゴシック" charset="0"/>
              </a:rPr>
              <a:t>•Level</a:t>
            </a:r>
            <a:r>
              <a:rPr lang="en-US" sz="1200" kern="1200" baseline="0" dirty="0">
                <a:solidFill>
                  <a:schemeClr val="tx1"/>
                </a:solidFill>
                <a:effectLst/>
                <a:latin typeface="Arial" charset="0"/>
                <a:ea typeface="ＭＳ Ｐゴシック" charset="0"/>
                <a:cs typeface="ＭＳ Ｐゴシック" charset="0"/>
              </a:rPr>
              <a:t> </a:t>
            </a:r>
            <a:r>
              <a:rPr lang="en-US" sz="1200" kern="1200" dirty="0">
                <a:solidFill>
                  <a:schemeClr val="tx1"/>
                </a:solidFill>
                <a:effectLst/>
                <a:latin typeface="Arial" charset="0"/>
                <a:ea typeface="ＭＳ Ｐゴシック" charset="0"/>
                <a:cs typeface="ＭＳ Ｐゴシック" charset="0"/>
              </a:rPr>
              <a:t>100 provides more performance than the Level 70, better buoyancy.</a:t>
            </a:r>
          </a:p>
          <a:p>
            <a:r>
              <a:rPr lang="en-US" sz="1200" kern="1200" dirty="0">
                <a:solidFill>
                  <a:schemeClr val="tx1"/>
                </a:solidFill>
                <a:effectLst/>
                <a:latin typeface="Arial" charset="0"/>
                <a:ea typeface="ＭＳ Ｐゴシック" charset="0"/>
                <a:cs typeface="ＭＳ Ｐゴシック" charset="0"/>
              </a:rPr>
              <a:t>• Level 150 - off shore</a:t>
            </a:r>
            <a:r>
              <a:rPr lang="en-US" sz="1200" kern="1200" baseline="0" dirty="0">
                <a:solidFill>
                  <a:schemeClr val="tx1"/>
                </a:solidFill>
                <a:effectLst/>
                <a:latin typeface="Arial" charset="0"/>
                <a:ea typeface="ＭＳ Ｐゴシック" charset="0"/>
                <a:cs typeface="ＭＳ Ｐゴシック" charset="0"/>
              </a:rPr>
              <a:t> use where help Is not likely for some time. This device will keep you face up.  </a:t>
            </a:r>
          </a:p>
          <a:p>
            <a:r>
              <a:rPr lang="en-US" sz="1200" kern="1200" baseline="0" dirty="0">
                <a:solidFill>
                  <a:schemeClr val="tx1"/>
                </a:solidFill>
                <a:effectLst/>
                <a:latin typeface="Arial" charset="0"/>
                <a:ea typeface="ＭＳ Ｐゴシック" charset="0"/>
                <a:cs typeface="ＭＳ Ｐゴシック" charset="0"/>
              </a:rPr>
              <a:t>•Level </a:t>
            </a:r>
            <a:r>
              <a:rPr lang="en-US" sz="1200" kern="1200" dirty="0">
                <a:solidFill>
                  <a:schemeClr val="tx1"/>
                </a:solidFill>
                <a:effectLst/>
                <a:latin typeface="Arial" charset="0"/>
                <a:ea typeface="ＭＳ Ｐゴシック" charset="0"/>
                <a:cs typeface="ＭＳ Ｐゴシック" charset="0"/>
              </a:rPr>
              <a:t>275 heavier</a:t>
            </a:r>
            <a:r>
              <a:rPr lang="en-US" sz="1200" kern="1200" baseline="0" dirty="0">
                <a:solidFill>
                  <a:schemeClr val="tx1"/>
                </a:solidFill>
                <a:effectLst/>
                <a:latin typeface="Arial" charset="0"/>
                <a:ea typeface="ＭＳ Ｐゴシック" charset="0"/>
                <a:cs typeface="ＭＳ Ｐゴシック" charset="0"/>
              </a:rPr>
              <a:t> duty for </a:t>
            </a:r>
            <a:r>
              <a:rPr lang="en-US" sz="1200" kern="1200" dirty="0">
                <a:solidFill>
                  <a:schemeClr val="tx1"/>
                </a:solidFill>
                <a:effectLst/>
                <a:latin typeface="Arial" charset="0"/>
                <a:ea typeface="ＭＳ Ｐゴシック" charset="0"/>
                <a:cs typeface="ＭＳ Ｐゴシック" charset="0"/>
              </a:rPr>
              <a:t>commercial and industrial use.</a:t>
            </a:r>
            <a:r>
              <a:rPr lang="en-US" sz="1200" kern="1200" baseline="0" dirty="0">
                <a:solidFill>
                  <a:schemeClr val="tx1"/>
                </a:solidFill>
                <a:effectLst/>
                <a:latin typeface="Arial" charset="0"/>
                <a:ea typeface="ＭＳ Ｐゴシック" charset="0"/>
                <a:cs typeface="ＭＳ Ｐゴシック" charset="0"/>
              </a:rPr>
              <a:t> </a:t>
            </a:r>
          </a:p>
          <a:p>
            <a:endParaRPr lang="en-US" sz="1200" kern="1200" baseline="0" dirty="0">
              <a:solidFill>
                <a:schemeClr val="tx1"/>
              </a:solidFill>
              <a:effectLst/>
              <a:latin typeface="Arial" charset="0"/>
              <a:ea typeface="ＭＳ Ｐゴシック" charset="0"/>
              <a:cs typeface="ＭＳ Ｐゴシック" charset="0"/>
            </a:endParaRPr>
          </a:p>
          <a:p>
            <a:r>
              <a:rPr lang="en-US" sz="1200" kern="1200" baseline="0" dirty="0">
                <a:solidFill>
                  <a:schemeClr val="tx1"/>
                </a:solidFill>
                <a:effectLst/>
                <a:latin typeface="Arial" charset="0"/>
                <a:ea typeface="ＭＳ Ｐゴシック" charset="0"/>
                <a:cs typeface="ＭＳ Ｐゴシック" charset="0"/>
              </a:rPr>
              <a:t>The labels will also indicate whether for use by Adults, Youth, Toddler, or Infants.  You will also need to look at the weight  and chest measurements for best fit.  </a:t>
            </a:r>
            <a:r>
              <a:rPr lang="en-US" sz="1200" kern="1200" dirty="0">
                <a:solidFill>
                  <a:schemeClr val="tx1"/>
                </a:solidFill>
                <a:effectLst/>
                <a:latin typeface="Arial" charset="0"/>
                <a:ea typeface="ＭＳ Ｐゴシック" charset="0"/>
                <a:cs typeface="ＭＳ Ｐゴシック" charset="0"/>
              </a:rPr>
              <a:t>The choice of buoyancy will be an individual's, not mandatory. </a:t>
            </a:r>
          </a:p>
          <a:p>
            <a:endParaRPr lang="en-US" sz="1200" kern="1200" dirty="0">
              <a:solidFill>
                <a:schemeClr val="tx1"/>
              </a:solidFill>
              <a:effectLst/>
              <a:latin typeface="Arial" charset="0"/>
              <a:ea typeface="ＭＳ Ｐゴシック" charset="0"/>
              <a:cs typeface="ＭＳ Ｐゴシック" charset="0"/>
            </a:endParaRPr>
          </a:p>
          <a:p>
            <a:r>
              <a:rPr lang="en-US" sz="1200" kern="1200" dirty="0">
                <a:solidFill>
                  <a:schemeClr val="tx1"/>
                </a:solidFill>
                <a:effectLst/>
                <a:latin typeface="Arial" charset="0"/>
                <a:ea typeface="ＭＳ Ｐゴシック" charset="0"/>
                <a:cs typeface="ＭＳ Ｐゴシック" charset="0"/>
              </a:rPr>
              <a:t>The use of the curved-arrow icons will indicate how effective</a:t>
            </a:r>
            <a:r>
              <a:rPr lang="en-US" sz="1200" kern="1200" baseline="0" dirty="0">
                <a:solidFill>
                  <a:schemeClr val="tx1"/>
                </a:solidFill>
                <a:effectLst/>
                <a:latin typeface="Arial" charset="0"/>
                <a:ea typeface="ＭＳ Ｐゴシック" charset="0"/>
                <a:cs typeface="ＭＳ Ｐゴシック" charset="0"/>
              </a:rPr>
              <a:t> the life jacket will turn a person face up or not.</a:t>
            </a:r>
            <a:endParaRPr lang="en-US" sz="1200" kern="1200" dirty="0">
              <a:solidFill>
                <a:schemeClr val="tx1"/>
              </a:solidFill>
              <a:effectLst/>
              <a:latin typeface="Arial" charset="0"/>
              <a:ea typeface="ＭＳ Ｐゴシック" charset="0"/>
              <a:cs typeface="ＭＳ Ｐゴシック" charset="0"/>
            </a:endParaRPr>
          </a:p>
          <a:p>
            <a:endParaRPr lang="en-US" dirty="0"/>
          </a:p>
          <a:p>
            <a:endParaRPr lang="en-US" dirty="0"/>
          </a:p>
          <a:p>
            <a:pPr eaLnBrk="1" hangingPunct="1"/>
            <a:endParaRPr lang="en-US" b="1" dirty="0"/>
          </a:p>
        </p:txBody>
      </p:sp>
      <p:sp>
        <p:nvSpPr>
          <p:cNvPr id="4" name="Slide Number Placeholder 3"/>
          <p:cNvSpPr>
            <a:spLocks noGrp="1"/>
          </p:cNvSpPr>
          <p:nvPr>
            <p:ph type="sldNum" sz="quarter" idx="10"/>
          </p:nvPr>
        </p:nvSpPr>
        <p:spPr/>
        <p:txBody>
          <a:bodyPr/>
          <a:lstStyle/>
          <a:p>
            <a:fld id="{3545BD42-980D-744B-92F5-F9BFE4DB3F6C}" type="slidenum">
              <a:rPr lang="en-US" smtClean="0"/>
              <a:t>29</a:t>
            </a:fld>
            <a:endParaRPr lang="en-US"/>
          </a:p>
        </p:txBody>
      </p:sp>
    </p:spTree>
    <p:extLst>
      <p:ext uri="{BB962C8B-B14F-4D97-AF65-F5344CB8AC3E}">
        <p14:creationId xmlns:p14="http://schemas.microsoft.com/office/powerpoint/2010/main" val="40726950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545BD42-980D-744B-92F5-F9BFE4DB3F6C}" type="slidenum">
              <a:rPr lang="en-US" smtClean="0"/>
              <a:t>3</a:t>
            </a:fld>
            <a:endParaRPr lang="en-US"/>
          </a:p>
        </p:txBody>
      </p:sp>
    </p:spTree>
    <p:extLst>
      <p:ext uri="{BB962C8B-B14F-4D97-AF65-F5344CB8AC3E}">
        <p14:creationId xmlns:p14="http://schemas.microsoft.com/office/powerpoint/2010/main" val="184302790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Arial" charset="0"/>
                <a:ea typeface="ＭＳ Ｐゴシック" charset="0"/>
                <a:cs typeface="ＭＳ Ｐゴシック" charset="0"/>
              </a:rPr>
              <a:t>The new buoyancy levels are based on “</a:t>
            </a:r>
            <a:r>
              <a:rPr lang="en-US" sz="1200" kern="1200" dirty="0" err="1">
                <a:solidFill>
                  <a:schemeClr val="tx1"/>
                </a:solidFill>
                <a:effectLst/>
                <a:latin typeface="Arial" charset="0"/>
                <a:ea typeface="ＭＳ Ｐゴシック" charset="0"/>
                <a:cs typeface="ＭＳ Ｐゴシック" charset="0"/>
              </a:rPr>
              <a:t>Newtons</a:t>
            </a:r>
            <a:r>
              <a:rPr lang="en-US" sz="1200" kern="1200" dirty="0">
                <a:solidFill>
                  <a:schemeClr val="tx1"/>
                </a:solidFill>
                <a:effectLst/>
                <a:latin typeface="Arial" charset="0"/>
                <a:ea typeface="ＭＳ Ｐゴシック" charset="0"/>
                <a:cs typeface="ＭＳ Ｐゴシック" charset="0"/>
              </a:rPr>
              <a:t>”, which is a math calculation used by Sir </a:t>
            </a:r>
            <a:r>
              <a:rPr lang="en-US" sz="1200" kern="1200" dirty="0" err="1">
                <a:solidFill>
                  <a:schemeClr val="tx1"/>
                </a:solidFill>
                <a:effectLst/>
                <a:latin typeface="Arial" charset="0"/>
                <a:ea typeface="ＭＳ Ｐゴシック" charset="0"/>
                <a:cs typeface="ＭＳ Ｐゴシック" charset="0"/>
              </a:rPr>
              <a:t>Issac</a:t>
            </a:r>
            <a:r>
              <a:rPr lang="en-US" sz="1200" kern="1200" baseline="0" dirty="0">
                <a:solidFill>
                  <a:schemeClr val="tx1"/>
                </a:solidFill>
                <a:effectLst/>
                <a:latin typeface="Arial" charset="0"/>
                <a:ea typeface="ＭＳ Ｐゴシック" charset="0"/>
                <a:cs typeface="ＭＳ Ｐゴシック" charset="0"/>
              </a:rPr>
              <a:t> Newton.  These levels include:</a:t>
            </a:r>
          </a:p>
          <a:p>
            <a:r>
              <a:rPr lang="en-US" sz="1200" kern="1200" baseline="0" dirty="0">
                <a:solidFill>
                  <a:schemeClr val="tx1"/>
                </a:solidFill>
                <a:effectLst/>
                <a:latin typeface="Arial" charset="0"/>
                <a:ea typeface="ＭＳ Ｐゴシック" charset="0"/>
                <a:cs typeface="ＭＳ Ｐゴシック" charset="0"/>
              </a:rPr>
              <a:t>• Level </a:t>
            </a:r>
            <a:r>
              <a:rPr lang="en-US" sz="1200" kern="1200" dirty="0">
                <a:solidFill>
                  <a:schemeClr val="tx1"/>
                </a:solidFill>
                <a:effectLst/>
                <a:latin typeface="Arial" charset="0"/>
                <a:ea typeface="ＭＳ Ｐゴシック" charset="0"/>
                <a:cs typeface="ＭＳ Ｐゴシック" charset="0"/>
              </a:rPr>
              <a:t>50 for paddle board use</a:t>
            </a:r>
            <a:r>
              <a:rPr lang="en-US" sz="1200" kern="1200" baseline="0" dirty="0">
                <a:solidFill>
                  <a:schemeClr val="tx1"/>
                </a:solidFill>
                <a:effectLst/>
                <a:latin typeface="Arial" charset="0"/>
                <a:ea typeface="ＭＳ Ｐゴシック" charset="0"/>
                <a:cs typeface="ＭＳ Ｐゴシック" charset="0"/>
              </a:rPr>
              <a:t> or</a:t>
            </a:r>
            <a:r>
              <a:rPr lang="en-US" sz="1200" kern="1200" dirty="0">
                <a:solidFill>
                  <a:schemeClr val="tx1"/>
                </a:solidFill>
                <a:effectLst/>
                <a:latin typeface="Arial" charset="0"/>
                <a:ea typeface="ＭＳ Ｐゴシック" charset="0"/>
                <a:cs typeface="ＭＳ Ｐゴシック" charset="0"/>
              </a:rPr>
              <a:t> use close to shore where help is likely to happen quickly. </a:t>
            </a:r>
          </a:p>
          <a:p>
            <a:r>
              <a:rPr lang="en-US" sz="1200" kern="1200" dirty="0">
                <a:solidFill>
                  <a:schemeClr val="tx1"/>
                </a:solidFill>
                <a:effectLst/>
                <a:latin typeface="Arial" charset="0"/>
                <a:ea typeface="ＭＳ Ｐゴシック" charset="0"/>
                <a:cs typeface="ＭＳ Ｐゴシック" charset="0"/>
              </a:rPr>
              <a:t>• Level</a:t>
            </a:r>
            <a:r>
              <a:rPr lang="en-US" sz="1200" kern="1200" baseline="0" dirty="0">
                <a:solidFill>
                  <a:schemeClr val="tx1"/>
                </a:solidFill>
                <a:effectLst/>
                <a:latin typeface="Arial" charset="0"/>
                <a:ea typeface="ＭＳ Ｐゴシック" charset="0"/>
                <a:cs typeface="ＭＳ Ｐゴシック" charset="0"/>
              </a:rPr>
              <a:t> </a:t>
            </a:r>
            <a:r>
              <a:rPr lang="en-US" sz="1200" kern="1200" dirty="0">
                <a:solidFill>
                  <a:schemeClr val="tx1"/>
                </a:solidFill>
                <a:effectLst/>
                <a:latin typeface="Arial" charset="0"/>
                <a:ea typeface="ＭＳ Ｐゴシック" charset="0"/>
                <a:cs typeface="ＭＳ Ｐゴシック" charset="0"/>
              </a:rPr>
              <a:t>70 for inflatables, active wear, with help</a:t>
            </a:r>
            <a:r>
              <a:rPr lang="en-US" sz="1200" kern="1200" baseline="0" dirty="0">
                <a:solidFill>
                  <a:schemeClr val="tx1"/>
                </a:solidFill>
                <a:effectLst/>
                <a:latin typeface="Arial" charset="0"/>
                <a:ea typeface="ＭＳ Ｐゴシック" charset="0"/>
                <a:cs typeface="ＭＳ Ｐゴシック" charset="0"/>
              </a:rPr>
              <a:t> nearby</a:t>
            </a:r>
            <a:r>
              <a:rPr lang="en-US" sz="1200" kern="1200" dirty="0">
                <a:solidFill>
                  <a:schemeClr val="tx1"/>
                </a:solidFill>
                <a:effectLst/>
                <a:latin typeface="Arial" charset="0"/>
                <a:ea typeface="ＭＳ Ｐゴシック" charset="0"/>
                <a:cs typeface="ＭＳ Ｐゴシック" charset="0"/>
              </a:rPr>
              <a:t>.  </a:t>
            </a:r>
          </a:p>
          <a:p>
            <a:r>
              <a:rPr lang="en-US" sz="1200" kern="1200" dirty="0">
                <a:solidFill>
                  <a:schemeClr val="tx1"/>
                </a:solidFill>
                <a:effectLst/>
                <a:latin typeface="Arial" charset="0"/>
                <a:ea typeface="ＭＳ Ｐゴシック" charset="0"/>
                <a:cs typeface="ＭＳ Ｐゴシック" charset="0"/>
              </a:rPr>
              <a:t>•Level</a:t>
            </a:r>
            <a:r>
              <a:rPr lang="en-US" sz="1200" kern="1200" baseline="0" dirty="0">
                <a:solidFill>
                  <a:schemeClr val="tx1"/>
                </a:solidFill>
                <a:effectLst/>
                <a:latin typeface="Arial" charset="0"/>
                <a:ea typeface="ＭＳ Ｐゴシック" charset="0"/>
                <a:cs typeface="ＭＳ Ｐゴシック" charset="0"/>
              </a:rPr>
              <a:t> </a:t>
            </a:r>
            <a:r>
              <a:rPr lang="en-US" sz="1200" kern="1200" dirty="0">
                <a:solidFill>
                  <a:schemeClr val="tx1"/>
                </a:solidFill>
                <a:effectLst/>
                <a:latin typeface="Arial" charset="0"/>
                <a:ea typeface="ＭＳ Ｐゴシック" charset="0"/>
                <a:cs typeface="ＭＳ Ｐゴシック" charset="0"/>
              </a:rPr>
              <a:t>100 provides more performance than the Level 70, better buoyancy.</a:t>
            </a:r>
          </a:p>
          <a:p>
            <a:r>
              <a:rPr lang="en-US" sz="1200" kern="1200" dirty="0">
                <a:solidFill>
                  <a:schemeClr val="tx1"/>
                </a:solidFill>
                <a:effectLst/>
                <a:latin typeface="Arial" charset="0"/>
                <a:ea typeface="ＭＳ Ｐゴシック" charset="0"/>
                <a:cs typeface="ＭＳ Ｐゴシック" charset="0"/>
              </a:rPr>
              <a:t>• Level 150 - off shore</a:t>
            </a:r>
            <a:r>
              <a:rPr lang="en-US" sz="1200" kern="1200" baseline="0" dirty="0">
                <a:solidFill>
                  <a:schemeClr val="tx1"/>
                </a:solidFill>
                <a:effectLst/>
                <a:latin typeface="Arial" charset="0"/>
                <a:ea typeface="ＭＳ Ｐゴシック" charset="0"/>
                <a:cs typeface="ＭＳ Ｐゴシック" charset="0"/>
              </a:rPr>
              <a:t> use where help Is not likely for some time. This device will keep you face up.  </a:t>
            </a:r>
          </a:p>
          <a:p>
            <a:r>
              <a:rPr lang="en-US" sz="1200" kern="1200" baseline="0" dirty="0">
                <a:solidFill>
                  <a:schemeClr val="tx1"/>
                </a:solidFill>
                <a:effectLst/>
                <a:latin typeface="Arial" charset="0"/>
                <a:ea typeface="ＭＳ Ｐゴシック" charset="0"/>
                <a:cs typeface="ＭＳ Ｐゴシック" charset="0"/>
              </a:rPr>
              <a:t>•Level </a:t>
            </a:r>
            <a:r>
              <a:rPr lang="en-US" sz="1200" kern="1200" dirty="0">
                <a:solidFill>
                  <a:schemeClr val="tx1"/>
                </a:solidFill>
                <a:effectLst/>
                <a:latin typeface="Arial" charset="0"/>
                <a:ea typeface="ＭＳ Ｐゴシック" charset="0"/>
                <a:cs typeface="ＭＳ Ｐゴシック" charset="0"/>
              </a:rPr>
              <a:t>275 heavier</a:t>
            </a:r>
            <a:r>
              <a:rPr lang="en-US" sz="1200" kern="1200" baseline="0" dirty="0">
                <a:solidFill>
                  <a:schemeClr val="tx1"/>
                </a:solidFill>
                <a:effectLst/>
                <a:latin typeface="Arial" charset="0"/>
                <a:ea typeface="ＭＳ Ｐゴシック" charset="0"/>
                <a:cs typeface="ＭＳ Ｐゴシック" charset="0"/>
              </a:rPr>
              <a:t> duty for </a:t>
            </a:r>
            <a:r>
              <a:rPr lang="en-US" sz="1200" kern="1200" dirty="0">
                <a:solidFill>
                  <a:schemeClr val="tx1"/>
                </a:solidFill>
                <a:effectLst/>
                <a:latin typeface="Arial" charset="0"/>
                <a:ea typeface="ＭＳ Ｐゴシック" charset="0"/>
                <a:cs typeface="ＭＳ Ｐゴシック" charset="0"/>
              </a:rPr>
              <a:t>commercial and industrial use.</a:t>
            </a:r>
            <a:r>
              <a:rPr lang="en-US" sz="1200" kern="1200" baseline="0" dirty="0">
                <a:solidFill>
                  <a:schemeClr val="tx1"/>
                </a:solidFill>
                <a:effectLst/>
                <a:latin typeface="Arial" charset="0"/>
                <a:ea typeface="ＭＳ Ｐゴシック" charset="0"/>
                <a:cs typeface="ＭＳ Ｐゴシック" charset="0"/>
              </a:rPr>
              <a:t> </a:t>
            </a:r>
          </a:p>
          <a:p>
            <a:endParaRPr lang="en-US" sz="1200" kern="1200" baseline="0" dirty="0">
              <a:solidFill>
                <a:schemeClr val="tx1"/>
              </a:solidFill>
              <a:effectLst/>
              <a:latin typeface="Arial" charset="0"/>
              <a:ea typeface="ＭＳ Ｐゴシック" charset="0"/>
              <a:cs typeface="ＭＳ Ｐゴシック" charset="0"/>
            </a:endParaRPr>
          </a:p>
          <a:p>
            <a:r>
              <a:rPr lang="en-US" sz="1200" kern="1200" baseline="0" dirty="0">
                <a:solidFill>
                  <a:schemeClr val="tx1"/>
                </a:solidFill>
                <a:effectLst/>
                <a:latin typeface="Arial" charset="0"/>
                <a:ea typeface="ＭＳ Ｐゴシック" charset="0"/>
                <a:cs typeface="ＭＳ Ｐゴシック" charset="0"/>
              </a:rPr>
              <a:t>The labels will also indicate whether for use by Adults, Youth, Toddler, or Infants.  You will also need to look at the weight  and chest measurements for best fit.  </a:t>
            </a:r>
            <a:r>
              <a:rPr lang="en-US" sz="1200" kern="1200" dirty="0">
                <a:solidFill>
                  <a:schemeClr val="tx1"/>
                </a:solidFill>
                <a:effectLst/>
                <a:latin typeface="Arial" charset="0"/>
                <a:ea typeface="ＭＳ Ｐゴシック" charset="0"/>
                <a:cs typeface="ＭＳ Ｐゴシック" charset="0"/>
              </a:rPr>
              <a:t>The choice of buoyancy will be an individual's, not mandatory. </a:t>
            </a:r>
          </a:p>
          <a:p>
            <a:endParaRPr lang="en-US" sz="1200" kern="1200" dirty="0">
              <a:solidFill>
                <a:schemeClr val="tx1"/>
              </a:solidFill>
              <a:effectLst/>
              <a:latin typeface="Arial" charset="0"/>
              <a:ea typeface="ＭＳ Ｐゴシック" charset="0"/>
              <a:cs typeface="ＭＳ Ｐゴシック" charset="0"/>
            </a:endParaRPr>
          </a:p>
          <a:p>
            <a:r>
              <a:rPr lang="en-US" sz="1200" kern="1200" dirty="0">
                <a:solidFill>
                  <a:schemeClr val="tx1"/>
                </a:solidFill>
                <a:effectLst/>
                <a:latin typeface="Arial" charset="0"/>
                <a:ea typeface="ＭＳ Ｐゴシック" charset="0"/>
                <a:cs typeface="ＭＳ Ｐゴシック" charset="0"/>
              </a:rPr>
              <a:t>The use of the curved-arrow icons will indicate how effective</a:t>
            </a:r>
            <a:r>
              <a:rPr lang="en-US" sz="1200" kern="1200" baseline="0" dirty="0">
                <a:solidFill>
                  <a:schemeClr val="tx1"/>
                </a:solidFill>
                <a:effectLst/>
                <a:latin typeface="Arial" charset="0"/>
                <a:ea typeface="ＭＳ Ｐゴシック" charset="0"/>
                <a:cs typeface="ＭＳ Ｐゴシック" charset="0"/>
              </a:rPr>
              <a:t> the life jacket will turn a person face up or not.</a:t>
            </a:r>
            <a:endParaRPr lang="en-US" sz="1200" kern="1200" dirty="0">
              <a:solidFill>
                <a:schemeClr val="tx1"/>
              </a:solidFill>
              <a:effectLst/>
              <a:latin typeface="Arial" charset="0"/>
              <a:ea typeface="ＭＳ Ｐゴシック" charset="0"/>
              <a:cs typeface="ＭＳ Ｐゴシック" charset="0"/>
            </a:endParaRPr>
          </a:p>
          <a:p>
            <a:endParaRPr lang="en-US" dirty="0"/>
          </a:p>
          <a:p>
            <a:endParaRPr lang="en-US"/>
          </a:p>
          <a:p>
            <a:pPr eaLnBrk="1" hangingPunct="1"/>
            <a:endParaRPr lang="en-US" b="1" dirty="0"/>
          </a:p>
        </p:txBody>
      </p:sp>
      <p:sp>
        <p:nvSpPr>
          <p:cNvPr id="4" name="Slide Number Placeholder 3"/>
          <p:cNvSpPr>
            <a:spLocks noGrp="1"/>
          </p:cNvSpPr>
          <p:nvPr>
            <p:ph type="sldNum" sz="quarter" idx="10"/>
          </p:nvPr>
        </p:nvSpPr>
        <p:spPr/>
        <p:txBody>
          <a:bodyPr/>
          <a:lstStyle/>
          <a:p>
            <a:fld id="{3545BD42-980D-744B-92F5-F9BFE4DB3F6C}" type="slidenum">
              <a:rPr lang="en-US" smtClean="0"/>
              <a:t>30</a:t>
            </a:fld>
            <a:endParaRPr lang="en-US"/>
          </a:p>
        </p:txBody>
      </p:sp>
    </p:spTree>
    <p:extLst>
      <p:ext uri="{BB962C8B-B14F-4D97-AF65-F5344CB8AC3E}">
        <p14:creationId xmlns:p14="http://schemas.microsoft.com/office/powerpoint/2010/main" val="407269506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b="1" dirty="0"/>
              <a:t>Instructor Notes:</a:t>
            </a:r>
          </a:p>
          <a:p>
            <a:pPr eaLnBrk="1" hangingPunct="1"/>
            <a:r>
              <a:rPr lang="en-US" b="1" dirty="0"/>
              <a:t>Remind all that a flashlight should be aboard all boats.</a:t>
            </a:r>
            <a:r>
              <a:rPr lang="en-US" dirty="0"/>
              <a:t> </a:t>
            </a:r>
          </a:p>
        </p:txBody>
      </p:sp>
      <p:sp>
        <p:nvSpPr>
          <p:cNvPr id="4" name="Slide Number Placeholder 3"/>
          <p:cNvSpPr>
            <a:spLocks noGrp="1"/>
          </p:cNvSpPr>
          <p:nvPr>
            <p:ph type="sldNum" sz="quarter" idx="10"/>
          </p:nvPr>
        </p:nvSpPr>
        <p:spPr/>
        <p:txBody>
          <a:bodyPr/>
          <a:lstStyle/>
          <a:p>
            <a:fld id="{3545BD42-980D-744B-92F5-F9BFE4DB3F6C}" type="slidenum">
              <a:rPr lang="en-US" smtClean="0"/>
              <a:t>31</a:t>
            </a:fld>
            <a:endParaRPr lang="en-US"/>
          </a:p>
        </p:txBody>
      </p:sp>
    </p:spTree>
    <p:extLst>
      <p:ext uri="{BB962C8B-B14F-4D97-AF65-F5344CB8AC3E}">
        <p14:creationId xmlns:p14="http://schemas.microsoft.com/office/powerpoint/2010/main" val="407269506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b="1" dirty="0"/>
              <a:t>Instructor Notes:</a:t>
            </a:r>
          </a:p>
          <a:p>
            <a:pPr eaLnBrk="1" hangingPunct="1"/>
            <a:r>
              <a:rPr lang="en-US" dirty="0"/>
              <a:t>Use visual distress signals </a:t>
            </a:r>
            <a:r>
              <a:rPr lang="en-US" u="sng" dirty="0"/>
              <a:t>if you see other vessel </a:t>
            </a:r>
          </a:p>
          <a:p>
            <a:pPr eaLnBrk="1" hangingPunct="1"/>
            <a:endParaRPr lang="en-US" dirty="0"/>
          </a:p>
        </p:txBody>
      </p:sp>
      <p:sp>
        <p:nvSpPr>
          <p:cNvPr id="4" name="Slide Number Placeholder 3"/>
          <p:cNvSpPr>
            <a:spLocks noGrp="1"/>
          </p:cNvSpPr>
          <p:nvPr>
            <p:ph type="sldNum" sz="quarter" idx="10"/>
          </p:nvPr>
        </p:nvSpPr>
        <p:spPr/>
        <p:txBody>
          <a:bodyPr/>
          <a:lstStyle/>
          <a:p>
            <a:fld id="{3545BD42-980D-744B-92F5-F9BFE4DB3F6C}" type="slidenum">
              <a:rPr lang="en-US" smtClean="0"/>
              <a:t>32</a:t>
            </a:fld>
            <a:endParaRPr lang="en-US"/>
          </a:p>
        </p:txBody>
      </p:sp>
    </p:spTree>
    <p:extLst>
      <p:ext uri="{BB962C8B-B14F-4D97-AF65-F5344CB8AC3E}">
        <p14:creationId xmlns:p14="http://schemas.microsoft.com/office/powerpoint/2010/main" val="407269506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b="1" dirty="0"/>
              <a:t>Instructor Notes:</a:t>
            </a:r>
          </a:p>
          <a:p>
            <a:pPr eaLnBrk="1" hangingPunct="1"/>
            <a:r>
              <a:rPr lang="en-US" b="1" dirty="0"/>
              <a:t>ASK: </a:t>
            </a:r>
            <a:r>
              <a:rPr lang="en-US" dirty="0"/>
              <a:t>the questions on the slide</a:t>
            </a:r>
          </a:p>
          <a:p>
            <a:pPr lvl="1" eaLnBrk="1" hangingPunct="1">
              <a:buFontTx/>
              <a:buChar char="•"/>
            </a:pPr>
            <a:r>
              <a:rPr lang="en-US" dirty="0"/>
              <a:t> Pyrotechnic: 3 good for night and day and not past expiration date</a:t>
            </a:r>
          </a:p>
          <a:p>
            <a:pPr lvl="1" eaLnBrk="1" hangingPunct="1">
              <a:buFontTx/>
              <a:buChar char="•"/>
            </a:pPr>
            <a:r>
              <a:rPr lang="en-US" dirty="0"/>
              <a:t> Non-pyro: electric SOS light and 3 day (smoke) or orange flag</a:t>
            </a:r>
          </a:p>
          <a:p>
            <a:pPr lvl="1" eaLnBrk="1" hangingPunct="1">
              <a:buFontTx/>
              <a:buChar char="•"/>
            </a:pPr>
            <a:r>
              <a:rPr lang="en-US" dirty="0"/>
              <a:t> All boats on coastal waters or operating at night</a:t>
            </a:r>
          </a:p>
          <a:p>
            <a:pPr eaLnBrk="1" hangingPunct="1"/>
            <a:endParaRPr lang="en-US" b="1" dirty="0"/>
          </a:p>
        </p:txBody>
      </p:sp>
      <p:sp>
        <p:nvSpPr>
          <p:cNvPr id="4" name="Slide Number Placeholder 3"/>
          <p:cNvSpPr>
            <a:spLocks noGrp="1"/>
          </p:cNvSpPr>
          <p:nvPr>
            <p:ph type="sldNum" sz="quarter" idx="10"/>
          </p:nvPr>
        </p:nvSpPr>
        <p:spPr/>
        <p:txBody>
          <a:bodyPr/>
          <a:lstStyle/>
          <a:p>
            <a:fld id="{3545BD42-980D-744B-92F5-F9BFE4DB3F6C}" type="slidenum">
              <a:rPr lang="en-US" smtClean="0"/>
              <a:t>33</a:t>
            </a:fld>
            <a:endParaRPr lang="en-US"/>
          </a:p>
        </p:txBody>
      </p:sp>
    </p:spTree>
    <p:extLst>
      <p:ext uri="{BB962C8B-B14F-4D97-AF65-F5344CB8AC3E}">
        <p14:creationId xmlns:p14="http://schemas.microsoft.com/office/powerpoint/2010/main" val="407269506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b="1" dirty="0"/>
              <a:t>Instructor Notes:</a:t>
            </a:r>
            <a:r>
              <a:rPr lang="en-US" dirty="0"/>
              <a:t> Parachute Flare, Meteor Flare, Flare Gun (shoots either P or M Flares)(12 gage or 20mm), Hand Held Flare</a:t>
            </a:r>
            <a:endParaRPr lang="en-US" b="1" dirty="0"/>
          </a:p>
          <a:p>
            <a:pPr eaLnBrk="1" hangingPunct="1"/>
            <a:r>
              <a:rPr lang="en-US" dirty="0"/>
              <a:t>Remind students that pyrotechnic devices have a service life of 42 months.</a:t>
            </a:r>
          </a:p>
          <a:p>
            <a:pPr eaLnBrk="1" hangingPunct="1"/>
            <a:r>
              <a:rPr lang="en-US" dirty="0"/>
              <a:t>Pyrotechnics must be USCG approved &amp; in date.  </a:t>
            </a:r>
            <a:r>
              <a:rPr lang="en-US" b="1" dirty="0"/>
              <a:t>Explain that pyrotechnic devices may not be legal in</a:t>
            </a:r>
            <a:r>
              <a:rPr lang="en-US" b="1" baseline="0" dirty="0"/>
              <a:t> all areas where there are dry woodland areas or homes nearby.  CHECK LOCAL RESTRICTIONS AND LAWS.</a:t>
            </a:r>
            <a:endParaRPr lang="en-US" b="1" dirty="0"/>
          </a:p>
          <a:p>
            <a:pPr eaLnBrk="1" hangingPunct="1"/>
            <a:endParaRPr lang="en-US" dirty="0"/>
          </a:p>
          <a:p>
            <a:pPr eaLnBrk="1" hangingPunct="1"/>
            <a:endParaRPr lang="en-US" b="1" dirty="0"/>
          </a:p>
        </p:txBody>
      </p:sp>
      <p:sp>
        <p:nvSpPr>
          <p:cNvPr id="4" name="Slide Number Placeholder 3"/>
          <p:cNvSpPr>
            <a:spLocks noGrp="1"/>
          </p:cNvSpPr>
          <p:nvPr>
            <p:ph type="sldNum" sz="quarter" idx="10"/>
          </p:nvPr>
        </p:nvSpPr>
        <p:spPr/>
        <p:txBody>
          <a:bodyPr/>
          <a:lstStyle/>
          <a:p>
            <a:fld id="{3545BD42-980D-744B-92F5-F9BFE4DB3F6C}" type="slidenum">
              <a:rPr lang="en-US" smtClean="0"/>
              <a:t>34</a:t>
            </a:fld>
            <a:endParaRPr lang="en-US"/>
          </a:p>
        </p:txBody>
      </p:sp>
    </p:spTree>
    <p:extLst>
      <p:ext uri="{BB962C8B-B14F-4D97-AF65-F5344CB8AC3E}">
        <p14:creationId xmlns:p14="http://schemas.microsoft.com/office/powerpoint/2010/main" val="407269506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t>In most</a:t>
            </a:r>
            <a:r>
              <a:rPr lang="en-US" baseline="0" dirty="0"/>
              <a:t> river and lake areas where water way is less than 2 miles wide from shore, VDS are not required</a:t>
            </a:r>
            <a:r>
              <a:rPr lang="en-US" b="1" baseline="0" dirty="0"/>
              <a:t>.  ALWAYS CHECK LOCAL REGULATIONS WHERE YOU PLAN TO HUNT. </a:t>
            </a:r>
            <a:endParaRPr lang="en-US" b="1" dirty="0"/>
          </a:p>
          <a:p>
            <a:pPr eaLnBrk="1" hangingPunct="1"/>
            <a:endParaRPr lang="en-US" b="1" dirty="0"/>
          </a:p>
        </p:txBody>
      </p:sp>
      <p:sp>
        <p:nvSpPr>
          <p:cNvPr id="4" name="Slide Number Placeholder 3"/>
          <p:cNvSpPr>
            <a:spLocks noGrp="1"/>
          </p:cNvSpPr>
          <p:nvPr>
            <p:ph type="sldNum" sz="quarter" idx="10"/>
          </p:nvPr>
        </p:nvSpPr>
        <p:spPr/>
        <p:txBody>
          <a:bodyPr/>
          <a:lstStyle/>
          <a:p>
            <a:fld id="{3545BD42-980D-744B-92F5-F9BFE4DB3F6C}" type="slidenum">
              <a:rPr lang="en-US" smtClean="0"/>
              <a:t>35</a:t>
            </a:fld>
            <a:endParaRPr lang="en-US"/>
          </a:p>
        </p:txBody>
      </p:sp>
    </p:spTree>
    <p:extLst>
      <p:ext uri="{BB962C8B-B14F-4D97-AF65-F5344CB8AC3E}">
        <p14:creationId xmlns:p14="http://schemas.microsoft.com/office/powerpoint/2010/main" val="407269506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b="1" dirty="0"/>
              <a:t>Instructor Notes:</a:t>
            </a:r>
            <a:r>
              <a:rPr lang="en-US" dirty="0"/>
              <a:t> SOS Flashlight</a:t>
            </a:r>
          </a:p>
        </p:txBody>
      </p:sp>
      <p:sp>
        <p:nvSpPr>
          <p:cNvPr id="4" name="Slide Number Placeholder 3"/>
          <p:cNvSpPr>
            <a:spLocks noGrp="1"/>
          </p:cNvSpPr>
          <p:nvPr>
            <p:ph type="sldNum" sz="quarter" idx="10"/>
          </p:nvPr>
        </p:nvSpPr>
        <p:spPr/>
        <p:txBody>
          <a:bodyPr/>
          <a:lstStyle/>
          <a:p>
            <a:fld id="{3545BD42-980D-744B-92F5-F9BFE4DB3F6C}" type="slidenum">
              <a:rPr lang="en-US" smtClean="0"/>
              <a:t>36</a:t>
            </a:fld>
            <a:endParaRPr lang="en-US"/>
          </a:p>
        </p:txBody>
      </p:sp>
    </p:spTree>
    <p:extLst>
      <p:ext uri="{BB962C8B-B14F-4D97-AF65-F5344CB8AC3E}">
        <p14:creationId xmlns:p14="http://schemas.microsoft.com/office/powerpoint/2010/main" val="407269506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b="1" dirty="0"/>
              <a:t>Instructor Notes: </a:t>
            </a:r>
            <a:r>
              <a:rPr lang="en-US" dirty="0"/>
              <a:t>Orange Flag, Hand Held Smoke, Floating Smoke (need total of 3 smokes or 1 flag)</a:t>
            </a:r>
          </a:p>
          <a:p>
            <a:pPr eaLnBrk="1" hangingPunct="1"/>
            <a:r>
              <a:rPr lang="en-US" dirty="0"/>
              <a:t>Waving Arms (palms out) (Not USCG Approved)</a:t>
            </a:r>
          </a:p>
          <a:p>
            <a:pPr eaLnBrk="1" hangingPunct="1"/>
            <a:r>
              <a:rPr lang="en-US" b="1" dirty="0"/>
              <a:t>Boats less than 16 feet don’t need day signals.</a:t>
            </a:r>
          </a:p>
          <a:p>
            <a:pPr eaLnBrk="1" hangingPunct="1"/>
            <a:endParaRPr lang="en-US" dirty="0"/>
          </a:p>
        </p:txBody>
      </p:sp>
      <p:sp>
        <p:nvSpPr>
          <p:cNvPr id="4" name="Slide Number Placeholder 3"/>
          <p:cNvSpPr>
            <a:spLocks noGrp="1"/>
          </p:cNvSpPr>
          <p:nvPr>
            <p:ph type="sldNum" sz="quarter" idx="10"/>
          </p:nvPr>
        </p:nvSpPr>
        <p:spPr/>
        <p:txBody>
          <a:bodyPr/>
          <a:lstStyle/>
          <a:p>
            <a:fld id="{3545BD42-980D-744B-92F5-F9BFE4DB3F6C}" type="slidenum">
              <a:rPr lang="en-US" smtClean="0"/>
              <a:t>37</a:t>
            </a:fld>
            <a:endParaRPr lang="en-US"/>
          </a:p>
        </p:txBody>
      </p:sp>
    </p:spTree>
    <p:extLst>
      <p:ext uri="{BB962C8B-B14F-4D97-AF65-F5344CB8AC3E}">
        <p14:creationId xmlns:p14="http://schemas.microsoft.com/office/powerpoint/2010/main" val="407269506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t>New Electronic Flares.  Current USCG approved electronic flares</a:t>
            </a:r>
            <a:r>
              <a:rPr lang="en-US" baseline="0" dirty="0"/>
              <a:t> from Weems and Plath or from Orion.  Most kits include a flag for Day use VDS.  Only need one of these on board instead of three traditional flares, non-toxic.  Can usually be purchased from anywhere from $59.99 to $99.99 depending on location and vendor.</a:t>
            </a:r>
            <a:endParaRPr lang="en-US" dirty="0"/>
          </a:p>
        </p:txBody>
      </p:sp>
      <p:sp>
        <p:nvSpPr>
          <p:cNvPr id="4" name="Slide Number Placeholder 3"/>
          <p:cNvSpPr>
            <a:spLocks noGrp="1"/>
          </p:cNvSpPr>
          <p:nvPr>
            <p:ph type="sldNum" sz="quarter" idx="10"/>
          </p:nvPr>
        </p:nvSpPr>
        <p:spPr/>
        <p:txBody>
          <a:bodyPr/>
          <a:lstStyle/>
          <a:p>
            <a:fld id="{3545BD42-980D-744B-92F5-F9BFE4DB3F6C}" type="slidenum">
              <a:rPr lang="en-US" smtClean="0"/>
              <a:t>38</a:t>
            </a:fld>
            <a:endParaRPr lang="en-US"/>
          </a:p>
        </p:txBody>
      </p:sp>
    </p:spTree>
    <p:extLst>
      <p:ext uri="{BB962C8B-B14F-4D97-AF65-F5344CB8AC3E}">
        <p14:creationId xmlns:p14="http://schemas.microsoft.com/office/powerpoint/2010/main" val="407269506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b="1" dirty="0"/>
              <a:t>Instructor Notes: ASK:</a:t>
            </a:r>
            <a:r>
              <a:rPr lang="en-US" dirty="0"/>
              <a:t> how loud the whistles or horn must be? </a:t>
            </a:r>
          </a:p>
          <a:p>
            <a:pPr eaLnBrk="1" hangingPunct="1"/>
            <a:r>
              <a:rPr lang="en-US" dirty="0"/>
              <a:t>Audible ½ mile </a:t>
            </a:r>
          </a:p>
          <a:p>
            <a:pPr eaLnBrk="1" hangingPunct="1"/>
            <a:endParaRPr lang="en-US" dirty="0"/>
          </a:p>
        </p:txBody>
      </p:sp>
      <p:sp>
        <p:nvSpPr>
          <p:cNvPr id="4" name="Slide Number Placeholder 3"/>
          <p:cNvSpPr>
            <a:spLocks noGrp="1"/>
          </p:cNvSpPr>
          <p:nvPr>
            <p:ph type="sldNum" sz="quarter" idx="10"/>
          </p:nvPr>
        </p:nvSpPr>
        <p:spPr/>
        <p:txBody>
          <a:bodyPr/>
          <a:lstStyle/>
          <a:p>
            <a:fld id="{3545BD42-980D-744B-92F5-F9BFE4DB3F6C}" type="slidenum">
              <a:rPr lang="en-US" smtClean="0"/>
              <a:t>39</a:t>
            </a:fld>
            <a:endParaRPr lang="en-US"/>
          </a:p>
        </p:txBody>
      </p:sp>
    </p:spTree>
    <p:extLst>
      <p:ext uri="{BB962C8B-B14F-4D97-AF65-F5344CB8AC3E}">
        <p14:creationId xmlns:p14="http://schemas.microsoft.com/office/powerpoint/2010/main" val="40726950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b="1" dirty="0">
                <a:latin typeface="Tahoma" charset="0"/>
                <a:cs typeface="Times New Roman" charset="0"/>
              </a:rPr>
              <a:t>Instructor Notes:  </a:t>
            </a:r>
            <a:r>
              <a:rPr lang="en-US" dirty="0">
                <a:latin typeface="Tahoma" charset="0"/>
                <a:cs typeface="Times New Roman" charset="0"/>
              </a:rPr>
              <a:t>Discuss that safe boat handling means knowing your vessel’s limits </a:t>
            </a:r>
            <a:endParaRPr lang="en-US" dirty="0">
              <a:cs typeface="Times New Roman" charset="0"/>
            </a:endParaRPr>
          </a:p>
          <a:p>
            <a:pPr eaLnBrk="1" hangingPunct="1"/>
            <a:r>
              <a:rPr lang="en-US" b="1" dirty="0">
                <a:latin typeface="Tahoma" charset="0"/>
                <a:cs typeface="Times New Roman" charset="0"/>
              </a:rPr>
              <a:t>ASK:</a:t>
            </a:r>
            <a:r>
              <a:rPr lang="en-US" dirty="0">
                <a:latin typeface="Tahoma" charset="0"/>
                <a:cs typeface="Times New Roman" charset="0"/>
              </a:rPr>
              <a:t> What could happen if the information on the Capacity Plate was ignored? </a:t>
            </a:r>
            <a:endParaRPr lang="en-US" dirty="0">
              <a:cs typeface="Times New Roman" charset="0"/>
            </a:endParaRPr>
          </a:p>
          <a:p>
            <a:pPr eaLnBrk="1" hangingPunct="1"/>
            <a:r>
              <a:rPr lang="en-US" dirty="0">
                <a:latin typeface="Tahoma" charset="0"/>
                <a:cs typeface="Times New Roman" charset="0"/>
              </a:rPr>
              <a:t>Discuss: Federal law is: all single hull boats less than 20’ (except sailboats and PWC) must have one</a:t>
            </a:r>
            <a:r>
              <a:rPr lang="en-US" dirty="0"/>
              <a:t> </a:t>
            </a:r>
          </a:p>
          <a:p>
            <a:endParaRPr lang="en-US" dirty="0"/>
          </a:p>
        </p:txBody>
      </p:sp>
      <p:sp>
        <p:nvSpPr>
          <p:cNvPr id="4" name="Slide Number Placeholder 3"/>
          <p:cNvSpPr>
            <a:spLocks noGrp="1"/>
          </p:cNvSpPr>
          <p:nvPr>
            <p:ph type="sldNum" sz="quarter" idx="10"/>
          </p:nvPr>
        </p:nvSpPr>
        <p:spPr/>
        <p:txBody>
          <a:bodyPr/>
          <a:lstStyle/>
          <a:p>
            <a:fld id="{3545BD42-980D-744B-92F5-F9BFE4DB3F6C}" type="slidenum">
              <a:rPr lang="en-US" smtClean="0"/>
              <a:t>4</a:t>
            </a:fld>
            <a:endParaRPr lang="en-US"/>
          </a:p>
        </p:txBody>
      </p:sp>
    </p:spTree>
    <p:extLst>
      <p:ext uri="{BB962C8B-B14F-4D97-AF65-F5344CB8AC3E}">
        <p14:creationId xmlns:p14="http://schemas.microsoft.com/office/powerpoint/2010/main" val="403659953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b="1" dirty="0"/>
              <a:t>Instructor Notes:</a:t>
            </a:r>
          </a:p>
          <a:p>
            <a:pPr eaLnBrk="1" hangingPunct="1"/>
            <a:r>
              <a:rPr lang="en-US" dirty="0"/>
              <a:t>If a class member has experienced dehydration, ask them to explain what it was like.</a:t>
            </a:r>
          </a:p>
          <a:p>
            <a:pPr eaLnBrk="1" hangingPunct="1"/>
            <a:r>
              <a:rPr lang="en-US" dirty="0"/>
              <a:t>If no one responds, ask students what causes are.</a:t>
            </a:r>
          </a:p>
          <a:p>
            <a:pPr eaLnBrk="1" hangingPunct="1"/>
            <a:endParaRPr lang="en-US" dirty="0"/>
          </a:p>
        </p:txBody>
      </p:sp>
      <p:sp>
        <p:nvSpPr>
          <p:cNvPr id="4" name="Slide Number Placeholder 3"/>
          <p:cNvSpPr>
            <a:spLocks noGrp="1"/>
          </p:cNvSpPr>
          <p:nvPr>
            <p:ph type="sldNum" sz="quarter" idx="10"/>
          </p:nvPr>
        </p:nvSpPr>
        <p:spPr/>
        <p:txBody>
          <a:bodyPr/>
          <a:lstStyle/>
          <a:p>
            <a:fld id="{3545BD42-980D-744B-92F5-F9BFE4DB3F6C}" type="slidenum">
              <a:rPr lang="en-US" smtClean="0"/>
              <a:t>40</a:t>
            </a:fld>
            <a:endParaRPr lang="en-US"/>
          </a:p>
        </p:txBody>
      </p:sp>
    </p:spTree>
    <p:extLst>
      <p:ext uri="{BB962C8B-B14F-4D97-AF65-F5344CB8AC3E}">
        <p14:creationId xmlns:p14="http://schemas.microsoft.com/office/powerpoint/2010/main" val="407269506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b="1" dirty="0"/>
              <a:t>Instructor Notes:</a:t>
            </a:r>
          </a:p>
          <a:p>
            <a:pPr eaLnBrk="1" hangingPunct="1"/>
            <a:r>
              <a:rPr lang="en-US" dirty="0"/>
              <a:t>Discuss why each item is important. Remind the participants that the first person to see someone go overboard should shout so loudly, ensuring the helmsman hears and keep pointing to person in water so they don’t loose sight of them.</a:t>
            </a:r>
          </a:p>
          <a:p>
            <a:pPr eaLnBrk="1" hangingPunct="1"/>
            <a:endParaRPr lang="en-US" b="1" dirty="0"/>
          </a:p>
        </p:txBody>
      </p:sp>
      <p:sp>
        <p:nvSpPr>
          <p:cNvPr id="4" name="Slide Number Placeholder 3"/>
          <p:cNvSpPr>
            <a:spLocks noGrp="1"/>
          </p:cNvSpPr>
          <p:nvPr>
            <p:ph type="sldNum" sz="quarter" idx="10"/>
          </p:nvPr>
        </p:nvSpPr>
        <p:spPr/>
        <p:txBody>
          <a:bodyPr/>
          <a:lstStyle/>
          <a:p>
            <a:fld id="{3545BD42-980D-744B-92F5-F9BFE4DB3F6C}" type="slidenum">
              <a:rPr lang="en-US" smtClean="0"/>
              <a:t>41</a:t>
            </a:fld>
            <a:endParaRPr lang="en-US"/>
          </a:p>
        </p:txBody>
      </p:sp>
    </p:spTree>
    <p:extLst>
      <p:ext uri="{BB962C8B-B14F-4D97-AF65-F5344CB8AC3E}">
        <p14:creationId xmlns:p14="http://schemas.microsoft.com/office/powerpoint/2010/main" val="407269506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b="1" dirty="0"/>
              <a:t>Instructor Notes:</a:t>
            </a:r>
          </a:p>
          <a:p>
            <a:pPr eaLnBrk="1" hangingPunct="1"/>
            <a:r>
              <a:rPr lang="en-US" dirty="0"/>
              <a:t>Discuss why each point is important.  Get as much of body out of water as you can. Waders full of water will make it harder to get out of the water.</a:t>
            </a:r>
          </a:p>
          <a:p>
            <a:pPr eaLnBrk="1" hangingPunct="1"/>
            <a:endParaRPr lang="en-US" b="1" dirty="0"/>
          </a:p>
        </p:txBody>
      </p:sp>
      <p:sp>
        <p:nvSpPr>
          <p:cNvPr id="4" name="Slide Number Placeholder 3"/>
          <p:cNvSpPr>
            <a:spLocks noGrp="1"/>
          </p:cNvSpPr>
          <p:nvPr>
            <p:ph type="sldNum" sz="quarter" idx="10"/>
          </p:nvPr>
        </p:nvSpPr>
        <p:spPr/>
        <p:txBody>
          <a:bodyPr/>
          <a:lstStyle/>
          <a:p>
            <a:fld id="{3545BD42-980D-744B-92F5-F9BFE4DB3F6C}" type="slidenum">
              <a:rPr lang="en-US" smtClean="0"/>
              <a:t>42</a:t>
            </a:fld>
            <a:endParaRPr lang="en-US"/>
          </a:p>
        </p:txBody>
      </p:sp>
    </p:spTree>
    <p:extLst>
      <p:ext uri="{BB962C8B-B14F-4D97-AF65-F5344CB8AC3E}">
        <p14:creationId xmlns:p14="http://schemas.microsoft.com/office/powerpoint/2010/main" val="407269506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b="1" dirty="0"/>
              <a:t>Instructor Notes:</a:t>
            </a:r>
          </a:p>
          <a:p>
            <a:pPr eaLnBrk="1" hangingPunct="1"/>
            <a:r>
              <a:rPr lang="en-US" dirty="0"/>
              <a:t>Discuss how cold water immersion kills.</a:t>
            </a:r>
          </a:p>
          <a:p>
            <a:pPr eaLnBrk="1" hangingPunct="1"/>
            <a:r>
              <a:rPr lang="en-US" dirty="0"/>
              <a:t>Stress:</a:t>
            </a:r>
          </a:p>
          <a:p>
            <a:pPr eaLnBrk="1" hangingPunct="1">
              <a:buFontTx/>
              <a:buChar char="•"/>
            </a:pPr>
            <a:r>
              <a:rPr lang="en-US" dirty="0"/>
              <a:t> Stage 1: Initial cold shock- the immediate reaction to gasp in a breath</a:t>
            </a:r>
          </a:p>
          <a:p>
            <a:pPr eaLnBrk="1" hangingPunct="1">
              <a:buFontTx/>
              <a:buChar char="•"/>
            </a:pPr>
            <a:r>
              <a:rPr lang="en-US" dirty="0"/>
              <a:t> Stage 2: Short term “swim failure”</a:t>
            </a:r>
          </a:p>
          <a:p>
            <a:pPr eaLnBrk="1" hangingPunct="1">
              <a:buFontTx/>
              <a:buChar char="•"/>
            </a:pPr>
            <a:r>
              <a:rPr lang="en-US" dirty="0"/>
              <a:t> Stage 3: Long term immersion hypothermia</a:t>
            </a:r>
          </a:p>
          <a:p>
            <a:pPr eaLnBrk="1" hangingPunct="1">
              <a:buFontTx/>
              <a:buChar char="•"/>
            </a:pPr>
            <a:r>
              <a:rPr lang="en-US" dirty="0"/>
              <a:t> Stage 4: Post-immersion collapse</a:t>
            </a:r>
          </a:p>
          <a:p>
            <a:pPr eaLnBrk="1" hangingPunct="1"/>
            <a:r>
              <a:rPr lang="en-US" dirty="0"/>
              <a:t>Discuss what happens in each stage.</a:t>
            </a:r>
          </a:p>
          <a:p>
            <a:pPr eaLnBrk="1" hangingPunct="1"/>
            <a:r>
              <a:rPr lang="en-US" dirty="0"/>
              <a:t>WEARING A PFD can mean surviving cold water immersion and the initial cold shock. Even excellent swimmers are affected by cold water immersion.</a:t>
            </a:r>
          </a:p>
        </p:txBody>
      </p:sp>
      <p:sp>
        <p:nvSpPr>
          <p:cNvPr id="4" name="Slide Number Placeholder 3"/>
          <p:cNvSpPr>
            <a:spLocks noGrp="1"/>
          </p:cNvSpPr>
          <p:nvPr>
            <p:ph type="sldNum" sz="quarter" idx="10"/>
          </p:nvPr>
        </p:nvSpPr>
        <p:spPr/>
        <p:txBody>
          <a:bodyPr/>
          <a:lstStyle/>
          <a:p>
            <a:fld id="{3545BD42-980D-744B-92F5-F9BFE4DB3F6C}" type="slidenum">
              <a:rPr lang="en-US" smtClean="0"/>
              <a:t>43</a:t>
            </a:fld>
            <a:endParaRPr lang="en-US"/>
          </a:p>
        </p:txBody>
      </p:sp>
    </p:spTree>
    <p:extLst>
      <p:ext uri="{BB962C8B-B14F-4D97-AF65-F5344CB8AC3E}">
        <p14:creationId xmlns:p14="http://schemas.microsoft.com/office/powerpoint/2010/main" val="407269506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b="1" dirty="0"/>
              <a:t>Instructor Notes:</a:t>
            </a:r>
          </a:p>
          <a:p>
            <a:pPr eaLnBrk="1" hangingPunct="1"/>
            <a:r>
              <a:rPr lang="en-US" dirty="0"/>
              <a:t>Ask the question. Look for these answers:</a:t>
            </a:r>
          </a:p>
          <a:p>
            <a:pPr eaLnBrk="1" hangingPunct="1">
              <a:buFontTx/>
              <a:buChar char="•"/>
            </a:pPr>
            <a:r>
              <a:rPr lang="en-US" dirty="0"/>
              <a:t>Shivering</a:t>
            </a:r>
          </a:p>
          <a:p>
            <a:pPr eaLnBrk="1" hangingPunct="1">
              <a:buFontTx/>
              <a:buChar char="•"/>
            </a:pPr>
            <a:r>
              <a:rPr lang="en-US" dirty="0"/>
              <a:t>Bluish lips and fingers</a:t>
            </a:r>
          </a:p>
          <a:p>
            <a:pPr eaLnBrk="1" hangingPunct="1">
              <a:buFontTx/>
              <a:buChar char="•"/>
            </a:pPr>
            <a:r>
              <a:rPr lang="en-US" dirty="0"/>
              <a:t>Loss of feeling in hands and feet</a:t>
            </a:r>
          </a:p>
          <a:p>
            <a:pPr eaLnBrk="1" hangingPunct="1">
              <a:buFontTx/>
              <a:buChar char="•"/>
            </a:pPr>
            <a:r>
              <a:rPr lang="en-US" dirty="0"/>
              <a:t>Cold bluish skin</a:t>
            </a:r>
          </a:p>
          <a:p>
            <a:pPr eaLnBrk="1" hangingPunct="1">
              <a:buFontTx/>
              <a:buChar char="•"/>
            </a:pPr>
            <a:r>
              <a:rPr lang="en-US" dirty="0"/>
              <a:t>Decreased mental skills</a:t>
            </a:r>
          </a:p>
          <a:p>
            <a:pPr eaLnBrk="1" hangingPunct="1">
              <a:buFontTx/>
              <a:buChar char="•"/>
            </a:pPr>
            <a:r>
              <a:rPr lang="en-US" dirty="0"/>
              <a:t>Slurred speech and blurred vision</a:t>
            </a:r>
          </a:p>
          <a:p>
            <a:pPr eaLnBrk="1" hangingPunct="1">
              <a:buFontTx/>
              <a:buChar char="•"/>
            </a:pPr>
            <a:r>
              <a:rPr lang="en-US" dirty="0"/>
              <a:t>Rigidity in hands and feet</a:t>
            </a:r>
          </a:p>
          <a:p>
            <a:pPr eaLnBrk="1" hangingPunct="1">
              <a:buFontTx/>
              <a:buChar char="•"/>
            </a:pPr>
            <a:r>
              <a:rPr lang="en-US" dirty="0"/>
              <a:t>Unconsciousness</a:t>
            </a:r>
          </a:p>
          <a:p>
            <a:pPr eaLnBrk="1" hangingPunct="1">
              <a:buFontTx/>
              <a:buChar char="•"/>
            </a:pPr>
            <a:r>
              <a:rPr lang="en-US" dirty="0"/>
              <a:t>Coma</a:t>
            </a:r>
          </a:p>
          <a:p>
            <a:pPr eaLnBrk="1" hangingPunct="1"/>
            <a:endParaRPr lang="en-US" dirty="0"/>
          </a:p>
          <a:p>
            <a:pPr eaLnBrk="1" hangingPunct="1"/>
            <a:endParaRPr lang="en-US" dirty="0"/>
          </a:p>
        </p:txBody>
      </p:sp>
      <p:sp>
        <p:nvSpPr>
          <p:cNvPr id="4" name="Slide Number Placeholder 3"/>
          <p:cNvSpPr>
            <a:spLocks noGrp="1"/>
          </p:cNvSpPr>
          <p:nvPr>
            <p:ph type="sldNum" sz="quarter" idx="10"/>
          </p:nvPr>
        </p:nvSpPr>
        <p:spPr/>
        <p:txBody>
          <a:bodyPr/>
          <a:lstStyle/>
          <a:p>
            <a:fld id="{3545BD42-980D-744B-92F5-F9BFE4DB3F6C}" type="slidenum">
              <a:rPr lang="en-US" smtClean="0"/>
              <a:t>44</a:t>
            </a:fld>
            <a:endParaRPr lang="en-US"/>
          </a:p>
        </p:txBody>
      </p:sp>
    </p:spTree>
    <p:extLst>
      <p:ext uri="{BB962C8B-B14F-4D97-AF65-F5344CB8AC3E}">
        <p14:creationId xmlns:p14="http://schemas.microsoft.com/office/powerpoint/2010/main" val="407269506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b="1" dirty="0"/>
              <a:t>Instructor Notes:</a:t>
            </a:r>
          </a:p>
          <a:p>
            <a:pPr eaLnBrk="1" hangingPunct="1"/>
            <a:r>
              <a:rPr lang="en-US" dirty="0"/>
              <a:t>Ref: Nautical Know How, Inc. (</a:t>
            </a:r>
            <a:r>
              <a:rPr lang="en-US" dirty="0" err="1"/>
              <a:t>Boatsafe.com</a:t>
            </a:r>
            <a:r>
              <a:rPr lang="en-US" dirty="0"/>
              <a:t> web page)</a:t>
            </a:r>
          </a:p>
          <a:p>
            <a:pPr eaLnBrk="1" hangingPunct="1"/>
            <a:r>
              <a:rPr lang="en-US" dirty="0"/>
              <a:t>Remind students that water temperature at time of the two accidents was about 50 degrees.  Point out that part of table.</a:t>
            </a:r>
          </a:p>
          <a:p>
            <a:pPr eaLnBrk="1" hangingPunct="1"/>
            <a:endParaRPr lang="en-US" dirty="0"/>
          </a:p>
          <a:p>
            <a:pPr eaLnBrk="1" hangingPunct="1"/>
            <a:endParaRPr lang="en-US" dirty="0"/>
          </a:p>
        </p:txBody>
      </p:sp>
      <p:sp>
        <p:nvSpPr>
          <p:cNvPr id="4" name="Slide Number Placeholder 3"/>
          <p:cNvSpPr>
            <a:spLocks noGrp="1"/>
          </p:cNvSpPr>
          <p:nvPr>
            <p:ph type="sldNum" sz="quarter" idx="10"/>
          </p:nvPr>
        </p:nvSpPr>
        <p:spPr/>
        <p:txBody>
          <a:bodyPr/>
          <a:lstStyle/>
          <a:p>
            <a:fld id="{3545BD42-980D-744B-92F5-F9BFE4DB3F6C}" type="slidenum">
              <a:rPr lang="en-US" smtClean="0"/>
              <a:t>45</a:t>
            </a:fld>
            <a:endParaRPr lang="en-US"/>
          </a:p>
        </p:txBody>
      </p:sp>
    </p:spTree>
    <p:extLst>
      <p:ext uri="{BB962C8B-B14F-4D97-AF65-F5344CB8AC3E}">
        <p14:creationId xmlns:p14="http://schemas.microsoft.com/office/powerpoint/2010/main" val="407269506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b="1" dirty="0"/>
              <a:t>Instructor Notes:</a:t>
            </a:r>
          </a:p>
          <a:p>
            <a:pPr eaLnBrk="1" hangingPunct="1"/>
            <a:r>
              <a:rPr lang="en-US" dirty="0"/>
              <a:t>Discuss why each point is important.  </a:t>
            </a:r>
          </a:p>
          <a:p>
            <a:pPr eaLnBrk="1" hangingPunct="1"/>
            <a:r>
              <a:rPr lang="en-US" dirty="0"/>
              <a:t>Get as much of body out of water as you can. </a:t>
            </a:r>
          </a:p>
          <a:p>
            <a:pPr eaLnBrk="1" hangingPunct="1"/>
            <a:r>
              <a:rPr lang="en-US" dirty="0"/>
              <a:t>Waders full of water will make it harder to get out of the water.</a:t>
            </a:r>
          </a:p>
        </p:txBody>
      </p:sp>
      <p:sp>
        <p:nvSpPr>
          <p:cNvPr id="4" name="Slide Number Placeholder 3"/>
          <p:cNvSpPr>
            <a:spLocks noGrp="1"/>
          </p:cNvSpPr>
          <p:nvPr>
            <p:ph type="sldNum" sz="quarter" idx="10"/>
          </p:nvPr>
        </p:nvSpPr>
        <p:spPr/>
        <p:txBody>
          <a:bodyPr/>
          <a:lstStyle/>
          <a:p>
            <a:fld id="{3545BD42-980D-744B-92F5-F9BFE4DB3F6C}" type="slidenum">
              <a:rPr lang="en-US" smtClean="0"/>
              <a:t>46</a:t>
            </a:fld>
            <a:endParaRPr lang="en-US"/>
          </a:p>
        </p:txBody>
      </p:sp>
    </p:spTree>
    <p:extLst>
      <p:ext uri="{BB962C8B-B14F-4D97-AF65-F5344CB8AC3E}">
        <p14:creationId xmlns:p14="http://schemas.microsoft.com/office/powerpoint/2010/main" val="407269506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b="1" dirty="0"/>
              <a:t>Instructor Notes:</a:t>
            </a:r>
          </a:p>
          <a:p>
            <a:pPr eaLnBrk="1" hangingPunct="1"/>
            <a:r>
              <a:rPr lang="en-US" dirty="0"/>
              <a:t>Discuss the definition of hypothermia and why this slide will help.</a:t>
            </a:r>
          </a:p>
          <a:p>
            <a:pPr eaLnBrk="1" hangingPunct="1"/>
            <a:r>
              <a:rPr lang="en-US" b="1" dirty="0"/>
              <a:t>Hypothermia</a:t>
            </a:r>
            <a:r>
              <a:rPr lang="en-US" dirty="0"/>
              <a:t> is reduced body temperature that happens when a body dissipates more heat than it absorbs. In humans, it is defined as a body core temperature below 35.0 °C (95.0 °F).</a:t>
            </a:r>
          </a:p>
          <a:p>
            <a:pPr eaLnBrk="1" hangingPunct="1"/>
            <a:r>
              <a:rPr lang="en-US" b="1" dirty="0">
                <a:solidFill>
                  <a:schemeClr val="tx1"/>
                </a:solidFill>
              </a:rPr>
              <a:t>If</a:t>
            </a:r>
            <a:r>
              <a:rPr lang="en-US" b="1" baseline="0" dirty="0">
                <a:solidFill>
                  <a:schemeClr val="tx1"/>
                </a:solidFill>
              </a:rPr>
              <a:t> you are wearing a Type 3 life jacket, you WILL be turned face down if assuming the HELP position.</a:t>
            </a:r>
            <a:endParaRPr lang="en-US" b="1" dirty="0">
              <a:solidFill>
                <a:schemeClr val="tx1"/>
              </a:solidFill>
            </a:endParaRPr>
          </a:p>
          <a:p>
            <a:pPr eaLnBrk="1" hangingPunct="1"/>
            <a:endParaRPr lang="en-US" dirty="0"/>
          </a:p>
        </p:txBody>
      </p:sp>
      <p:sp>
        <p:nvSpPr>
          <p:cNvPr id="4" name="Slide Number Placeholder 3"/>
          <p:cNvSpPr>
            <a:spLocks noGrp="1"/>
          </p:cNvSpPr>
          <p:nvPr>
            <p:ph type="sldNum" sz="quarter" idx="10"/>
          </p:nvPr>
        </p:nvSpPr>
        <p:spPr/>
        <p:txBody>
          <a:bodyPr/>
          <a:lstStyle/>
          <a:p>
            <a:fld id="{3545BD42-980D-744B-92F5-F9BFE4DB3F6C}" type="slidenum">
              <a:rPr lang="en-US" smtClean="0"/>
              <a:t>47</a:t>
            </a:fld>
            <a:endParaRPr lang="en-US"/>
          </a:p>
        </p:txBody>
      </p:sp>
    </p:spTree>
    <p:extLst>
      <p:ext uri="{BB962C8B-B14F-4D97-AF65-F5344CB8AC3E}">
        <p14:creationId xmlns:p14="http://schemas.microsoft.com/office/powerpoint/2010/main" val="407269506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b="1" dirty="0"/>
              <a:t>Instructor Notes:</a:t>
            </a:r>
          </a:p>
          <a:p>
            <a:pPr eaLnBrk="1" hangingPunct="1"/>
            <a:r>
              <a:rPr lang="en-US" dirty="0"/>
              <a:t>Ask the question and stress:</a:t>
            </a:r>
          </a:p>
          <a:p>
            <a:pPr eaLnBrk="1" hangingPunct="1">
              <a:lnSpc>
                <a:spcPct val="105000"/>
              </a:lnSpc>
              <a:spcBef>
                <a:spcPct val="0"/>
              </a:spcBef>
              <a:buFontTx/>
              <a:buChar char="•"/>
            </a:pPr>
            <a:r>
              <a:rPr lang="en-US" dirty="0"/>
              <a:t> Reduces Body Heat Loss</a:t>
            </a:r>
          </a:p>
          <a:p>
            <a:pPr eaLnBrk="1" hangingPunct="1">
              <a:lnSpc>
                <a:spcPct val="105000"/>
              </a:lnSpc>
              <a:spcBef>
                <a:spcPct val="0"/>
              </a:spcBef>
              <a:buFontTx/>
              <a:buChar char="•"/>
            </a:pPr>
            <a:r>
              <a:rPr lang="en-US" dirty="0"/>
              <a:t> Provides Moral Support</a:t>
            </a:r>
          </a:p>
        </p:txBody>
      </p:sp>
      <p:sp>
        <p:nvSpPr>
          <p:cNvPr id="4" name="Slide Number Placeholder 3"/>
          <p:cNvSpPr>
            <a:spLocks noGrp="1"/>
          </p:cNvSpPr>
          <p:nvPr>
            <p:ph type="sldNum" sz="quarter" idx="10"/>
          </p:nvPr>
        </p:nvSpPr>
        <p:spPr/>
        <p:txBody>
          <a:bodyPr/>
          <a:lstStyle/>
          <a:p>
            <a:fld id="{3545BD42-980D-744B-92F5-F9BFE4DB3F6C}" type="slidenum">
              <a:rPr lang="en-US" smtClean="0"/>
              <a:t>48</a:t>
            </a:fld>
            <a:endParaRPr lang="en-US"/>
          </a:p>
        </p:txBody>
      </p:sp>
    </p:spTree>
    <p:extLst>
      <p:ext uri="{BB962C8B-B14F-4D97-AF65-F5344CB8AC3E}">
        <p14:creationId xmlns:p14="http://schemas.microsoft.com/office/powerpoint/2010/main" val="407269506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b="1" dirty="0"/>
              <a:t>Instructor Notes:</a:t>
            </a:r>
          </a:p>
          <a:p>
            <a:pPr eaLnBrk="1" hangingPunct="1"/>
            <a:r>
              <a:rPr lang="en-US" b="1" dirty="0"/>
              <a:t>Classroom aid:  Bring a well-stocked first aid kit to demonstrate the materials that are basic to first aid.</a:t>
            </a:r>
          </a:p>
          <a:p>
            <a:pPr eaLnBrk="1" hangingPunct="1"/>
            <a:r>
              <a:rPr lang="en-US" dirty="0"/>
              <a:t>Stress that the first aid kit needs to be checked monthly to assure that mold and mildew are not affecting the contents.</a:t>
            </a:r>
          </a:p>
          <a:p>
            <a:pPr eaLnBrk="1" hangingPunct="1"/>
            <a:r>
              <a:rPr lang="en-US" dirty="0"/>
              <a:t>Stress replacing supplies if used.</a:t>
            </a:r>
          </a:p>
          <a:p>
            <a:pPr eaLnBrk="1" hangingPunct="1"/>
            <a:endParaRPr lang="en-US" b="1" dirty="0"/>
          </a:p>
        </p:txBody>
      </p:sp>
      <p:sp>
        <p:nvSpPr>
          <p:cNvPr id="4" name="Slide Number Placeholder 3"/>
          <p:cNvSpPr>
            <a:spLocks noGrp="1"/>
          </p:cNvSpPr>
          <p:nvPr>
            <p:ph type="sldNum" sz="quarter" idx="10"/>
          </p:nvPr>
        </p:nvSpPr>
        <p:spPr/>
        <p:txBody>
          <a:bodyPr/>
          <a:lstStyle/>
          <a:p>
            <a:fld id="{3545BD42-980D-744B-92F5-F9BFE4DB3F6C}" type="slidenum">
              <a:rPr lang="en-US" smtClean="0"/>
              <a:t>49</a:t>
            </a:fld>
            <a:endParaRPr lang="en-US"/>
          </a:p>
        </p:txBody>
      </p:sp>
    </p:spTree>
    <p:extLst>
      <p:ext uri="{BB962C8B-B14F-4D97-AF65-F5344CB8AC3E}">
        <p14:creationId xmlns:p14="http://schemas.microsoft.com/office/powerpoint/2010/main" val="40726950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b="1" dirty="0">
                <a:latin typeface="Tahoma" charset="0"/>
                <a:cs typeface="Times New Roman" charset="0"/>
              </a:rPr>
              <a:t>Instructor Notes:  </a:t>
            </a:r>
            <a:r>
              <a:rPr lang="en-US" dirty="0">
                <a:latin typeface="Tahoma" charset="0"/>
                <a:cs typeface="Times New Roman" charset="0"/>
              </a:rPr>
              <a:t>mention that 4 people weighing 210 </a:t>
            </a:r>
            <a:r>
              <a:rPr lang="en-US" dirty="0" err="1">
                <a:latin typeface="Tahoma" charset="0"/>
                <a:cs typeface="Times New Roman" charset="0"/>
              </a:rPr>
              <a:t>lbs</a:t>
            </a:r>
            <a:r>
              <a:rPr lang="en-US" dirty="0">
                <a:latin typeface="Tahoma" charset="0"/>
                <a:cs typeface="Times New Roman" charset="0"/>
              </a:rPr>
              <a:t> (including foul weather clothing and PFDs) plus 2 hunting dogs at 100 </a:t>
            </a:r>
            <a:r>
              <a:rPr lang="en-US" dirty="0" err="1">
                <a:latin typeface="Tahoma" charset="0"/>
                <a:cs typeface="Times New Roman" charset="0"/>
              </a:rPr>
              <a:t>lbs</a:t>
            </a:r>
            <a:r>
              <a:rPr lang="en-US" dirty="0">
                <a:latin typeface="Tahoma" charset="0"/>
                <a:cs typeface="Times New Roman" charset="0"/>
              </a:rPr>
              <a:t> each puts you over the weight limit.</a:t>
            </a:r>
          </a:p>
          <a:p>
            <a:pPr eaLnBrk="1" hangingPunct="1"/>
            <a:r>
              <a:rPr lang="en-US" dirty="0">
                <a:latin typeface="Tahoma" charset="0"/>
                <a:cs typeface="Times New Roman" charset="0"/>
              </a:rPr>
              <a:t>Note that the weight of a 130 HP motor alone can be around 450 </a:t>
            </a:r>
            <a:r>
              <a:rPr lang="en-US" dirty="0" err="1">
                <a:latin typeface="Tahoma" charset="0"/>
                <a:cs typeface="Times New Roman" charset="0"/>
              </a:rPr>
              <a:t>lbs</a:t>
            </a:r>
            <a:r>
              <a:rPr lang="en-US" dirty="0">
                <a:latin typeface="Tahoma" charset="0"/>
                <a:cs typeface="Times New Roman" charset="0"/>
              </a:rPr>
              <a:t>, not including steering linkage, oil, gas, battery, etc.</a:t>
            </a:r>
          </a:p>
          <a:p>
            <a:pPr eaLnBrk="1" hangingPunct="1"/>
            <a:r>
              <a:rPr lang="en-US" dirty="0">
                <a:latin typeface="Tahoma" charset="0"/>
                <a:cs typeface="Times New Roman" charset="0"/>
              </a:rPr>
              <a:t>Mention that overloaded boats can swamp or capsize more easily and will be more difficult to control.</a:t>
            </a:r>
            <a:endParaRPr lang="en-US" dirty="0"/>
          </a:p>
          <a:p>
            <a:endParaRPr lang="en-US" dirty="0"/>
          </a:p>
        </p:txBody>
      </p:sp>
      <p:sp>
        <p:nvSpPr>
          <p:cNvPr id="4" name="Slide Number Placeholder 3"/>
          <p:cNvSpPr>
            <a:spLocks noGrp="1"/>
          </p:cNvSpPr>
          <p:nvPr>
            <p:ph type="sldNum" sz="quarter" idx="10"/>
          </p:nvPr>
        </p:nvSpPr>
        <p:spPr/>
        <p:txBody>
          <a:bodyPr/>
          <a:lstStyle/>
          <a:p>
            <a:fld id="{3545BD42-980D-744B-92F5-F9BFE4DB3F6C}" type="slidenum">
              <a:rPr lang="en-US" smtClean="0"/>
              <a:t>5</a:t>
            </a:fld>
            <a:endParaRPr lang="en-US"/>
          </a:p>
        </p:txBody>
      </p:sp>
    </p:spTree>
    <p:extLst>
      <p:ext uri="{BB962C8B-B14F-4D97-AF65-F5344CB8AC3E}">
        <p14:creationId xmlns:p14="http://schemas.microsoft.com/office/powerpoint/2010/main" val="407269506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b="1" dirty="0"/>
              <a:t>Instructor Notes:</a:t>
            </a:r>
          </a:p>
          <a:p>
            <a:pPr eaLnBrk="1" hangingPunct="1"/>
            <a:r>
              <a:rPr lang="en-US" dirty="0"/>
              <a:t>Stress:</a:t>
            </a:r>
          </a:p>
          <a:p>
            <a:pPr eaLnBrk="1" hangingPunct="1"/>
            <a:endParaRPr lang="en-US" dirty="0"/>
          </a:p>
          <a:p>
            <a:pPr eaLnBrk="1" hangingPunct="1">
              <a:buFontTx/>
              <a:buChar char="•"/>
            </a:pPr>
            <a:r>
              <a:rPr lang="en-US" dirty="0"/>
              <a:t> Always check weather forecast before you go</a:t>
            </a:r>
          </a:p>
          <a:p>
            <a:pPr eaLnBrk="1" hangingPunct="1">
              <a:buFontTx/>
              <a:buChar char="•"/>
            </a:pPr>
            <a:r>
              <a:rPr lang="en-US" dirty="0"/>
              <a:t> Be alert to weather changes</a:t>
            </a:r>
          </a:p>
          <a:p>
            <a:pPr eaLnBrk="1" hangingPunct="1">
              <a:buFontTx/>
              <a:buChar char="•"/>
            </a:pPr>
            <a:r>
              <a:rPr lang="en-US" dirty="0"/>
              <a:t> Watch for wind shift</a:t>
            </a:r>
          </a:p>
          <a:p>
            <a:pPr eaLnBrk="1" hangingPunct="1">
              <a:buFontTx/>
              <a:buChar char="•"/>
            </a:pPr>
            <a:r>
              <a:rPr lang="en-US" dirty="0"/>
              <a:t> Watch for rough water</a:t>
            </a:r>
          </a:p>
          <a:p>
            <a:pPr eaLnBrk="1" hangingPunct="1">
              <a:buFontTx/>
              <a:buChar char="•"/>
            </a:pPr>
            <a:r>
              <a:rPr lang="en-US" dirty="0"/>
              <a:t> Observe weather from all directions.</a:t>
            </a:r>
          </a:p>
          <a:p>
            <a:pPr eaLnBrk="1" hangingPunct="1"/>
            <a:endParaRPr lang="en-US" dirty="0"/>
          </a:p>
        </p:txBody>
      </p:sp>
      <p:sp>
        <p:nvSpPr>
          <p:cNvPr id="4" name="Slide Number Placeholder 3"/>
          <p:cNvSpPr>
            <a:spLocks noGrp="1"/>
          </p:cNvSpPr>
          <p:nvPr>
            <p:ph type="sldNum" sz="quarter" idx="10"/>
          </p:nvPr>
        </p:nvSpPr>
        <p:spPr/>
        <p:txBody>
          <a:bodyPr/>
          <a:lstStyle/>
          <a:p>
            <a:fld id="{3545BD42-980D-744B-92F5-F9BFE4DB3F6C}" type="slidenum">
              <a:rPr lang="en-US" smtClean="0"/>
              <a:t>50</a:t>
            </a:fld>
            <a:endParaRPr lang="en-US"/>
          </a:p>
        </p:txBody>
      </p:sp>
    </p:spTree>
    <p:extLst>
      <p:ext uri="{BB962C8B-B14F-4D97-AF65-F5344CB8AC3E}">
        <p14:creationId xmlns:p14="http://schemas.microsoft.com/office/powerpoint/2010/main" val="407269506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b="1" dirty="0"/>
              <a:t>Instructor Notes:</a:t>
            </a:r>
          </a:p>
          <a:p>
            <a:pPr eaLnBrk="1" hangingPunct="1"/>
            <a:r>
              <a:rPr lang="en-US" dirty="0"/>
              <a:t>Stress:</a:t>
            </a:r>
          </a:p>
          <a:p>
            <a:pPr eaLnBrk="1" hangingPunct="1">
              <a:spcBef>
                <a:spcPct val="35000"/>
              </a:spcBef>
              <a:buFontTx/>
              <a:buChar char="•"/>
            </a:pPr>
            <a:r>
              <a:rPr lang="en-US" dirty="0"/>
              <a:t> Put on PFD- if not already on</a:t>
            </a:r>
          </a:p>
          <a:p>
            <a:pPr eaLnBrk="1" hangingPunct="1">
              <a:spcBef>
                <a:spcPct val="35000"/>
              </a:spcBef>
              <a:buFontTx/>
              <a:buChar char="•"/>
            </a:pPr>
            <a:r>
              <a:rPr lang="en-US" dirty="0"/>
              <a:t> Reduce speed</a:t>
            </a:r>
          </a:p>
          <a:p>
            <a:pPr eaLnBrk="1" hangingPunct="1">
              <a:spcBef>
                <a:spcPct val="35000"/>
              </a:spcBef>
              <a:buFontTx/>
              <a:buChar char="•"/>
            </a:pPr>
            <a:r>
              <a:rPr lang="en-US" dirty="0"/>
              <a:t> Consider seeking shelter</a:t>
            </a:r>
          </a:p>
          <a:p>
            <a:pPr eaLnBrk="1" hangingPunct="1">
              <a:spcBef>
                <a:spcPct val="35000"/>
              </a:spcBef>
              <a:buFontTx/>
              <a:buChar char="•"/>
            </a:pPr>
            <a:r>
              <a:rPr lang="en-US" dirty="0"/>
              <a:t> Close hatches and portholes</a:t>
            </a:r>
          </a:p>
          <a:p>
            <a:pPr eaLnBrk="1" hangingPunct="1">
              <a:spcBef>
                <a:spcPct val="35000"/>
              </a:spcBef>
              <a:buFontTx/>
              <a:buChar char="•"/>
            </a:pPr>
            <a:r>
              <a:rPr lang="en-US" dirty="0"/>
              <a:t> Keep weight low</a:t>
            </a:r>
          </a:p>
          <a:p>
            <a:pPr eaLnBrk="1" hangingPunct="1"/>
            <a:endParaRPr lang="en-US" dirty="0"/>
          </a:p>
          <a:p>
            <a:pPr eaLnBrk="1" hangingPunct="1"/>
            <a:endParaRPr lang="en-US" dirty="0"/>
          </a:p>
        </p:txBody>
      </p:sp>
      <p:sp>
        <p:nvSpPr>
          <p:cNvPr id="4" name="Slide Number Placeholder 3"/>
          <p:cNvSpPr>
            <a:spLocks noGrp="1"/>
          </p:cNvSpPr>
          <p:nvPr>
            <p:ph type="sldNum" sz="quarter" idx="10"/>
          </p:nvPr>
        </p:nvSpPr>
        <p:spPr/>
        <p:txBody>
          <a:bodyPr/>
          <a:lstStyle/>
          <a:p>
            <a:fld id="{3545BD42-980D-744B-92F5-F9BFE4DB3F6C}" type="slidenum">
              <a:rPr lang="en-US" smtClean="0"/>
              <a:t>51</a:t>
            </a:fld>
            <a:endParaRPr lang="en-US"/>
          </a:p>
        </p:txBody>
      </p:sp>
    </p:spTree>
    <p:extLst>
      <p:ext uri="{BB962C8B-B14F-4D97-AF65-F5344CB8AC3E}">
        <p14:creationId xmlns:p14="http://schemas.microsoft.com/office/powerpoint/2010/main" val="407269506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b="1" dirty="0"/>
              <a:t>Instructor Notes:</a:t>
            </a:r>
          </a:p>
          <a:p>
            <a:pPr eaLnBrk="1" hangingPunct="1"/>
            <a:r>
              <a:rPr lang="en-US" dirty="0"/>
              <a:t>Stress:</a:t>
            </a:r>
          </a:p>
          <a:p>
            <a:pPr eaLnBrk="1" hangingPunct="1">
              <a:buFontTx/>
              <a:buChar char="•"/>
            </a:pPr>
            <a:r>
              <a:rPr lang="en-US" dirty="0"/>
              <a:t> Know your position (location)</a:t>
            </a:r>
          </a:p>
          <a:p>
            <a:pPr eaLnBrk="1" hangingPunct="1">
              <a:buFontTx/>
              <a:buChar char="•"/>
            </a:pPr>
            <a:r>
              <a:rPr lang="en-US" dirty="0"/>
              <a:t> Turn on navigation lights</a:t>
            </a:r>
          </a:p>
          <a:p>
            <a:pPr eaLnBrk="1" hangingPunct="1">
              <a:buFontTx/>
              <a:buChar char="•"/>
            </a:pPr>
            <a:r>
              <a:rPr lang="en-US" dirty="0"/>
              <a:t> Reduce speed</a:t>
            </a:r>
          </a:p>
          <a:p>
            <a:pPr eaLnBrk="1" hangingPunct="1">
              <a:buFontTx/>
              <a:buChar char="•"/>
            </a:pPr>
            <a:r>
              <a:rPr lang="en-US" dirty="0"/>
              <a:t> Use sound signals</a:t>
            </a:r>
          </a:p>
          <a:p>
            <a:pPr eaLnBrk="1" hangingPunct="1">
              <a:buFontTx/>
              <a:buChar char="•"/>
            </a:pPr>
            <a:r>
              <a:rPr lang="en-US" dirty="0"/>
              <a:t> Post lookouts</a:t>
            </a:r>
          </a:p>
          <a:p>
            <a:pPr eaLnBrk="1" hangingPunct="1">
              <a:buFontTx/>
              <a:buChar char="•"/>
            </a:pPr>
            <a:r>
              <a:rPr lang="en-US" dirty="0"/>
              <a:t> Put on PFD</a:t>
            </a:r>
          </a:p>
          <a:p>
            <a:pPr eaLnBrk="1" hangingPunct="1">
              <a:buFontTx/>
              <a:buChar char="•"/>
            </a:pPr>
            <a:endParaRPr lang="en-US" dirty="0"/>
          </a:p>
        </p:txBody>
      </p:sp>
      <p:sp>
        <p:nvSpPr>
          <p:cNvPr id="4" name="Slide Number Placeholder 3"/>
          <p:cNvSpPr>
            <a:spLocks noGrp="1"/>
          </p:cNvSpPr>
          <p:nvPr>
            <p:ph type="sldNum" sz="quarter" idx="10"/>
          </p:nvPr>
        </p:nvSpPr>
        <p:spPr/>
        <p:txBody>
          <a:bodyPr/>
          <a:lstStyle/>
          <a:p>
            <a:fld id="{3545BD42-980D-744B-92F5-F9BFE4DB3F6C}" type="slidenum">
              <a:rPr lang="en-US" smtClean="0"/>
              <a:t>52</a:t>
            </a:fld>
            <a:endParaRPr lang="en-US"/>
          </a:p>
        </p:txBody>
      </p:sp>
    </p:spTree>
    <p:extLst>
      <p:ext uri="{BB962C8B-B14F-4D97-AF65-F5344CB8AC3E}">
        <p14:creationId xmlns:p14="http://schemas.microsoft.com/office/powerpoint/2010/main" val="407269506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buFontTx/>
              <a:buChar char="•"/>
            </a:pPr>
            <a:endParaRPr lang="en-US" dirty="0"/>
          </a:p>
        </p:txBody>
      </p:sp>
      <p:sp>
        <p:nvSpPr>
          <p:cNvPr id="4" name="Slide Number Placeholder 3"/>
          <p:cNvSpPr>
            <a:spLocks noGrp="1"/>
          </p:cNvSpPr>
          <p:nvPr>
            <p:ph type="sldNum" sz="quarter" idx="10"/>
          </p:nvPr>
        </p:nvSpPr>
        <p:spPr/>
        <p:txBody>
          <a:bodyPr/>
          <a:lstStyle/>
          <a:p>
            <a:fld id="{3545BD42-980D-744B-92F5-F9BFE4DB3F6C}" type="slidenum">
              <a:rPr lang="en-US" smtClean="0"/>
              <a:t>53</a:t>
            </a:fld>
            <a:endParaRPr lang="en-US"/>
          </a:p>
        </p:txBody>
      </p:sp>
    </p:spTree>
    <p:extLst>
      <p:ext uri="{BB962C8B-B14F-4D97-AF65-F5344CB8AC3E}">
        <p14:creationId xmlns:p14="http://schemas.microsoft.com/office/powerpoint/2010/main" val="407269506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b="1" dirty="0"/>
              <a:t>Instructor Notes:</a:t>
            </a:r>
          </a:p>
          <a:p>
            <a:pPr eaLnBrk="1" hangingPunct="1"/>
            <a:r>
              <a:rPr lang="en-US" dirty="0"/>
              <a:t>Distress:</a:t>
            </a:r>
          </a:p>
          <a:p>
            <a:pPr eaLnBrk="1" hangingPunct="1"/>
            <a:r>
              <a:rPr lang="en-US" dirty="0"/>
              <a:t>MAYDAY, MAYDAY, MAYDAY</a:t>
            </a:r>
          </a:p>
          <a:p>
            <a:pPr eaLnBrk="1" hangingPunct="1"/>
            <a:r>
              <a:rPr lang="en-US" dirty="0"/>
              <a:t>Urgency:</a:t>
            </a:r>
          </a:p>
          <a:p>
            <a:pPr eaLnBrk="1" hangingPunct="1"/>
            <a:r>
              <a:rPr lang="en-US" dirty="0"/>
              <a:t>PANPAN, PANPAN, PANPAN</a:t>
            </a:r>
          </a:p>
          <a:p>
            <a:pPr eaLnBrk="1" hangingPunct="1"/>
            <a:r>
              <a:rPr lang="en-US" dirty="0"/>
              <a:t>Safety:</a:t>
            </a:r>
          </a:p>
          <a:p>
            <a:pPr eaLnBrk="1" hangingPunct="1"/>
            <a:r>
              <a:rPr lang="en-US" dirty="0"/>
              <a:t>SECURITE, SECURITE, SECURITE</a:t>
            </a:r>
          </a:p>
          <a:p>
            <a:pPr eaLnBrk="1" hangingPunct="1"/>
            <a:endParaRPr lang="en-US" dirty="0"/>
          </a:p>
        </p:txBody>
      </p:sp>
      <p:sp>
        <p:nvSpPr>
          <p:cNvPr id="4" name="Slide Number Placeholder 3"/>
          <p:cNvSpPr>
            <a:spLocks noGrp="1"/>
          </p:cNvSpPr>
          <p:nvPr>
            <p:ph type="sldNum" sz="quarter" idx="10"/>
          </p:nvPr>
        </p:nvSpPr>
        <p:spPr/>
        <p:txBody>
          <a:bodyPr/>
          <a:lstStyle/>
          <a:p>
            <a:fld id="{3545BD42-980D-744B-92F5-F9BFE4DB3F6C}" type="slidenum">
              <a:rPr lang="en-US" smtClean="0"/>
              <a:t>54</a:t>
            </a:fld>
            <a:endParaRPr lang="en-US"/>
          </a:p>
        </p:txBody>
      </p:sp>
    </p:spTree>
    <p:extLst>
      <p:ext uri="{BB962C8B-B14F-4D97-AF65-F5344CB8AC3E}">
        <p14:creationId xmlns:p14="http://schemas.microsoft.com/office/powerpoint/2010/main" val="407269506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90000"/>
              </a:lnSpc>
            </a:pPr>
            <a:r>
              <a:rPr lang="en-US" b="1" dirty="0"/>
              <a:t>Instructor Notes:</a:t>
            </a:r>
          </a:p>
          <a:p>
            <a:pPr eaLnBrk="1" hangingPunct="1">
              <a:lnSpc>
                <a:spcPct val="90000"/>
              </a:lnSpc>
            </a:pPr>
            <a:r>
              <a:rPr lang="en-US" b="1" dirty="0"/>
              <a:t>ASK:</a:t>
            </a:r>
            <a:r>
              <a:rPr lang="en-US" dirty="0"/>
              <a:t> Can each of you comment about safety considerations while hunting from a boat?</a:t>
            </a:r>
          </a:p>
          <a:p>
            <a:pPr eaLnBrk="1" hangingPunct="1">
              <a:lnSpc>
                <a:spcPct val="90000"/>
              </a:lnSpc>
            </a:pPr>
            <a:r>
              <a:rPr lang="en-US" b="1" dirty="0"/>
              <a:t>FACT:</a:t>
            </a:r>
            <a:r>
              <a:rPr lang="en-US" dirty="0"/>
              <a:t>  Second leading cause of death among hunters is drowning according to the National Rifle Association.</a:t>
            </a:r>
          </a:p>
          <a:p>
            <a:pPr eaLnBrk="1" hangingPunct="1"/>
            <a:endParaRPr lang="en-US" dirty="0"/>
          </a:p>
        </p:txBody>
      </p:sp>
      <p:sp>
        <p:nvSpPr>
          <p:cNvPr id="4" name="Slide Number Placeholder 3"/>
          <p:cNvSpPr>
            <a:spLocks noGrp="1"/>
          </p:cNvSpPr>
          <p:nvPr>
            <p:ph type="sldNum" sz="quarter" idx="10"/>
          </p:nvPr>
        </p:nvSpPr>
        <p:spPr/>
        <p:txBody>
          <a:bodyPr/>
          <a:lstStyle/>
          <a:p>
            <a:fld id="{3545BD42-980D-744B-92F5-F9BFE4DB3F6C}" type="slidenum">
              <a:rPr lang="en-US" smtClean="0"/>
              <a:t>55</a:t>
            </a:fld>
            <a:endParaRPr lang="en-US"/>
          </a:p>
        </p:txBody>
      </p:sp>
    </p:spTree>
    <p:extLst>
      <p:ext uri="{BB962C8B-B14F-4D97-AF65-F5344CB8AC3E}">
        <p14:creationId xmlns:p14="http://schemas.microsoft.com/office/powerpoint/2010/main" val="407269506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dirty="0"/>
          </a:p>
        </p:txBody>
      </p:sp>
      <p:sp>
        <p:nvSpPr>
          <p:cNvPr id="4" name="Slide Number Placeholder 3"/>
          <p:cNvSpPr>
            <a:spLocks noGrp="1"/>
          </p:cNvSpPr>
          <p:nvPr>
            <p:ph type="sldNum" sz="quarter" idx="10"/>
          </p:nvPr>
        </p:nvSpPr>
        <p:spPr/>
        <p:txBody>
          <a:bodyPr/>
          <a:lstStyle/>
          <a:p>
            <a:fld id="{3545BD42-980D-744B-92F5-F9BFE4DB3F6C}" type="slidenum">
              <a:rPr lang="en-US" smtClean="0"/>
              <a:t>56</a:t>
            </a:fld>
            <a:endParaRPr lang="en-US"/>
          </a:p>
        </p:txBody>
      </p:sp>
    </p:spTree>
    <p:extLst>
      <p:ext uri="{BB962C8B-B14F-4D97-AF65-F5344CB8AC3E}">
        <p14:creationId xmlns:p14="http://schemas.microsoft.com/office/powerpoint/2010/main" val="407269506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dirty="0"/>
          </a:p>
        </p:txBody>
      </p:sp>
      <p:sp>
        <p:nvSpPr>
          <p:cNvPr id="4" name="Slide Number Placeholder 3"/>
          <p:cNvSpPr>
            <a:spLocks noGrp="1"/>
          </p:cNvSpPr>
          <p:nvPr>
            <p:ph type="sldNum" sz="quarter" idx="10"/>
          </p:nvPr>
        </p:nvSpPr>
        <p:spPr/>
        <p:txBody>
          <a:bodyPr/>
          <a:lstStyle/>
          <a:p>
            <a:fld id="{3545BD42-980D-744B-92F5-F9BFE4DB3F6C}" type="slidenum">
              <a:rPr lang="en-US" smtClean="0"/>
              <a:t>57</a:t>
            </a:fld>
            <a:endParaRPr lang="en-US"/>
          </a:p>
        </p:txBody>
      </p:sp>
    </p:spTree>
    <p:extLst>
      <p:ext uri="{BB962C8B-B14F-4D97-AF65-F5344CB8AC3E}">
        <p14:creationId xmlns:p14="http://schemas.microsoft.com/office/powerpoint/2010/main" val="407269506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dirty="0"/>
          </a:p>
        </p:txBody>
      </p:sp>
      <p:sp>
        <p:nvSpPr>
          <p:cNvPr id="4" name="Slide Number Placeholder 3"/>
          <p:cNvSpPr>
            <a:spLocks noGrp="1"/>
          </p:cNvSpPr>
          <p:nvPr>
            <p:ph type="sldNum" sz="quarter" idx="10"/>
          </p:nvPr>
        </p:nvSpPr>
        <p:spPr/>
        <p:txBody>
          <a:bodyPr/>
          <a:lstStyle/>
          <a:p>
            <a:fld id="{3545BD42-980D-744B-92F5-F9BFE4DB3F6C}" type="slidenum">
              <a:rPr lang="en-US" smtClean="0"/>
              <a:t>58</a:t>
            </a:fld>
            <a:endParaRPr lang="en-US"/>
          </a:p>
        </p:txBody>
      </p:sp>
    </p:spTree>
    <p:extLst>
      <p:ext uri="{BB962C8B-B14F-4D97-AF65-F5344CB8AC3E}">
        <p14:creationId xmlns:p14="http://schemas.microsoft.com/office/powerpoint/2010/main" val="407269506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from TPWD web site</a:t>
            </a:r>
          </a:p>
        </p:txBody>
      </p:sp>
      <p:sp>
        <p:nvSpPr>
          <p:cNvPr id="4" name="Slide Number Placeholder 3"/>
          <p:cNvSpPr>
            <a:spLocks noGrp="1"/>
          </p:cNvSpPr>
          <p:nvPr>
            <p:ph type="sldNum" sz="quarter" idx="10"/>
          </p:nvPr>
        </p:nvSpPr>
        <p:spPr/>
        <p:txBody>
          <a:bodyPr/>
          <a:lstStyle/>
          <a:p>
            <a:fld id="{3545BD42-980D-744B-92F5-F9BFE4DB3F6C}" type="slidenum">
              <a:rPr lang="en-US" smtClean="0"/>
              <a:t>59</a:t>
            </a:fld>
            <a:endParaRPr lang="en-US"/>
          </a:p>
        </p:txBody>
      </p:sp>
    </p:spTree>
    <p:extLst>
      <p:ext uri="{BB962C8B-B14F-4D97-AF65-F5344CB8AC3E}">
        <p14:creationId xmlns:p14="http://schemas.microsoft.com/office/powerpoint/2010/main" val="40726950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b="1" dirty="0">
                <a:latin typeface="Tahoma" charset="0"/>
                <a:cs typeface="Times New Roman" charset="0"/>
              </a:rPr>
              <a:t>Instructor Notes:</a:t>
            </a:r>
            <a:endParaRPr lang="en-US" dirty="0">
              <a:latin typeface="Tahoma" charset="0"/>
              <a:cs typeface="Times New Roman" charset="0"/>
            </a:endParaRPr>
          </a:p>
          <a:p>
            <a:pPr eaLnBrk="1" hangingPunct="1"/>
            <a:r>
              <a:rPr lang="en-US" dirty="0">
                <a:latin typeface="Tahoma" charset="0"/>
                <a:cs typeface="Times New Roman" charset="0"/>
              </a:rPr>
              <a:t>Note that the weight of a 130 HP motor alone can be around 450 lbs. Larger motor causes boat to be stern heavy and can swamp or capsize more easily and will be more difficult to control.</a:t>
            </a:r>
            <a:endParaRPr lang="en-US" dirty="0"/>
          </a:p>
          <a:p>
            <a:endParaRPr lang="en-US" dirty="0"/>
          </a:p>
        </p:txBody>
      </p:sp>
      <p:sp>
        <p:nvSpPr>
          <p:cNvPr id="4" name="Slide Number Placeholder 3"/>
          <p:cNvSpPr>
            <a:spLocks noGrp="1"/>
          </p:cNvSpPr>
          <p:nvPr>
            <p:ph type="sldNum" sz="quarter" idx="10"/>
          </p:nvPr>
        </p:nvSpPr>
        <p:spPr/>
        <p:txBody>
          <a:bodyPr/>
          <a:lstStyle/>
          <a:p>
            <a:fld id="{3545BD42-980D-744B-92F5-F9BFE4DB3F6C}" type="slidenum">
              <a:rPr lang="en-US" smtClean="0"/>
              <a:t>6</a:t>
            </a:fld>
            <a:endParaRPr lang="en-US"/>
          </a:p>
        </p:txBody>
      </p:sp>
    </p:spTree>
    <p:extLst>
      <p:ext uri="{BB962C8B-B14F-4D97-AF65-F5344CB8AC3E}">
        <p14:creationId xmlns:p14="http://schemas.microsoft.com/office/powerpoint/2010/main" val="407269506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545BD42-980D-744B-92F5-F9BFE4DB3F6C}" type="slidenum">
              <a:rPr lang="en-US" smtClean="0"/>
              <a:t>60</a:t>
            </a:fld>
            <a:endParaRPr lang="en-US"/>
          </a:p>
        </p:txBody>
      </p:sp>
    </p:spTree>
    <p:extLst>
      <p:ext uri="{BB962C8B-B14F-4D97-AF65-F5344CB8AC3E}">
        <p14:creationId xmlns:p14="http://schemas.microsoft.com/office/powerpoint/2010/main" val="407269506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Instructor Notes:</a:t>
            </a:r>
            <a:r>
              <a:rPr lang="en-US" dirty="0"/>
              <a:t> Several different styles, materials and material thicknesses.</a:t>
            </a:r>
          </a:p>
          <a:p>
            <a:r>
              <a:rPr lang="en-US" dirty="0"/>
              <a:t>Waist belt helps keep water from going into legs. </a:t>
            </a:r>
          </a:p>
          <a:p>
            <a:endParaRPr lang="en-US" b="1" dirty="0"/>
          </a:p>
        </p:txBody>
      </p:sp>
      <p:sp>
        <p:nvSpPr>
          <p:cNvPr id="4" name="Slide Number Placeholder 3"/>
          <p:cNvSpPr>
            <a:spLocks noGrp="1"/>
          </p:cNvSpPr>
          <p:nvPr>
            <p:ph type="sldNum" sz="quarter" idx="10"/>
          </p:nvPr>
        </p:nvSpPr>
        <p:spPr/>
        <p:txBody>
          <a:bodyPr/>
          <a:lstStyle/>
          <a:p>
            <a:fld id="{3545BD42-980D-744B-92F5-F9BFE4DB3F6C}" type="slidenum">
              <a:rPr lang="en-US" smtClean="0"/>
              <a:t>61</a:t>
            </a:fld>
            <a:endParaRPr lang="en-US"/>
          </a:p>
        </p:txBody>
      </p:sp>
    </p:spTree>
    <p:extLst>
      <p:ext uri="{BB962C8B-B14F-4D97-AF65-F5344CB8AC3E}">
        <p14:creationId xmlns:p14="http://schemas.microsoft.com/office/powerpoint/2010/main" val="407269506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3545BD42-980D-744B-92F5-F9BFE4DB3F6C}" type="slidenum">
              <a:rPr lang="en-US" smtClean="0"/>
              <a:t>62</a:t>
            </a:fld>
            <a:endParaRPr lang="en-US"/>
          </a:p>
        </p:txBody>
      </p:sp>
    </p:spTree>
    <p:extLst>
      <p:ext uri="{BB962C8B-B14F-4D97-AF65-F5344CB8AC3E}">
        <p14:creationId xmlns:p14="http://schemas.microsoft.com/office/powerpoint/2010/main" val="4072695066"/>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3545BD42-980D-744B-92F5-F9BFE4DB3F6C}" type="slidenum">
              <a:rPr lang="en-US" smtClean="0"/>
              <a:t>63</a:t>
            </a:fld>
            <a:endParaRPr lang="en-US"/>
          </a:p>
        </p:txBody>
      </p:sp>
    </p:spTree>
    <p:extLst>
      <p:ext uri="{BB962C8B-B14F-4D97-AF65-F5344CB8AC3E}">
        <p14:creationId xmlns:p14="http://schemas.microsoft.com/office/powerpoint/2010/main" val="407269506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3545BD42-980D-744B-92F5-F9BFE4DB3F6C}" type="slidenum">
              <a:rPr lang="en-US" smtClean="0"/>
              <a:t>64</a:t>
            </a:fld>
            <a:endParaRPr lang="en-US"/>
          </a:p>
        </p:txBody>
      </p:sp>
    </p:spTree>
    <p:extLst>
      <p:ext uri="{BB962C8B-B14F-4D97-AF65-F5344CB8AC3E}">
        <p14:creationId xmlns:p14="http://schemas.microsoft.com/office/powerpoint/2010/main" val="4072695066"/>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3545BD42-980D-744B-92F5-F9BFE4DB3F6C}" type="slidenum">
              <a:rPr lang="en-US" smtClean="0"/>
              <a:t>65</a:t>
            </a:fld>
            <a:endParaRPr lang="en-US"/>
          </a:p>
        </p:txBody>
      </p:sp>
    </p:spTree>
    <p:extLst>
      <p:ext uri="{BB962C8B-B14F-4D97-AF65-F5344CB8AC3E}">
        <p14:creationId xmlns:p14="http://schemas.microsoft.com/office/powerpoint/2010/main" val="4072695066"/>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545BD42-980D-744B-92F5-F9BFE4DB3F6C}" type="slidenum">
              <a:rPr lang="en-US" smtClean="0"/>
              <a:t>66</a:t>
            </a:fld>
            <a:endParaRPr lang="en-US"/>
          </a:p>
        </p:txBody>
      </p:sp>
    </p:spTree>
    <p:extLst>
      <p:ext uri="{BB962C8B-B14F-4D97-AF65-F5344CB8AC3E}">
        <p14:creationId xmlns:p14="http://schemas.microsoft.com/office/powerpoint/2010/main" val="4072695066"/>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545BD42-980D-744B-92F5-F9BFE4DB3F6C}" type="slidenum">
              <a:rPr lang="en-US" smtClean="0"/>
              <a:t>67</a:t>
            </a:fld>
            <a:endParaRPr lang="en-US"/>
          </a:p>
        </p:txBody>
      </p:sp>
    </p:spTree>
    <p:extLst>
      <p:ext uri="{BB962C8B-B14F-4D97-AF65-F5344CB8AC3E}">
        <p14:creationId xmlns:p14="http://schemas.microsoft.com/office/powerpoint/2010/main" val="4072695066"/>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545BD42-980D-744B-92F5-F9BFE4DB3F6C}" type="slidenum">
              <a:rPr lang="en-US" smtClean="0"/>
              <a:t>68</a:t>
            </a:fld>
            <a:endParaRPr lang="en-US"/>
          </a:p>
        </p:txBody>
      </p:sp>
    </p:spTree>
    <p:extLst>
      <p:ext uri="{BB962C8B-B14F-4D97-AF65-F5344CB8AC3E}">
        <p14:creationId xmlns:p14="http://schemas.microsoft.com/office/powerpoint/2010/main" val="4072695066"/>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545BD42-980D-744B-92F5-F9BFE4DB3F6C}" type="slidenum">
              <a:rPr lang="en-US" smtClean="0"/>
              <a:t>69</a:t>
            </a:fld>
            <a:endParaRPr lang="en-US"/>
          </a:p>
        </p:txBody>
      </p:sp>
    </p:spTree>
    <p:extLst>
      <p:ext uri="{BB962C8B-B14F-4D97-AF65-F5344CB8AC3E}">
        <p14:creationId xmlns:p14="http://schemas.microsoft.com/office/powerpoint/2010/main" val="40726950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a:t>Instructor Notes:</a:t>
            </a:r>
            <a:r>
              <a:rPr lang="en-US" dirty="0"/>
              <a:t>  This is a very liberal estimate of capacity.</a:t>
            </a:r>
            <a:endParaRPr lang="en-US" b="1" dirty="0"/>
          </a:p>
          <a:p>
            <a:endParaRPr lang="en-US" dirty="0"/>
          </a:p>
        </p:txBody>
      </p:sp>
      <p:sp>
        <p:nvSpPr>
          <p:cNvPr id="4" name="Slide Number Placeholder 3"/>
          <p:cNvSpPr>
            <a:spLocks noGrp="1"/>
          </p:cNvSpPr>
          <p:nvPr>
            <p:ph type="sldNum" sz="quarter" idx="10"/>
          </p:nvPr>
        </p:nvSpPr>
        <p:spPr/>
        <p:txBody>
          <a:bodyPr/>
          <a:lstStyle/>
          <a:p>
            <a:fld id="{3545BD42-980D-744B-92F5-F9BFE4DB3F6C}" type="slidenum">
              <a:rPr lang="en-US" smtClean="0"/>
              <a:t>7</a:t>
            </a:fld>
            <a:endParaRPr lang="en-US"/>
          </a:p>
        </p:txBody>
      </p:sp>
    </p:spTree>
    <p:extLst>
      <p:ext uri="{BB962C8B-B14F-4D97-AF65-F5344CB8AC3E}">
        <p14:creationId xmlns:p14="http://schemas.microsoft.com/office/powerpoint/2010/main" val="40726950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a:t>Instructor Notes</a:t>
            </a:r>
            <a:r>
              <a:rPr lang="en-US" dirty="0"/>
              <a:t>.</a:t>
            </a:r>
            <a:endParaRPr lang="en-US" b="1" dirty="0"/>
          </a:p>
          <a:p>
            <a:pPr eaLnBrk="1" hangingPunct="1"/>
            <a:r>
              <a:rPr lang="en-US" dirty="0"/>
              <a:t>Discuss the information contained on one.</a:t>
            </a:r>
          </a:p>
          <a:p>
            <a:pPr eaLnBrk="1" hangingPunct="1"/>
            <a:r>
              <a:rPr lang="en-US" b="1" dirty="0"/>
              <a:t>Ask:</a:t>
            </a:r>
            <a:r>
              <a:rPr lang="en-US" dirty="0"/>
              <a:t>  Who would you give this float plan to?</a:t>
            </a:r>
          </a:p>
          <a:p>
            <a:pPr eaLnBrk="1" hangingPunct="1"/>
            <a:r>
              <a:rPr lang="en-US" b="1" dirty="0"/>
              <a:t>Ask:</a:t>
            </a:r>
            <a:r>
              <a:rPr lang="en-US" dirty="0"/>
              <a:t> Why is this an important part of boating</a:t>
            </a:r>
          </a:p>
          <a:p>
            <a:endParaRPr lang="en-US" dirty="0"/>
          </a:p>
        </p:txBody>
      </p:sp>
      <p:sp>
        <p:nvSpPr>
          <p:cNvPr id="4" name="Slide Number Placeholder 3"/>
          <p:cNvSpPr>
            <a:spLocks noGrp="1"/>
          </p:cNvSpPr>
          <p:nvPr>
            <p:ph type="sldNum" sz="quarter" idx="10"/>
          </p:nvPr>
        </p:nvSpPr>
        <p:spPr/>
        <p:txBody>
          <a:bodyPr/>
          <a:lstStyle/>
          <a:p>
            <a:fld id="{3545BD42-980D-744B-92F5-F9BFE4DB3F6C}" type="slidenum">
              <a:rPr lang="en-US" smtClean="0"/>
              <a:t>8</a:t>
            </a:fld>
            <a:endParaRPr lang="en-US"/>
          </a:p>
        </p:txBody>
      </p:sp>
    </p:spTree>
    <p:extLst>
      <p:ext uri="{BB962C8B-B14F-4D97-AF65-F5344CB8AC3E}">
        <p14:creationId xmlns:p14="http://schemas.microsoft.com/office/powerpoint/2010/main" val="40726950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t>Show (and distribute if you have them) copy of USCG Float Plan and point out information on form.</a:t>
            </a:r>
            <a:endParaRPr lang="en-US" b="1" dirty="0"/>
          </a:p>
          <a:p>
            <a:pPr eaLnBrk="1" hangingPunct="1"/>
            <a:r>
              <a:rPr lang="en-US" dirty="0"/>
              <a:t>Discuss the information contained on one.</a:t>
            </a:r>
          </a:p>
          <a:p>
            <a:pPr eaLnBrk="1" hangingPunct="1"/>
            <a:r>
              <a:rPr lang="en-US" b="1" dirty="0"/>
              <a:t>Ask:</a:t>
            </a:r>
            <a:r>
              <a:rPr lang="en-US" dirty="0"/>
              <a:t>  Who would you give this float plan to?</a:t>
            </a:r>
          </a:p>
          <a:p>
            <a:pPr eaLnBrk="1" hangingPunct="1"/>
            <a:r>
              <a:rPr lang="en-US" b="1" dirty="0"/>
              <a:t>Ask:</a:t>
            </a:r>
            <a:r>
              <a:rPr lang="en-US" dirty="0"/>
              <a:t> Why is this an important part of boating?</a:t>
            </a:r>
          </a:p>
          <a:p>
            <a:r>
              <a:rPr lang="en-US" b="1" dirty="0"/>
              <a:t>Note: </a:t>
            </a:r>
            <a:r>
              <a:rPr lang="en-US" dirty="0"/>
              <a:t>Students can download </a:t>
            </a:r>
            <a:r>
              <a:rPr lang="en-US" dirty="0" err="1"/>
              <a:t>pdf</a:t>
            </a:r>
            <a:r>
              <a:rPr lang="en-US" dirty="0"/>
              <a:t> copy from website listed.</a:t>
            </a:r>
          </a:p>
          <a:p>
            <a:endParaRPr lang="en-US" dirty="0"/>
          </a:p>
        </p:txBody>
      </p:sp>
      <p:sp>
        <p:nvSpPr>
          <p:cNvPr id="4" name="Slide Number Placeholder 3"/>
          <p:cNvSpPr>
            <a:spLocks noGrp="1"/>
          </p:cNvSpPr>
          <p:nvPr>
            <p:ph type="sldNum" sz="quarter" idx="10"/>
          </p:nvPr>
        </p:nvSpPr>
        <p:spPr/>
        <p:txBody>
          <a:bodyPr/>
          <a:lstStyle/>
          <a:p>
            <a:fld id="{3545BD42-980D-744B-92F5-F9BFE4DB3F6C}" type="slidenum">
              <a:rPr lang="en-US" smtClean="0"/>
              <a:t>9</a:t>
            </a:fld>
            <a:endParaRPr lang="en-US"/>
          </a:p>
        </p:txBody>
      </p:sp>
    </p:spTree>
    <p:extLst>
      <p:ext uri="{BB962C8B-B14F-4D97-AF65-F5344CB8AC3E}">
        <p14:creationId xmlns:p14="http://schemas.microsoft.com/office/powerpoint/2010/main" val="407269506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3BAD47A9-8848-4279-8DE0-70F8FACEE60E}"/>
              </a:ext>
            </a:extLst>
          </p:cNvPr>
          <p:cNvSpPr>
            <a:spLocks noGrp="1" noChangeArrowheads="1"/>
          </p:cNvSpPr>
          <p:nvPr>
            <p:ph type="ctrTitle"/>
          </p:nvPr>
        </p:nvSpPr>
        <p:spPr>
          <a:xfrm>
            <a:off x="685800" y="2130425"/>
            <a:ext cx="7772400" cy="1470025"/>
          </a:xfrm>
        </p:spPr>
        <p:txBody>
          <a:bodyPr/>
          <a:lstStyle>
            <a:lvl1pPr>
              <a:defRPr b="0"/>
            </a:lvl1pPr>
          </a:lstStyle>
          <a:p>
            <a:pPr lvl="0"/>
            <a:r>
              <a:rPr lang="en-US" altLang="en-US" noProof="0"/>
              <a:t>Click to edit Master title style</a:t>
            </a:r>
          </a:p>
        </p:txBody>
      </p:sp>
      <p:sp>
        <p:nvSpPr>
          <p:cNvPr id="7171" name="Rectangle 3">
            <a:extLst>
              <a:ext uri="{FF2B5EF4-FFF2-40B4-BE49-F238E27FC236}">
                <a16:creationId xmlns:a16="http://schemas.microsoft.com/office/drawing/2014/main" id="{B1127ED9-123A-49D7-992E-0CA69319DDAE}"/>
              </a:ext>
            </a:extLst>
          </p:cNvPr>
          <p:cNvSpPr>
            <a:spLocks noGrp="1" noChangeArrowheads="1"/>
          </p:cNvSpPr>
          <p:nvPr>
            <p:ph type="subTitle" idx="1"/>
          </p:nvPr>
        </p:nvSpPr>
        <p:spPr>
          <a:xfrm>
            <a:off x="1371600" y="3886200"/>
            <a:ext cx="6400800" cy="1752600"/>
          </a:xfrm>
        </p:spPr>
        <p:txBody>
          <a:bodyPr/>
          <a:lstStyle>
            <a:lvl1pPr marL="0" indent="0" algn="ctr">
              <a:buFontTx/>
              <a:buNone/>
              <a:defRPr/>
            </a:lvl1pPr>
          </a:lstStyle>
          <a:p>
            <a:pPr lvl="0"/>
            <a:r>
              <a:rPr lang="en-US" altLang="en-US" noProof="0"/>
              <a:t>Click to edit Master subtitle style</a:t>
            </a:r>
          </a:p>
        </p:txBody>
      </p:sp>
      <p:sp>
        <p:nvSpPr>
          <p:cNvPr id="7172" name="Rectangle 4">
            <a:extLst>
              <a:ext uri="{FF2B5EF4-FFF2-40B4-BE49-F238E27FC236}">
                <a16:creationId xmlns:a16="http://schemas.microsoft.com/office/drawing/2014/main" id="{42E198D1-F67A-48FA-8166-5936A84AC627}"/>
              </a:ext>
            </a:extLst>
          </p:cNvPr>
          <p:cNvSpPr>
            <a:spLocks noGrp="1" noChangeArrowheads="1"/>
          </p:cNvSpPr>
          <p:nvPr>
            <p:ph type="dt" sz="half" idx="2"/>
          </p:nvPr>
        </p:nvSpPr>
        <p:spPr>
          <a:xfrm>
            <a:off x="457200" y="6245225"/>
            <a:ext cx="2133600" cy="476250"/>
          </a:xfrm>
        </p:spPr>
        <p:txBody>
          <a:bodyPr/>
          <a:lstStyle>
            <a:lvl1pPr>
              <a:defRPr/>
            </a:lvl1pPr>
          </a:lstStyle>
          <a:p>
            <a:endParaRPr lang="en-US" altLang="en-US"/>
          </a:p>
        </p:txBody>
      </p:sp>
      <p:sp>
        <p:nvSpPr>
          <p:cNvPr id="7173" name="Rectangle 5">
            <a:extLst>
              <a:ext uri="{FF2B5EF4-FFF2-40B4-BE49-F238E27FC236}">
                <a16:creationId xmlns:a16="http://schemas.microsoft.com/office/drawing/2014/main" id="{BFABB2ED-8B71-4184-833C-C08DD2CB502F}"/>
              </a:ext>
            </a:extLst>
          </p:cNvPr>
          <p:cNvSpPr>
            <a:spLocks noGrp="1" noChangeArrowheads="1"/>
          </p:cNvSpPr>
          <p:nvPr>
            <p:ph type="ftr" sz="quarter" idx="3"/>
          </p:nvPr>
        </p:nvSpPr>
        <p:spPr>
          <a:xfrm>
            <a:off x="3124200" y="6245225"/>
            <a:ext cx="2895600" cy="476250"/>
          </a:xfrm>
        </p:spPr>
        <p:txBody>
          <a:bodyPr/>
          <a:lstStyle>
            <a:lvl1pPr>
              <a:defRPr/>
            </a:lvl1pPr>
          </a:lstStyle>
          <a:p>
            <a:endParaRPr lang="en-US" altLang="en-US"/>
          </a:p>
        </p:txBody>
      </p:sp>
      <p:sp>
        <p:nvSpPr>
          <p:cNvPr id="7174" name="Rectangle 6">
            <a:extLst>
              <a:ext uri="{FF2B5EF4-FFF2-40B4-BE49-F238E27FC236}">
                <a16:creationId xmlns:a16="http://schemas.microsoft.com/office/drawing/2014/main" id="{38D74AA6-BB98-4E81-9E66-52C67A28D18F}"/>
              </a:ext>
            </a:extLst>
          </p:cNvPr>
          <p:cNvSpPr>
            <a:spLocks noGrp="1" noChangeArrowheads="1"/>
          </p:cNvSpPr>
          <p:nvPr>
            <p:ph type="sldNum" sz="quarter" idx="4"/>
          </p:nvPr>
        </p:nvSpPr>
        <p:spPr>
          <a:xfrm>
            <a:off x="6553200" y="6245225"/>
            <a:ext cx="2133600" cy="476250"/>
          </a:xfrm>
        </p:spPr>
        <p:txBody>
          <a:bodyPr/>
          <a:lstStyle>
            <a:lvl1pPr>
              <a:defRPr/>
            </a:lvl1pPr>
          </a:lstStyle>
          <a:p>
            <a:fld id="{3D569AC3-699C-40DE-817A-BB01E20799F7}" type="slidenum">
              <a:rPr lang="en-US" altLang="en-US"/>
              <a:pPr/>
              <a:t>‹#›</a:t>
            </a:fld>
            <a:endParaRPr lang="en-US" altLang="en-US"/>
          </a:p>
        </p:txBody>
      </p:sp>
      <p:pic>
        <p:nvPicPr>
          <p:cNvPr id="7175" name="Picture 7" descr="01 aux logo 3d copy">
            <a:extLst>
              <a:ext uri="{FF2B5EF4-FFF2-40B4-BE49-F238E27FC236}">
                <a16:creationId xmlns:a16="http://schemas.microsoft.com/office/drawing/2014/main" id="{B6D94529-85E1-49B7-9ECD-E164F61112D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04800"/>
            <a:ext cx="981075" cy="1028700"/>
          </a:xfrm>
          <a:prstGeom prst="rect">
            <a:avLst/>
          </a:prstGeom>
          <a:noFill/>
          <a:extLst>
            <a:ext uri="{909E8E84-426E-40dd-AFC4-6F175D3DCCD1}">
              <a14:hiddenFill xmlns:a14="http://schemas.microsoft.com/office/drawing/2010/main" xmlns="">
                <a:solidFill>
                  <a:srgbClr val="FFFFFF"/>
                </a:solidFill>
              </a14:hiddenFill>
            </a:ext>
          </a:extLst>
        </p:spPr>
      </p:pic>
      <p:pic>
        <p:nvPicPr>
          <p:cNvPr id="7176" name="Picture 8" descr="homeland logo tipped copy">
            <a:extLst>
              <a:ext uri="{FF2B5EF4-FFF2-40B4-BE49-F238E27FC236}">
                <a16:creationId xmlns:a16="http://schemas.microsoft.com/office/drawing/2014/main" id="{F39A9A87-EEAB-4BDC-9BCA-7F2E2BEC4B2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5867400"/>
            <a:ext cx="769938" cy="787400"/>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ED27DC-EC9D-4768-B2CC-A06621EC251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67C5456-133C-4036-B958-D4134787F1D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BDADA9C-447E-45EA-8E54-56CF00506B9A}"/>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0B5F7B43-E111-4535-97FC-ACDFC0948D69}"/>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9665501B-22BC-4406-9D93-462FED997A1A}"/>
              </a:ext>
            </a:extLst>
          </p:cNvPr>
          <p:cNvSpPr>
            <a:spLocks noGrp="1"/>
          </p:cNvSpPr>
          <p:nvPr>
            <p:ph type="sldNum" sz="quarter" idx="12"/>
          </p:nvPr>
        </p:nvSpPr>
        <p:spPr/>
        <p:txBody>
          <a:bodyPr/>
          <a:lstStyle>
            <a:lvl1pPr>
              <a:defRPr/>
            </a:lvl1pPr>
          </a:lstStyle>
          <a:p>
            <a:fld id="{65E1D2A8-66E7-4B27-A404-362B0CF6EBC4}" type="slidenum">
              <a:rPr lang="en-US" altLang="en-US"/>
              <a:pPr/>
              <a:t>‹#›</a:t>
            </a:fld>
            <a:endParaRPr lang="en-US" altLang="en-US"/>
          </a:p>
        </p:txBody>
      </p:sp>
    </p:spTree>
    <p:extLst>
      <p:ext uri="{BB962C8B-B14F-4D97-AF65-F5344CB8AC3E}">
        <p14:creationId xmlns:p14="http://schemas.microsoft.com/office/powerpoint/2010/main" val="939238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C745536-C8F2-4058-AC8F-DE77D4E24E17}"/>
              </a:ext>
            </a:extLst>
          </p:cNvPr>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106BA3E-9916-4240-8DAF-E16165145A64}"/>
              </a:ext>
            </a:extLst>
          </p:cNvPr>
          <p:cNvSpPr>
            <a:spLocks noGrp="1"/>
          </p:cNvSpPr>
          <p:nvPr>
            <p:ph type="body" orient="vert" idx="1"/>
          </p:nvPr>
        </p:nvSpPr>
        <p:spPr>
          <a:xfrm>
            <a:off x="685800" y="609600"/>
            <a:ext cx="5676900" cy="54864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F401A9C-B4E1-4C30-8CD1-1A1A9A9D68C8}"/>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8B537FD5-7C89-4206-8019-DD4A6B6C300D}"/>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51B73FBC-0DBD-4D39-BF25-FC93A2032CE9}"/>
              </a:ext>
            </a:extLst>
          </p:cNvPr>
          <p:cNvSpPr>
            <a:spLocks noGrp="1"/>
          </p:cNvSpPr>
          <p:nvPr>
            <p:ph type="sldNum" sz="quarter" idx="12"/>
          </p:nvPr>
        </p:nvSpPr>
        <p:spPr/>
        <p:txBody>
          <a:bodyPr/>
          <a:lstStyle>
            <a:lvl1pPr>
              <a:defRPr/>
            </a:lvl1pPr>
          </a:lstStyle>
          <a:p>
            <a:fld id="{5E261ACA-ECF2-4F51-A838-5E9F5BA5ACBC}" type="slidenum">
              <a:rPr lang="en-US" altLang="en-US"/>
              <a:pPr/>
              <a:t>‹#›</a:t>
            </a:fld>
            <a:endParaRPr lang="en-US" altLang="en-US"/>
          </a:p>
        </p:txBody>
      </p:sp>
    </p:spTree>
    <p:extLst>
      <p:ext uri="{BB962C8B-B14F-4D97-AF65-F5344CB8AC3E}">
        <p14:creationId xmlns:p14="http://schemas.microsoft.com/office/powerpoint/2010/main" val="30541483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B7551E-E905-4E6C-81B2-A7D79EB20AB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EAD4184-AAE9-48A8-B461-0F1994CE812D}"/>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530E398-904D-4D06-89C2-2E91F92CAA0B}"/>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BE4C6625-5E42-4CE0-88C1-FC58EB3DD166}"/>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B995A7DD-23AE-44B9-AA37-DBC35C2FA5A7}"/>
              </a:ext>
            </a:extLst>
          </p:cNvPr>
          <p:cNvSpPr>
            <a:spLocks noGrp="1"/>
          </p:cNvSpPr>
          <p:nvPr>
            <p:ph type="sldNum" sz="quarter" idx="12"/>
          </p:nvPr>
        </p:nvSpPr>
        <p:spPr/>
        <p:txBody>
          <a:bodyPr/>
          <a:lstStyle>
            <a:lvl1pPr>
              <a:defRPr/>
            </a:lvl1pPr>
          </a:lstStyle>
          <a:p>
            <a:fld id="{42DEE7DA-4A79-45B8-AEF7-86F68FB2B908}" type="slidenum">
              <a:rPr lang="en-US" altLang="en-US"/>
              <a:pPr/>
              <a:t>‹#›</a:t>
            </a:fld>
            <a:endParaRPr lang="en-US" altLang="en-US"/>
          </a:p>
        </p:txBody>
      </p:sp>
    </p:spTree>
    <p:extLst>
      <p:ext uri="{BB962C8B-B14F-4D97-AF65-F5344CB8AC3E}">
        <p14:creationId xmlns:p14="http://schemas.microsoft.com/office/powerpoint/2010/main" val="16495500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CC21EB-9454-44CC-AB34-C3728682BFE4}"/>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64A5AC0-2281-4169-BC58-C6F3491E6AF2}"/>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Date Placeholder 3">
            <a:extLst>
              <a:ext uri="{FF2B5EF4-FFF2-40B4-BE49-F238E27FC236}">
                <a16:creationId xmlns:a16="http://schemas.microsoft.com/office/drawing/2014/main" id="{11A8F9F9-A8C7-460B-AF01-F717AB8C588B}"/>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708D1EE7-47BD-4DB9-B1B9-359B434B63D9}"/>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161EF3B0-264B-4BF0-B31D-A1C5138ECB60}"/>
              </a:ext>
            </a:extLst>
          </p:cNvPr>
          <p:cNvSpPr>
            <a:spLocks noGrp="1"/>
          </p:cNvSpPr>
          <p:nvPr>
            <p:ph type="sldNum" sz="quarter" idx="12"/>
          </p:nvPr>
        </p:nvSpPr>
        <p:spPr/>
        <p:txBody>
          <a:bodyPr/>
          <a:lstStyle>
            <a:lvl1pPr>
              <a:defRPr/>
            </a:lvl1pPr>
          </a:lstStyle>
          <a:p>
            <a:fld id="{15A1D53E-3B35-4A0C-B973-5E758AB8F18E}" type="slidenum">
              <a:rPr lang="en-US" altLang="en-US"/>
              <a:pPr/>
              <a:t>‹#›</a:t>
            </a:fld>
            <a:endParaRPr lang="en-US" altLang="en-US"/>
          </a:p>
        </p:txBody>
      </p:sp>
    </p:spTree>
    <p:extLst>
      <p:ext uri="{BB962C8B-B14F-4D97-AF65-F5344CB8AC3E}">
        <p14:creationId xmlns:p14="http://schemas.microsoft.com/office/powerpoint/2010/main" val="27331748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9127B5-DDCC-49B5-B97D-2206179545B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293DF8F-F8B7-434B-8F6E-7491050C553C}"/>
              </a:ext>
            </a:extLst>
          </p:cNvPr>
          <p:cNvSpPr>
            <a:spLocks noGrp="1"/>
          </p:cNvSpPr>
          <p:nvPr>
            <p:ph sz="half" idx="1"/>
          </p:nvPr>
        </p:nvSpPr>
        <p:spPr>
          <a:xfrm>
            <a:off x="685800" y="1981200"/>
            <a:ext cx="3810000" cy="4114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46812DE-3FDB-4BD4-9064-64BD0EC703CA}"/>
              </a:ext>
            </a:extLst>
          </p:cNvPr>
          <p:cNvSpPr>
            <a:spLocks noGrp="1"/>
          </p:cNvSpPr>
          <p:nvPr>
            <p:ph sz="half" idx="2"/>
          </p:nvPr>
        </p:nvSpPr>
        <p:spPr>
          <a:xfrm>
            <a:off x="4648200" y="1981200"/>
            <a:ext cx="3810000" cy="4114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404C5EB-4FA7-44B6-B6F2-87917A994FD8}"/>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16F534B2-826A-479A-80F6-5626AC3F2147}"/>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D63A53C1-2F04-4A91-8EA7-BCA72014622D}"/>
              </a:ext>
            </a:extLst>
          </p:cNvPr>
          <p:cNvSpPr>
            <a:spLocks noGrp="1"/>
          </p:cNvSpPr>
          <p:nvPr>
            <p:ph type="sldNum" sz="quarter" idx="12"/>
          </p:nvPr>
        </p:nvSpPr>
        <p:spPr/>
        <p:txBody>
          <a:bodyPr/>
          <a:lstStyle>
            <a:lvl1pPr>
              <a:defRPr/>
            </a:lvl1pPr>
          </a:lstStyle>
          <a:p>
            <a:fld id="{1F3EDAE3-650F-4CA7-8F8D-51C674C73813}" type="slidenum">
              <a:rPr lang="en-US" altLang="en-US"/>
              <a:pPr/>
              <a:t>‹#›</a:t>
            </a:fld>
            <a:endParaRPr lang="en-US" altLang="en-US"/>
          </a:p>
        </p:txBody>
      </p:sp>
    </p:spTree>
    <p:extLst>
      <p:ext uri="{BB962C8B-B14F-4D97-AF65-F5344CB8AC3E}">
        <p14:creationId xmlns:p14="http://schemas.microsoft.com/office/powerpoint/2010/main" val="20188628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247B86-264C-4226-AA2B-47E1BAAA0655}"/>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A4D14DE-FD7F-48A7-BA46-09AD3F8B3DF9}"/>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A7B2BE76-107E-4D25-8AD0-4D56680305DF}"/>
              </a:ext>
            </a:extLst>
          </p:cNvPr>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09CACD9-7067-490A-B58F-06927DA5651F}"/>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5264D296-79BC-4AA5-9D01-F4D1DD7886D7}"/>
              </a:ext>
            </a:extLst>
          </p:cNvPr>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B1C91E4-2C8E-42D5-AD9C-9C3D41EE8E28}"/>
              </a:ext>
            </a:extLst>
          </p:cNvPr>
          <p:cNvSpPr>
            <a:spLocks noGrp="1"/>
          </p:cNvSpPr>
          <p:nvPr>
            <p:ph type="dt" sz="half" idx="10"/>
          </p:nvPr>
        </p:nvSpPr>
        <p:spPr/>
        <p:txBody>
          <a:bodyPr/>
          <a:lstStyle>
            <a:lvl1pPr>
              <a:defRPr/>
            </a:lvl1pPr>
          </a:lstStyle>
          <a:p>
            <a:endParaRPr lang="en-US" altLang="en-US"/>
          </a:p>
        </p:txBody>
      </p:sp>
      <p:sp>
        <p:nvSpPr>
          <p:cNvPr id="8" name="Footer Placeholder 7">
            <a:extLst>
              <a:ext uri="{FF2B5EF4-FFF2-40B4-BE49-F238E27FC236}">
                <a16:creationId xmlns:a16="http://schemas.microsoft.com/office/drawing/2014/main" id="{73B11A9D-509B-48DF-B310-F136E87448F6}"/>
              </a:ext>
            </a:extLst>
          </p:cNvPr>
          <p:cNvSpPr>
            <a:spLocks noGrp="1"/>
          </p:cNvSpPr>
          <p:nvPr>
            <p:ph type="ftr" sz="quarter" idx="11"/>
          </p:nvPr>
        </p:nvSpPr>
        <p:spPr/>
        <p:txBody>
          <a:bodyPr/>
          <a:lstStyle>
            <a:lvl1pPr>
              <a:defRPr/>
            </a:lvl1pPr>
          </a:lstStyle>
          <a:p>
            <a:endParaRPr lang="en-US" altLang="en-US"/>
          </a:p>
        </p:txBody>
      </p:sp>
      <p:sp>
        <p:nvSpPr>
          <p:cNvPr id="9" name="Slide Number Placeholder 8">
            <a:extLst>
              <a:ext uri="{FF2B5EF4-FFF2-40B4-BE49-F238E27FC236}">
                <a16:creationId xmlns:a16="http://schemas.microsoft.com/office/drawing/2014/main" id="{1436667E-5971-4660-8B8D-B706E6B6CCC0}"/>
              </a:ext>
            </a:extLst>
          </p:cNvPr>
          <p:cNvSpPr>
            <a:spLocks noGrp="1"/>
          </p:cNvSpPr>
          <p:nvPr>
            <p:ph type="sldNum" sz="quarter" idx="12"/>
          </p:nvPr>
        </p:nvSpPr>
        <p:spPr/>
        <p:txBody>
          <a:bodyPr/>
          <a:lstStyle>
            <a:lvl1pPr>
              <a:defRPr/>
            </a:lvl1pPr>
          </a:lstStyle>
          <a:p>
            <a:fld id="{9423BEDF-E2E0-4D4D-9188-76FD5E63B22C}" type="slidenum">
              <a:rPr lang="en-US" altLang="en-US"/>
              <a:pPr/>
              <a:t>‹#›</a:t>
            </a:fld>
            <a:endParaRPr lang="en-US" altLang="en-US"/>
          </a:p>
        </p:txBody>
      </p:sp>
    </p:spTree>
    <p:extLst>
      <p:ext uri="{BB962C8B-B14F-4D97-AF65-F5344CB8AC3E}">
        <p14:creationId xmlns:p14="http://schemas.microsoft.com/office/powerpoint/2010/main" val="13424332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A3F240-5ADF-4068-BDE3-B2BF1D86BEB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B59EF9B-99DF-421C-8551-AB12AD1611D4}"/>
              </a:ext>
            </a:extLst>
          </p:cNvPr>
          <p:cNvSpPr>
            <a:spLocks noGrp="1"/>
          </p:cNvSpPr>
          <p:nvPr>
            <p:ph type="dt" sz="half" idx="10"/>
          </p:nvPr>
        </p:nvSpPr>
        <p:spPr/>
        <p:txBody>
          <a:bodyPr/>
          <a:lstStyle>
            <a:lvl1pPr>
              <a:defRPr/>
            </a:lvl1pPr>
          </a:lstStyle>
          <a:p>
            <a:endParaRPr lang="en-US" altLang="en-US"/>
          </a:p>
        </p:txBody>
      </p:sp>
      <p:sp>
        <p:nvSpPr>
          <p:cNvPr id="4" name="Footer Placeholder 3">
            <a:extLst>
              <a:ext uri="{FF2B5EF4-FFF2-40B4-BE49-F238E27FC236}">
                <a16:creationId xmlns:a16="http://schemas.microsoft.com/office/drawing/2014/main" id="{16D84E17-E927-4B9E-86C8-11C8653302EB}"/>
              </a:ext>
            </a:extLst>
          </p:cNvPr>
          <p:cNvSpPr>
            <a:spLocks noGrp="1"/>
          </p:cNvSpPr>
          <p:nvPr>
            <p:ph type="ftr" sz="quarter" idx="11"/>
          </p:nvPr>
        </p:nvSpPr>
        <p:spPr/>
        <p:txBody>
          <a:bodyPr/>
          <a:lstStyle>
            <a:lvl1pPr>
              <a:defRPr/>
            </a:lvl1pPr>
          </a:lstStyle>
          <a:p>
            <a:endParaRPr lang="en-US" altLang="en-US"/>
          </a:p>
        </p:txBody>
      </p:sp>
      <p:sp>
        <p:nvSpPr>
          <p:cNvPr id="5" name="Slide Number Placeholder 4">
            <a:extLst>
              <a:ext uri="{FF2B5EF4-FFF2-40B4-BE49-F238E27FC236}">
                <a16:creationId xmlns:a16="http://schemas.microsoft.com/office/drawing/2014/main" id="{C918477C-4175-4C99-B8E4-DAD7E6A756EF}"/>
              </a:ext>
            </a:extLst>
          </p:cNvPr>
          <p:cNvSpPr>
            <a:spLocks noGrp="1"/>
          </p:cNvSpPr>
          <p:nvPr>
            <p:ph type="sldNum" sz="quarter" idx="12"/>
          </p:nvPr>
        </p:nvSpPr>
        <p:spPr/>
        <p:txBody>
          <a:bodyPr/>
          <a:lstStyle>
            <a:lvl1pPr>
              <a:defRPr/>
            </a:lvl1pPr>
          </a:lstStyle>
          <a:p>
            <a:fld id="{0A10977F-7D59-4ECE-8734-7EC0F2CE5B65}" type="slidenum">
              <a:rPr lang="en-US" altLang="en-US"/>
              <a:pPr/>
              <a:t>‹#›</a:t>
            </a:fld>
            <a:endParaRPr lang="en-US" altLang="en-US"/>
          </a:p>
        </p:txBody>
      </p:sp>
    </p:spTree>
    <p:extLst>
      <p:ext uri="{BB962C8B-B14F-4D97-AF65-F5344CB8AC3E}">
        <p14:creationId xmlns:p14="http://schemas.microsoft.com/office/powerpoint/2010/main" val="38150058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69427C6-6235-4D2B-B370-A5A91F73A0EB}"/>
              </a:ext>
            </a:extLst>
          </p:cNvPr>
          <p:cNvSpPr>
            <a:spLocks noGrp="1"/>
          </p:cNvSpPr>
          <p:nvPr>
            <p:ph type="dt" sz="half" idx="10"/>
          </p:nvPr>
        </p:nvSpPr>
        <p:spPr/>
        <p:txBody>
          <a:bodyPr/>
          <a:lstStyle>
            <a:lvl1pPr>
              <a:defRPr/>
            </a:lvl1pPr>
          </a:lstStyle>
          <a:p>
            <a:endParaRPr lang="en-US" altLang="en-US"/>
          </a:p>
        </p:txBody>
      </p:sp>
      <p:sp>
        <p:nvSpPr>
          <p:cNvPr id="3" name="Footer Placeholder 2">
            <a:extLst>
              <a:ext uri="{FF2B5EF4-FFF2-40B4-BE49-F238E27FC236}">
                <a16:creationId xmlns:a16="http://schemas.microsoft.com/office/drawing/2014/main" id="{EB1FC5EF-5059-47E2-BB46-96371B3B105C}"/>
              </a:ext>
            </a:extLst>
          </p:cNvPr>
          <p:cNvSpPr>
            <a:spLocks noGrp="1"/>
          </p:cNvSpPr>
          <p:nvPr>
            <p:ph type="ftr" sz="quarter" idx="11"/>
          </p:nvPr>
        </p:nvSpPr>
        <p:spPr/>
        <p:txBody>
          <a:bodyPr/>
          <a:lstStyle>
            <a:lvl1pPr>
              <a:defRPr/>
            </a:lvl1pPr>
          </a:lstStyle>
          <a:p>
            <a:endParaRPr lang="en-US" altLang="en-US"/>
          </a:p>
        </p:txBody>
      </p:sp>
      <p:sp>
        <p:nvSpPr>
          <p:cNvPr id="4" name="Slide Number Placeholder 3">
            <a:extLst>
              <a:ext uri="{FF2B5EF4-FFF2-40B4-BE49-F238E27FC236}">
                <a16:creationId xmlns:a16="http://schemas.microsoft.com/office/drawing/2014/main" id="{2B0056AE-D7DD-42DE-8D37-C38800834CD1}"/>
              </a:ext>
            </a:extLst>
          </p:cNvPr>
          <p:cNvSpPr>
            <a:spLocks noGrp="1"/>
          </p:cNvSpPr>
          <p:nvPr>
            <p:ph type="sldNum" sz="quarter" idx="12"/>
          </p:nvPr>
        </p:nvSpPr>
        <p:spPr/>
        <p:txBody>
          <a:bodyPr/>
          <a:lstStyle>
            <a:lvl1pPr>
              <a:defRPr/>
            </a:lvl1pPr>
          </a:lstStyle>
          <a:p>
            <a:fld id="{EA1D6FDF-9893-4FDE-9D22-F166FED7657F}" type="slidenum">
              <a:rPr lang="en-US" altLang="en-US"/>
              <a:pPr/>
              <a:t>‹#›</a:t>
            </a:fld>
            <a:endParaRPr lang="en-US" altLang="en-US"/>
          </a:p>
        </p:txBody>
      </p:sp>
    </p:spTree>
    <p:extLst>
      <p:ext uri="{BB962C8B-B14F-4D97-AF65-F5344CB8AC3E}">
        <p14:creationId xmlns:p14="http://schemas.microsoft.com/office/powerpoint/2010/main" val="35340456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4218BD-D126-4109-B621-A89EBD7D16B5}"/>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E1048CB-A9ED-42CD-B5A1-F92286CA780B}"/>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B023C0B-A7E7-401F-9F9E-560C358A2947}"/>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D6B6A96-78FF-499A-95B9-D5956E7E8957}"/>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1B60F202-63CC-47C8-8092-204EC0F200AE}"/>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4033D604-9C27-47DF-87C0-6FC64A049369}"/>
              </a:ext>
            </a:extLst>
          </p:cNvPr>
          <p:cNvSpPr>
            <a:spLocks noGrp="1"/>
          </p:cNvSpPr>
          <p:nvPr>
            <p:ph type="sldNum" sz="quarter" idx="12"/>
          </p:nvPr>
        </p:nvSpPr>
        <p:spPr/>
        <p:txBody>
          <a:bodyPr/>
          <a:lstStyle>
            <a:lvl1pPr>
              <a:defRPr/>
            </a:lvl1pPr>
          </a:lstStyle>
          <a:p>
            <a:fld id="{4F43E47D-EBA2-478C-A304-A828AD21DE5C}" type="slidenum">
              <a:rPr lang="en-US" altLang="en-US"/>
              <a:pPr/>
              <a:t>‹#›</a:t>
            </a:fld>
            <a:endParaRPr lang="en-US" altLang="en-US"/>
          </a:p>
        </p:txBody>
      </p:sp>
    </p:spTree>
    <p:extLst>
      <p:ext uri="{BB962C8B-B14F-4D97-AF65-F5344CB8AC3E}">
        <p14:creationId xmlns:p14="http://schemas.microsoft.com/office/powerpoint/2010/main" val="26406149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4D79B0-D752-4F0B-B971-F02B21273E3D}"/>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B5973DE-6FA2-4F2B-9474-96C5427178A1}"/>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3D1A50DF-F311-4F3C-BEF8-124DBB58F654}"/>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FD5EDB7-6036-4647-95F3-9F687EAD02C6}"/>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7EB9030B-867D-47AF-AD41-E52AF94EF56D}"/>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80D15C7C-86E1-477C-9D4B-89828947DB22}"/>
              </a:ext>
            </a:extLst>
          </p:cNvPr>
          <p:cNvSpPr>
            <a:spLocks noGrp="1"/>
          </p:cNvSpPr>
          <p:nvPr>
            <p:ph type="sldNum" sz="quarter" idx="12"/>
          </p:nvPr>
        </p:nvSpPr>
        <p:spPr/>
        <p:txBody>
          <a:bodyPr/>
          <a:lstStyle>
            <a:lvl1pPr>
              <a:defRPr/>
            </a:lvl1pPr>
          </a:lstStyle>
          <a:p>
            <a:fld id="{2FFA13EC-C065-4633-83AD-F256632BA74F}" type="slidenum">
              <a:rPr lang="en-US" altLang="en-US"/>
              <a:pPr/>
              <a:t>‹#›</a:t>
            </a:fld>
            <a:endParaRPr lang="en-US" altLang="en-US"/>
          </a:p>
        </p:txBody>
      </p:sp>
    </p:spTree>
    <p:extLst>
      <p:ext uri="{BB962C8B-B14F-4D97-AF65-F5344CB8AC3E}">
        <p14:creationId xmlns:p14="http://schemas.microsoft.com/office/powerpoint/2010/main" val="22792015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C47301B5-0ABF-4FDA-A494-E4278CD826EC}"/>
              </a:ext>
            </a:extLst>
          </p:cNvPr>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6147" name="Rectangle 3">
            <a:extLst>
              <a:ext uri="{FF2B5EF4-FFF2-40B4-BE49-F238E27FC236}">
                <a16:creationId xmlns:a16="http://schemas.microsoft.com/office/drawing/2014/main" id="{979AB4FA-DE91-4D37-B5D7-4D13F5121E69}"/>
              </a:ext>
            </a:extLst>
          </p:cNvPr>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rgbClr val="003366"/>
                </a:solidFill>
              </a:defRPr>
            </a:lvl1pPr>
          </a:lstStyle>
          <a:p>
            <a:endParaRPr lang="en-US" altLang="en-US"/>
          </a:p>
        </p:txBody>
      </p:sp>
      <p:sp>
        <p:nvSpPr>
          <p:cNvPr id="6148" name="Rectangle 4">
            <a:extLst>
              <a:ext uri="{FF2B5EF4-FFF2-40B4-BE49-F238E27FC236}">
                <a16:creationId xmlns:a16="http://schemas.microsoft.com/office/drawing/2014/main" id="{65A143A0-A644-4AD4-9817-E5175D38C210}"/>
              </a:ext>
            </a:extLst>
          </p:cNvPr>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solidFill>
                  <a:srgbClr val="003366"/>
                </a:solidFill>
              </a:defRPr>
            </a:lvl1pPr>
          </a:lstStyle>
          <a:p>
            <a:endParaRPr lang="en-US" altLang="en-US"/>
          </a:p>
        </p:txBody>
      </p:sp>
      <p:sp>
        <p:nvSpPr>
          <p:cNvPr id="6149" name="Rectangle 5">
            <a:extLst>
              <a:ext uri="{FF2B5EF4-FFF2-40B4-BE49-F238E27FC236}">
                <a16:creationId xmlns:a16="http://schemas.microsoft.com/office/drawing/2014/main" id="{4DAE7841-4FE5-4227-85E8-61B3EAB64239}"/>
              </a:ext>
            </a:extLst>
          </p:cNvPr>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rgbClr val="003366"/>
                </a:solidFill>
              </a:defRPr>
            </a:lvl1pPr>
          </a:lstStyle>
          <a:p>
            <a:fld id="{517EF44C-99F6-4238-A9F9-12269F059AB5}" type="slidenum">
              <a:rPr lang="en-US" altLang="en-US"/>
              <a:pPr/>
              <a:t>‹#›</a:t>
            </a:fld>
            <a:endParaRPr lang="en-US" altLang="en-US"/>
          </a:p>
        </p:txBody>
      </p:sp>
      <p:pic>
        <p:nvPicPr>
          <p:cNvPr id="6150" name="Picture 6" descr="01 aux logo 3d copy">
            <a:extLst>
              <a:ext uri="{FF2B5EF4-FFF2-40B4-BE49-F238E27FC236}">
                <a16:creationId xmlns:a16="http://schemas.microsoft.com/office/drawing/2014/main" id="{2F71A57D-C12E-4318-A5F0-9BB4ADB05449}"/>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04800" y="304800"/>
            <a:ext cx="981075" cy="1028700"/>
          </a:xfrm>
          <a:prstGeom prst="rect">
            <a:avLst/>
          </a:prstGeom>
          <a:noFill/>
          <a:extLst>
            <a:ext uri="{909E8E84-426E-40dd-AFC4-6F175D3DCCD1}">
              <a14:hiddenFill xmlns:a14="http://schemas.microsoft.com/office/drawing/2010/main" xmlns="">
                <a:solidFill>
                  <a:srgbClr val="FFFFFF"/>
                </a:solidFill>
              </a14:hiddenFill>
            </a:ext>
          </a:extLst>
        </p:spPr>
      </p:pic>
      <p:pic>
        <p:nvPicPr>
          <p:cNvPr id="6151" name="Picture 7" descr="homeland logo tipped copy">
            <a:extLst>
              <a:ext uri="{FF2B5EF4-FFF2-40B4-BE49-F238E27FC236}">
                <a16:creationId xmlns:a16="http://schemas.microsoft.com/office/drawing/2014/main" id="{049F1E7D-0522-43C6-AB0B-71E27ACD1D7D}"/>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04800" y="5867400"/>
            <a:ext cx="769938" cy="787400"/>
          </a:xfrm>
          <a:prstGeom prst="rect">
            <a:avLst/>
          </a:prstGeom>
          <a:noFill/>
          <a:extLst>
            <a:ext uri="{909E8E84-426E-40dd-AFC4-6F175D3DCCD1}">
              <a14:hiddenFill xmlns:a14="http://schemas.microsoft.com/office/drawing/2010/main" xmlns="">
                <a:solidFill>
                  <a:srgbClr val="FFFFFF"/>
                </a:solidFill>
              </a14:hiddenFill>
            </a:ext>
          </a:extLst>
        </p:spPr>
      </p:pic>
      <p:sp>
        <p:nvSpPr>
          <p:cNvPr id="6152" name="Rectangle 8">
            <a:extLst>
              <a:ext uri="{FF2B5EF4-FFF2-40B4-BE49-F238E27FC236}">
                <a16:creationId xmlns:a16="http://schemas.microsoft.com/office/drawing/2014/main" id="{3BEA10EE-A95B-425A-81F7-91E2F3DBF193}"/>
              </a:ext>
            </a:extLst>
          </p:cNvPr>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Tree>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Lst>
  <p:txStyles>
    <p:titleStyle>
      <a:lvl1pPr algn="ctr" rtl="0" eaLnBrk="1" fontAlgn="base" hangingPunct="1">
        <a:spcBef>
          <a:spcPct val="0"/>
        </a:spcBef>
        <a:spcAft>
          <a:spcPct val="0"/>
        </a:spcAft>
        <a:defRPr sz="4400" b="1" kern="1200">
          <a:solidFill>
            <a:srgbClr val="003366"/>
          </a:solidFill>
          <a:latin typeface="+mj-lt"/>
          <a:ea typeface="+mj-ea"/>
          <a:cs typeface="+mj-cs"/>
        </a:defRPr>
      </a:lvl1pPr>
      <a:lvl2pPr algn="ctr" rtl="0" eaLnBrk="1" fontAlgn="base" hangingPunct="1">
        <a:spcBef>
          <a:spcPct val="0"/>
        </a:spcBef>
        <a:spcAft>
          <a:spcPct val="0"/>
        </a:spcAft>
        <a:defRPr sz="4400" b="1">
          <a:solidFill>
            <a:srgbClr val="003366"/>
          </a:solidFill>
          <a:latin typeface="Arial Black" panose="020B0A04020102020204" pitchFamily="34" charset="0"/>
          <a:cs typeface="Times New Roman" panose="02020603050405020304" pitchFamily="18" charset="0"/>
        </a:defRPr>
      </a:lvl2pPr>
      <a:lvl3pPr algn="ctr" rtl="0" eaLnBrk="1" fontAlgn="base" hangingPunct="1">
        <a:spcBef>
          <a:spcPct val="0"/>
        </a:spcBef>
        <a:spcAft>
          <a:spcPct val="0"/>
        </a:spcAft>
        <a:defRPr sz="4400" b="1">
          <a:solidFill>
            <a:srgbClr val="003366"/>
          </a:solidFill>
          <a:latin typeface="Arial Black" panose="020B0A04020102020204" pitchFamily="34" charset="0"/>
          <a:cs typeface="Times New Roman" panose="02020603050405020304" pitchFamily="18" charset="0"/>
        </a:defRPr>
      </a:lvl3pPr>
      <a:lvl4pPr algn="ctr" rtl="0" eaLnBrk="1" fontAlgn="base" hangingPunct="1">
        <a:spcBef>
          <a:spcPct val="0"/>
        </a:spcBef>
        <a:spcAft>
          <a:spcPct val="0"/>
        </a:spcAft>
        <a:defRPr sz="4400" b="1">
          <a:solidFill>
            <a:srgbClr val="003366"/>
          </a:solidFill>
          <a:latin typeface="Arial Black" panose="020B0A04020102020204" pitchFamily="34" charset="0"/>
          <a:cs typeface="Times New Roman" panose="02020603050405020304" pitchFamily="18" charset="0"/>
        </a:defRPr>
      </a:lvl4pPr>
      <a:lvl5pPr algn="ctr" rtl="0" eaLnBrk="1" fontAlgn="base" hangingPunct="1">
        <a:spcBef>
          <a:spcPct val="0"/>
        </a:spcBef>
        <a:spcAft>
          <a:spcPct val="0"/>
        </a:spcAft>
        <a:defRPr sz="4400" b="1">
          <a:solidFill>
            <a:srgbClr val="003366"/>
          </a:solidFill>
          <a:latin typeface="Arial Black" panose="020B0A04020102020204" pitchFamily="34" charset="0"/>
          <a:cs typeface="Times New Roman" panose="02020603050405020304" pitchFamily="18" charset="0"/>
        </a:defRPr>
      </a:lvl5pPr>
      <a:lvl6pPr marL="457200" algn="ctr" rtl="0" eaLnBrk="1" fontAlgn="base" hangingPunct="1">
        <a:spcBef>
          <a:spcPct val="0"/>
        </a:spcBef>
        <a:spcAft>
          <a:spcPct val="0"/>
        </a:spcAft>
        <a:defRPr sz="4400" b="1">
          <a:solidFill>
            <a:srgbClr val="003366"/>
          </a:solidFill>
          <a:latin typeface="Arial Black" panose="020B0A04020102020204" pitchFamily="34" charset="0"/>
          <a:cs typeface="Times New Roman" panose="02020603050405020304" pitchFamily="18" charset="0"/>
        </a:defRPr>
      </a:lvl6pPr>
      <a:lvl7pPr marL="914400" algn="ctr" rtl="0" eaLnBrk="1" fontAlgn="base" hangingPunct="1">
        <a:spcBef>
          <a:spcPct val="0"/>
        </a:spcBef>
        <a:spcAft>
          <a:spcPct val="0"/>
        </a:spcAft>
        <a:defRPr sz="4400" b="1">
          <a:solidFill>
            <a:srgbClr val="003366"/>
          </a:solidFill>
          <a:latin typeface="Arial Black" panose="020B0A04020102020204" pitchFamily="34" charset="0"/>
          <a:cs typeface="Times New Roman" panose="02020603050405020304" pitchFamily="18" charset="0"/>
        </a:defRPr>
      </a:lvl7pPr>
      <a:lvl8pPr marL="1371600" algn="ctr" rtl="0" eaLnBrk="1" fontAlgn="base" hangingPunct="1">
        <a:spcBef>
          <a:spcPct val="0"/>
        </a:spcBef>
        <a:spcAft>
          <a:spcPct val="0"/>
        </a:spcAft>
        <a:defRPr sz="4400" b="1">
          <a:solidFill>
            <a:srgbClr val="003366"/>
          </a:solidFill>
          <a:latin typeface="Arial Black" panose="020B0A04020102020204" pitchFamily="34" charset="0"/>
          <a:cs typeface="Times New Roman" panose="02020603050405020304" pitchFamily="18" charset="0"/>
        </a:defRPr>
      </a:lvl8pPr>
      <a:lvl9pPr marL="1828800" algn="ctr" rtl="0" eaLnBrk="1" fontAlgn="base" hangingPunct="1">
        <a:spcBef>
          <a:spcPct val="0"/>
        </a:spcBef>
        <a:spcAft>
          <a:spcPct val="0"/>
        </a:spcAft>
        <a:defRPr sz="4400" b="1">
          <a:solidFill>
            <a:srgbClr val="003366"/>
          </a:solidFill>
          <a:latin typeface="Arial Black" panose="020B0A04020102020204" pitchFamily="34" charset="0"/>
          <a:cs typeface="Times New Roman" panose="02020603050405020304" pitchFamily="18" charset="0"/>
        </a:defRPr>
      </a:lvl9pPr>
    </p:titleStyle>
    <p:bodyStyle>
      <a:lvl1pPr marL="342900" indent="-342900" algn="l" rtl="0" eaLnBrk="1" fontAlgn="base" hangingPunct="1">
        <a:spcBef>
          <a:spcPct val="20000"/>
        </a:spcBef>
        <a:spcAft>
          <a:spcPct val="0"/>
        </a:spcAft>
        <a:buChar char="•"/>
        <a:defRPr sz="3200" b="1" kern="1200">
          <a:solidFill>
            <a:srgbClr val="003366"/>
          </a:solidFill>
          <a:latin typeface="+mn-lt"/>
          <a:ea typeface="+mn-ea"/>
          <a:cs typeface="+mn-cs"/>
        </a:defRPr>
      </a:lvl1pPr>
      <a:lvl2pPr marL="742950" indent="-285750" algn="l" rtl="0" eaLnBrk="1" fontAlgn="base" hangingPunct="1">
        <a:spcBef>
          <a:spcPct val="20000"/>
        </a:spcBef>
        <a:spcAft>
          <a:spcPct val="0"/>
        </a:spcAft>
        <a:buChar char="–"/>
        <a:defRPr sz="2800" kern="1200">
          <a:solidFill>
            <a:srgbClr val="003366"/>
          </a:solidFill>
          <a:latin typeface="+mn-lt"/>
          <a:ea typeface="+mn-ea"/>
          <a:cs typeface="+mn-cs"/>
        </a:defRPr>
      </a:lvl2pPr>
      <a:lvl3pPr marL="1143000" indent="-228600" algn="l" rtl="0" eaLnBrk="1" fontAlgn="base" hangingPunct="1">
        <a:spcBef>
          <a:spcPct val="20000"/>
        </a:spcBef>
        <a:spcAft>
          <a:spcPct val="0"/>
        </a:spcAft>
        <a:buChar char="•"/>
        <a:defRPr sz="2400" kern="1200">
          <a:solidFill>
            <a:srgbClr val="003366"/>
          </a:solidFill>
          <a:latin typeface="+mn-lt"/>
          <a:ea typeface="+mn-ea"/>
          <a:cs typeface="+mn-cs"/>
        </a:defRPr>
      </a:lvl3pPr>
      <a:lvl4pPr marL="1600200" indent="-228600" algn="l" rtl="0" eaLnBrk="1" fontAlgn="base" hangingPunct="1">
        <a:spcBef>
          <a:spcPct val="20000"/>
        </a:spcBef>
        <a:spcAft>
          <a:spcPct val="0"/>
        </a:spcAft>
        <a:buChar char="–"/>
        <a:defRPr sz="2000" kern="1200">
          <a:solidFill>
            <a:srgbClr val="003366"/>
          </a:solidFill>
          <a:latin typeface="+mn-lt"/>
          <a:ea typeface="+mn-ea"/>
          <a:cs typeface="+mn-cs"/>
        </a:defRPr>
      </a:lvl4pPr>
      <a:lvl5pPr marL="2057400" indent="-228600" algn="l" rtl="0" eaLnBrk="1" fontAlgn="base" hangingPunct="1">
        <a:spcBef>
          <a:spcPct val="20000"/>
        </a:spcBef>
        <a:spcAft>
          <a:spcPct val="0"/>
        </a:spcAft>
        <a:buChar char="»"/>
        <a:defRPr sz="2000" kern="1200">
          <a:solidFill>
            <a:srgbClr val="00336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2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30.tiff"/><Relationship Id="rId3" Type="http://schemas.openxmlformats.org/officeDocument/2006/relationships/image" Target="../media/image25.png"/><Relationship Id="rId7" Type="http://schemas.openxmlformats.org/officeDocument/2006/relationships/image" Target="../media/image29.tiff"/><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28.tiff"/><Relationship Id="rId5" Type="http://schemas.openxmlformats.org/officeDocument/2006/relationships/image" Target="../media/image27.tiff"/><Relationship Id="rId4" Type="http://schemas.openxmlformats.org/officeDocument/2006/relationships/image" Target="../media/image26.tiff"/></Relationships>
</file>

<file path=ppt/slides/_rels/slide31.xml.rels><?xml version="1.0" encoding="UTF-8" standalone="yes"?>
<Relationships xmlns="http://schemas.openxmlformats.org/package/2006/relationships"><Relationship Id="rId3" Type="http://schemas.openxmlformats.org/officeDocument/2006/relationships/image" Target="../media/image31.gif"/><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image" Target="../media/image36.jpeg"/><Relationship Id="rId5" Type="http://schemas.openxmlformats.org/officeDocument/2006/relationships/image" Target="../media/image33.jpeg"/><Relationship Id="rId4" Type="http://schemas.openxmlformats.org/officeDocument/2006/relationships/image" Target="../media/image35.jpeg"/></Relationships>
</file>

<file path=ppt/slides/_rels/slide35.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7.xml"/><Relationship Id="rId1" Type="http://schemas.openxmlformats.org/officeDocument/2006/relationships/slideLayout" Target="../slideLayouts/slideLayout2.xml"/><Relationship Id="rId5" Type="http://schemas.openxmlformats.org/officeDocument/2006/relationships/image" Target="../media/image41.png"/><Relationship Id="rId4" Type="http://schemas.openxmlformats.org/officeDocument/2006/relationships/image" Target="../media/image40.png"/></Relationships>
</file>

<file path=ppt/slides/_rels/slide38.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9.xml"/><Relationship Id="rId1" Type="http://schemas.openxmlformats.org/officeDocument/2006/relationships/slideLayout" Target="../slideLayouts/slideLayout2.xml"/><Relationship Id="rId5" Type="http://schemas.openxmlformats.org/officeDocument/2006/relationships/image" Target="../media/image45.jpeg"/><Relationship Id="rId4" Type="http://schemas.openxmlformats.org/officeDocument/2006/relationships/image" Target="../media/image44.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1.xml"/><Relationship Id="rId1" Type="http://schemas.openxmlformats.org/officeDocument/2006/relationships/slideLayout" Target="../slideLayouts/slideLayout2.xml"/><Relationship Id="rId5" Type="http://schemas.openxmlformats.org/officeDocument/2006/relationships/image" Target="../media/image49.png"/><Relationship Id="rId4" Type="http://schemas.openxmlformats.org/officeDocument/2006/relationships/image" Target="../media/image48.png"/></Relationships>
</file>

<file path=ppt/slides/_rels/slide42.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image" Target="../media/image56.png"/></Relationships>
</file>

<file path=ppt/slides/_rels/slide51.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61.xml"/><Relationship Id="rId1" Type="http://schemas.openxmlformats.org/officeDocument/2006/relationships/slideLayout" Target="../slideLayouts/slideLayout2.xml"/><Relationship Id="rId5" Type="http://schemas.openxmlformats.org/officeDocument/2006/relationships/image" Target="../media/image63.png"/><Relationship Id="rId4" Type="http://schemas.openxmlformats.org/officeDocument/2006/relationships/image" Target="../media/image62.png"/></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4F1E3DB3-C93F-4D9A-AB2E-A94FD256961A}"/>
              </a:ext>
            </a:extLst>
          </p:cNvPr>
          <p:cNvSpPr>
            <a:spLocks noGrp="1" noChangeArrowheads="1"/>
          </p:cNvSpPr>
          <p:nvPr>
            <p:ph type="ctrTitle"/>
          </p:nvPr>
        </p:nvSpPr>
        <p:spPr>
          <a:xfrm>
            <a:off x="0" y="38100"/>
            <a:ext cx="9144000" cy="1333500"/>
          </a:xfrm>
        </p:spPr>
        <p:txBody>
          <a:bodyPr/>
          <a:lstStyle/>
          <a:p>
            <a:r>
              <a:rPr lang="en-US" altLang="en-US" sz="3600" b="1" dirty="0">
                <a:solidFill>
                  <a:srgbClr val="108001"/>
                </a:solidFill>
              </a:rPr>
              <a:t>Waterfowl Hunting and</a:t>
            </a:r>
            <a:br>
              <a:rPr lang="en-US" altLang="en-US" sz="3600" b="1" dirty="0">
                <a:solidFill>
                  <a:srgbClr val="108001"/>
                </a:solidFill>
              </a:rPr>
            </a:br>
            <a:r>
              <a:rPr lang="en-US" altLang="en-US" sz="3600" b="1" dirty="0">
                <a:solidFill>
                  <a:srgbClr val="108001"/>
                </a:solidFill>
              </a:rPr>
              <a:t>Boating Safety</a:t>
            </a:r>
          </a:p>
        </p:txBody>
      </p:sp>
      <p:sp>
        <p:nvSpPr>
          <p:cNvPr id="2051" name="Rectangle 3">
            <a:extLst>
              <a:ext uri="{FF2B5EF4-FFF2-40B4-BE49-F238E27FC236}">
                <a16:creationId xmlns:a16="http://schemas.microsoft.com/office/drawing/2014/main" id="{67A5D616-3476-4BFF-B93E-63733587FA6D}"/>
              </a:ext>
            </a:extLst>
          </p:cNvPr>
          <p:cNvSpPr>
            <a:spLocks noGrp="1" noChangeArrowheads="1"/>
          </p:cNvSpPr>
          <p:nvPr>
            <p:ph type="subTitle" idx="1"/>
          </p:nvPr>
        </p:nvSpPr>
        <p:spPr>
          <a:xfrm>
            <a:off x="1447800" y="1295400"/>
            <a:ext cx="6858000" cy="5334000"/>
          </a:xfrm>
        </p:spPr>
        <p:txBody>
          <a:bodyPr/>
          <a:lstStyle/>
          <a:p>
            <a:pPr algn="l"/>
            <a:endParaRPr lang="en-US" altLang="en-US" sz="2000" dirty="0">
              <a:solidFill>
                <a:srgbClr val="0000FF"/>
              </a:solidFill>
              <a:latin typeface="Arial"/>
              <a:cs typeface="Arial"/>
            </a:endParaRPr>
          </a:p>
          <a:p>
            <a:pPr algn="l"/>
            <a:endParaRPr lang="en-US" sz="1000" dirty="0">
              <a:solidFill>
                <a:srgbClr val="FF0000"/>
              </a:solidFill>
              <a:latin typeface="Arial"/>
              <a:cs typeface="Arial"/>
            </a:endParaRPr>
          </a:p>
          <a:p>
            <a:endParaRPr lang="en-US" sz="1000" dirty="0">
              <a:solidFill>
                <a:srgbClr val="FF0000"/>
              </a:solidFill>
              <a:latin typeface="Arial"/>
              <a:cs typeface="Arial"/>
            </a:endParaRPr>
          </a:p>
          <a:p>
            <a:endParaRPr lang="en-US" sz="1000" dirty="0">
              <a:solidFill>
                <a:srgbClr val="FF0000"/>
              </a:solidFill>
              <a:latin typeface="Arial"/>
              <a:cs typeface="Arial"/>
            </a:endParaRPr>
          </a:p>
          <a:p>
            <a:endParaRPr lang="en-US" sz="1000" dirty="0">
              <a:solidFill>
                <a:srgbClr val="FF0000"/>
              </a:solidFill>
              <a:latin typeface="Arial"/>
              <a:cs typeface="Arial"/>
            </a:endParaRPr>
          </a:p>
          <a:p>
            <a:endParaRPr lang="en-US" sz="1000" dirty="0">
              <a:solidFill>
                <a:srgbClr val="FF0000"/>
              </a:solidFill>
              <a:latin typeface="Arial"/>
              <a:cs typeface="Arial"/>
            </a:endParaRPr>
          </a:p>
          <a:p>
            <a:endParaRPr lang="en-US" sz="1000" dirty="0">
              <a:solidFill>
                <a:srgbClr val="FF0000"/>
              </a:solidFill>
              <a:latin typeface="Arial"/>
              <a:cs typeface="Arial"/>
            </a:endParaRPr>
          </a:p>
          <a:p>
            <a:endParaRPr lang="en-US" sz="1000" dirty="0">
              <a:solidFill>
                <a:srgbClr val="FF0000"/>
              </a:solidFill>
              <a:latin typeface="Arial"/>
              <a:cs typeface="Arial"/>
            </a:endParaRPr>
          </a:p>
          <a:p>
            <a:endParaRPr lang="en-US" sz="1000" dirty="0">
              <a:solidFill>
                <a:srgbClr val="FF0000"/>
              </a:solidFill>
              <a:latin typeface="Arial"/>
              <a:cs typeface="Arial"/>
            </a:endParaRPr>
          </a:p>
          <a:p>
            <a:endParaRPr lang="en-US" sz="1000" dirty="0">
              <a:solidFill>
                <a:srgbClr val="FF0000"/>
              </a:solidFill>
              <a:latin typeface="Arial"/>
              <a:cs typeface="Arial"/>
            </a:endParaRPr>
          </a:p>
          <a:p>
            <a:endParaRPr lang="en-US" sz="1000" dirty="0">
              <a:solidFill>
                <a:srgbClr val="FF0000"/>
              </a:solidFill>
              <a:latin typeface="Arial"/>
              <a:cs typeface="Arial"/>
            </a:endParaRPr>
          </a:p>
          <a:p>
            <a:endParaRPr lang="en-US" sz="1000" dirty="0">
              <a:solidFill>
                <a:srgbClr val="FF0000"/>
              </a:solidFill>
              <a:latin typeface="Arial"/>
              <a:cs typeface="Arial"/>
            </a:endParaRPr>
          </a:p>
          <a:p>
            <a:endParaRPr lang="en-US" sz="1000" dirty="0">
              <a:solidFill>
                <a:srgbClr val="FF0000"/>
              </a:solidFill>
              <a:latin typeface="Arial"/>
              <a:cs typeface="Arial"/>
            </a:endParaRPr>
          </a:p>
          <a:p>
            <a:endParaRPr lang="en-US" sz="1000" dirty="0">
              <a:solidFill>
                <a:srgbClr val="FF0000"/>
              </a:solidFill>
              <a:latin typeface="Arial"/>
              <a:cs typeface="Arial"/>
            </a:endParaRPr>
          </a:p>
          <a:p>
            <a:endParaRPr lang="en-US" sz="1000" dirty="0">
              <a:solidFill>
                <a:srgbClr val="FF0000"/>
              </a:solidFill>
              <a:latin typeface="Arial"/>
              <a:cs typeface="Arial"/>
            </a:endParaRPr>
          </a:p>
          <a:p>
            <a:endParaRPr lang="en-US" sz="1000" dirty="0">
              <a:solidFill>
                <a:srgbClr val="FF0000"/>
              </a:solidFill>
              <a:latin typeface="Arial"/>
              <a:cs typeface="Arial"/>
            </a:endParaRPr>
          </a:p>
          <a:p>
            <a:endParaRPr lang="en-US" sz="1000" dirty="0">
              <a:solidFill>
                <a:srgbClr val="FF0000"/>
              </a:solidFill>
              <a:latin typeface="Arial"/>
              <a:cs typeface="Arial"/>
            </a:endParaRPr>
          </a:p>
          <a:p>
            <a:endParaRPr lang="en-US" sz="1000" dirty="0">
              <a:solidFill>
                <a:srgbClr val="FF0000"/>
              </a:solidFill>
              <a:latin typeface="Arial"/>
              <a:cs typeface="Arial"/>
            </a:endParaRPr>
          </a:p>
          <a:p>
            <a:endParaRPr lang="en-US" sz="1000" dirty="0">
              <a:solidFill>
                <a:srgbClr val="FF0000"/>
              </a:solidFill>
              <a:latin typeface="Arial"/>
              <a:cs typeface="Arial"/>
            </a:endParaRPr>
          </a:p>
          <a:p>
            <a:endParaRPr lang="en-US" sz="1000" dirty="0">
              <a:solidFill>
                <a:srgbClr val="FF0000"/>
              </a:solidFill>
              <a:latin typeface="Arial"/>
              <a:cs typeface="Arial"/>
            </a:endParaRPr>
          </a:p>
          <a:p>
            <a:endParaRPr lang="en-US" sz="1000" dirty="0">
              <a:solidFill>
                <a:srgbClr val="FF0000"/>
              </a:solidFill>
              <a:latin typeface="Arial"/>
              <a:cs typeface="Arial"/>
            </a:endParaRPr>
          </a:p>
          <a:p>
            <a:endParaRPr lang="en-US" sz="1000" dirty="0">
              <a:solidFill>
                <a:srgbClr val="FF0000"/>
              </a:solidFill>
              <a:latin typeface="Arial"/>
              <a:cs typeface="Arial"/>
            </a:endParaRPr>
          </a:p>
          <a:p>
            <a:endParaRPr lang="en-US" sz="1000" dirty="0">
              <a:solidFill>
                <a:srgbClr val="FF0000"/>
              </a:solidFill>
              <a:latin typeface="Arial"/>
              <a:cs typeface="Arial"/>
            </a:endParaRPr>
          </a:p>
          <a:p>
            <a:endParaRPr lang="en-US" sz="1000" dirty="0">
              <a:solidFill>
                <a:srgbClr val="FF0000"/>
              </a:solidFill>
              <a:latin typeface="Arial"/>
              <a:cs typeface="Arial"/>
            </a:endParaRPr>
          </a:p>
          <a:p>
            <a:endParaRPr lang="en-US" sz="1000" dirty="0">
              <a:solidFill>
                <a:srgbClr val="FF0000"/>
              </a:solidFill>
              <a:latin typeface="Arial"/>
              <a:cs typeface="Arial"/>
            </a:endParaRPr>
          </a:p>
          <a:p>
            <a:endParaRPr lang="en-US" sz="1000" dirty="0">
              <a:solidFill>
                <a:srgbClr val="FF0000"/>
              </a:solidFill>
              <a:latin typeface="Arial"/>
              <a:cs typeface="Arial"/>
            </a:endParaRPr>
          </a:p>
          <a:p>
            <a:r>
              <a:rPr lang="en-US" sz="1000" dirty="0">
                <a:solidFill>
                  <a:srgbClr val="FF0000"/>
                </a:solidFill>
                <a:latin typeface="Arial"/>
                <a:cs typeface="Arial"/>
              </a:rPr>
              <a:t>Copyright 2019 - Coast Guard Auxiliary Association, Inc. 					</a:t>
            </a:r>
            <a:endParaRPr lang="en-US" altLang="en-US" sz="1800" dirty="0"/>
          </a:p>
          <a:p>
            <a:pPr marL="285750" indent="-285750" algn="l">
              <a:buFont typeface="Arial" panose="020B0604020202020204" pitchFamily="34" charset="0"/>
              <a:buChar char="•"/>
            </a:pPr>
            <a:endParaRPr lang="en-US" altLang="en-US" sz="1800" dirty="0"/>
          </a:p>
        </p:txBody>
      </p:sp>
      <p:pic>
        <p:nvPicPr>
          <p:cNvPr id="4" name="Picture 3" descr="DSC_74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600200"/>
            <a:ext cx="6694554" cy="4451413"/>
          </a:xfrm>
          <a:prstGeom prst="rect">
            <a:avLst/>
          </a:prstGeom>
          <a:noFill/>
          <a:ln w="76200">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685800"/>
          </a:xfrm>
        </p:spPr>
        <p:txBody>
          <a:bodyPr/>
          <a:lstStyle/>
          <a:p>
            <a:r>
              <a:rPr lang="en-US" sz="4000" b="0" dirty="0">
                <a:solidFill>
                  <a:srgbClr val="108040"/>
                </a:solidFill>
              </a:rPr>
              <a:t>Float Plan</a:t>
            </a:r>
          </a:p>
        </p:txBody>
      </p:sp>
      <p:sp>
        <p:nvSpPr>
          <p:cNvPr id="5" name="TextBox 4"/>
          <p:cNvSpPr txBox="1"/>
          <p:nvPr/>
        </p:nvSpPr>
        <p:spPr>
          <a:xfrm>
            <a:off x="3200400" y="6586379"/>
            <a:ext cx="3617096" cy="246221"/>
          </a:xfrm>
          <a:prstGeom prst="rect">
            <a:avLst/>
          </a:prstGeom>
          <a:noFill/>
        </p:spPr>
        <p:txBody>
          <a:bodyPr wrap="none" rtlCol="0">
            <a:spAutoFit/>
          </a:bodyPr>
          <a:lstStyle/>
          <a:p>
            <a:r>
              <a:rPr lang="en-US" sz="1000" b="1" dirty="0">
                <a:solidFill>
                  <a:srgbClr val="FF0000"/>
                </a:solidFill>
                <a:latin typeface="Arial"/>
                <a:cs typeface="Arial"/>
              </a:rPr>
              <a:t>Copyright 2019 - Coast Guard Auxiliary Association, Inc.</a:t>
            </a:r>
          </a:p>
        </p:txBody>
      </p:sp>
      <p:sp>
        <p:nvSpPr>
          <p:cNvPr id="3" name="TextBox 2"/>
          <p:cNvSpPr txBox="1"/>
          <p:nvPr/>
        </p:nvSpPr>
        <p:spPr>
          <a:xfrm>
            <a:off x="1447800" y="1143000"/>
            <a:ext cx="7391400" cy="4893648"/>
          </a:xfrm>
          <a:prstGeom prst="rect">
            <a:avLst/>
          </a:prstGeom>
          <a:noFill/>
        </p:spPr>
        <p:txBody>
          <a:bodyPr wrap="square" rtlCol="0">
            <a:spAutoFit/>
          </a:bodyPr>
          <a:lstStyle/>
          <a:p>
            <a:r>
              <a:rPr lang="en-US" sz="3200" b="1" dirty="0">
                <a:solidFill>
                  <a:srgbClr val="000090"/>
                </a:solidFill>
              </a:rPr>
              <a:t>Information Recommended:</a:t>
            </a:r>
          </a:p>
          <a:p>
            <a:pPr marL="457200" indent="-457200">
              <a:buFont typeface="Arial"/>
              <a:buChar char="•"/>
            </a:pPr>
            <a:r>
              <a:rPr lang="en-US" sz="2800" b="1" dirty="0">
                <a:solidFill>
                  <a:srgbClr val="000090"/>
                </a:solidFill>
              </a:rPr>
              <a:t>Description of boat &amp; Reg. #</a:t>
            </a:r>
          </a:p>
          <a:p>
            <a:pPr marL="457200" indent="-457200">
              <a:buFont typeface="Arial"/>
              <a:buChar char="•"/>
            </a:pPr>
            <a:r>
              <a:rPr lang="en-US" sz="2800" b="1" dirty="0">
                <a:solidFill>
                  <a:srgbClr val="000090"/>
                </a:solidFill>
              </a:rPr>
              <a:t>Description of vehicle &amp; license plate #</a:t>
            </a:r>
          </a:p>
          <a:p>
            <a:pPr marL="457200" indent="-457200">
              <a:buFont typeface="Arial"/>
              <a:buChar char="•"/>
            </a:pPr>
            <a:r>
              <a:rPr lang="en-US" sz="2800" b="1" dirty="0">
                <a:solidFill>
                  <a:srgbClr val="000090"/>
                </a:solidFill>
              </a:rPr>
              <a:t>Your name &amp; cell phone #</a:t>
            </a:r>
          </a:p>
          <a:p>
            <a:pPr marL="457200" indent="-457200">
              <a:buFont typeface="Arial"/>
              <a:buChar char="•"/>
            </a:pPr>
            <a:r>
              <a:rPr lang="en-US" sz="2800" b="1" dirty="0">
                <a:solidFill>
                  <a:srgbClr val="000090"/>
                </a:solidFill>
              </a:rPr>
              <a:t>Launch location &amp; est. time of launch</a:t>
            </a:r>
          </a:p>
          <a:p>
            <a:pPr marL="457200" indent="-457200">
              <a:buFont typeface="Arial"/>
              <a:buChar char="•"/>
            </a:pPr>
            <a:r>
              <a:rPr lang="en-US" sz="2800" b="1" dirty="0">
                <a:solidFill>
                  <a:srgbClr val="000090"/>
                </a:solidFill>
              </a:rPr>
              <a:t>Number of &amp; names of boaters &amp; dogs</a:t>
            </a:r>
          </a:p>
          <a:p>
            <a:pPr marL="457200" indent="-457200">
              <a:buFont typeface="Arial"/>
              <a:buChar char="•"/>
            </a:pPr>
            <a:r>
              <a:rPr lang="en-US" sz="2800" b="1" dirty="0">
                <a:solidFill>
                  <a:srgbClr val="000090"/>
                </a:solidFill>
              </a:rPr>
              <a:t>Hunting location as specific as possible</a:t>
            </a:r>
          </a:p>
          <a:p>
            <a:pPr marL="457200" indent="-457200">
              <a:buFont typeface="Arial"/>
              <a:buChar char="•"/>
            </a:pPr>
            <a:r>
              <a:rPr lang="en-US" sz="2800" b="1" dirty="0">
                <a:solidFill>
                  <a:srgbClr val="000090"/>
                </a:solidFill>
              </a:rPr>
              <a:t>“If not back by (list time) call for help”</a:t>
            </a:r>
          </a:p>
          <a:p>
            <a:pPr marL="457200" indent="-457200">
              <a:buFont typeface="Arial"/>
              <a:buChar char="•"/>
            </a:pPr>
            <a:r>
              <a:rPr lang="en-US" sz="2800" b="1" dirty="0">
                <a:solidFill>
                  <a:srgbClr val="000090"/>
                </a:solidFill>
              </a:rPr>
              <a:t>Phones #s for local law enforcement</a:t>
            </a:r>
          </a:p>
          <a:p>
            <a:pPr marL="457200" indent="-457200">
              <a:buFont typeface="Arial"/>
              <a:buChar char="•"/>
            </a:pPr>
            <a:r>
              <a:rPr lang="en-US" sz="2800" b="1" dirty="0">
                <a:solidFill>
                  <a:srgbClr val="000090"/>
                </a:solidFill>
              </a:rPr>
              <a:t>Give this to responsible family member or friend</a:t>
            </a:r>
          </a:p>
        </p:txBody>
      </p:sp>
    </p:spTree>
    <p:extLst>
      <p:ext uri="{BB962C8B-B14F-4D97-AF65-F5344CB8AC3E}">
        <p14:creationId xmlns:p14="http://schemas.microsoft.com/office/powerpoint/2010/main" val="28864260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685800"/>
          </a:xfrm>
        </p:spPr>
        <p:txBody>
          <a:bodyPr/>
          <a:lstStyle/>
          <a:p>
            <a:r>
              <a:rPr lang="en-US" sz="4000" b="0" dirty="0">
                <a:solidFill>
                  <a:srgbClr val="108040"/>
                </a:solidFill>
              </a:rPr>
              <a:t>     Coast Guard APP</a:t>
            </a:r>
          </a:p>
        </p:txBody>
      </p:sp>
      <p:sp>
        <p:nvSpPr>
          <p:cNvPr id="5" name="TextBox 4"/>
          <p:cNvSpPr txBox="1"/>
          <p:nvPr/>
        </p:nvSpPr>
        <p:spPr>
          <a:xfrm>
            <a:off x="3200400" y="6586379"/>
            <a:ext cx="3617096" cy="246221"/>
          </a:xfrm>
          <a:prstGeom prst="rect">
            <a:avLst/>
          </a:prstGeom>
          <a:noFill/>
        </p:spPr>
        <p:txBody>
          <a:bodyPr wrap="none" rtlCol="0">
            <a:spAutoFit/>
          </a:bodyPr>
          <a:lstStyle/>
          <a:p>
            <a:r>
              <a:rPr lang="en-US" sz="1000" b="1" dirty="0">
                <a:solidFill>
                  <a:srgbClr val="FF0000"/>
                </a:solidFill>
                <a:latin typeface="Arial"/>
                <a:cs typeface="Arial"/>
              </a:rPr>
              <a:t>Copyright 2019 - Coast Guard Auxiliary Association, Inc.</a:t>
            </a:r>
          </a:p>
        </p:txBody>
      </p:sp>
      <p:sp>
        <p:nvSpPr>
          <p:cNvPr id="3" name="TextBox 2"/>
          <p:cNvSpPr txBox="1"/>
          <p:nvPr/>
        </p:nvSpPr>
        <p:spPr>
          <a:xfrm>
            <a:off x="990600" y="685800"/>
            <a:ext cx="8153400" cy="584776"/>
          </a:xfrm>
          <a:prstGeom prst="rect">
            <a:avLst/>
          </a:prstGeom>
          <a:noFill/>
        </p:spPr>
        <p:txBody>
          <a:bodyPr wrap="square" rtlCol="0">
            <a:spAutoFit/>
          </a:bodyPr>
          <a:lstStyle/>
          <a:p>
            <a:pPr algn="ctr"/>
            <a:r>
              <a:rPr lang="en-US" sz="3200" b="1" dirty="0">
                <a:solidFill>
                  <a:srgbClr val="000090"/>
                </a:solidFill>
              </a:rPr>
              <a:t>Apple and Android Phones</a:t>
            </a:r>
          </a:p>
        </p:txBody>
      </p:sp>
      <p:pic>
        <p:nvPicPr>
          <p:cNvPr id="6" name="Content Placeholder 5" descr="Coast Guard APP.png"/>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1676400" y="1295400"/>
            <a:ext cx="6629400" cy="5202238"/>
          </a:xfrm>
        </p:spPr>
      </p:pic>
    </p:spTree>
    <p:extLst>
      <p:ext uri="{BB962C8B-B14F-4D97-AF65-F5344CB8AC3E}">
        <p14:creationId xmlns:p14="http://schemas.microsoft.com/office/powerpoint/2010/main" val="20111058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685800"/>
          </a:xfrm>
        </p:spPr>
        <p:txBody>
          <a:bodyPr/>
          <a:lstStyle/>
          <a:p>
            <a:r>
              <a:rPr lang="en-US" sz="4000" b="0" dirty="0">
                <a:solidFill>
                  <a:srgbClr val="108040"/>
                </a:solidFill>
              </a:rPr>
              <a:t>Safe Loading</a:t>
            </a:r>
          </a:p>
        </p:txBody>
      </p:sp>
      <p:sp>
        <p:nvSpPr>
          <p:cNvPr id="5" name="TextBox 4"/>
          <p:cNvSpPr txBox="1"/>
          <p:nvPr/>
        </p:nvSpPr>
        <p:spPr>
          <a:xfrm>
            <a:off x="3200400" y="6586379"/>
            <a:ext cx="3617096" cy="246221"/>
          </a:xfrm>
          <a:prstGeom prst="rect">
            <a:avLst/>
          </a:prstGeom>
          <a:noFill/>
        </p:spPr>
        <p:txBody>
          <a:bodyPr wrap="none" rtlCol="0">
            <a:spAutoFit/>
          </a:bodyPr>
          <a:lstStyle/>
          <a:p>
            <a:r>
              <a:rPr lang="en-US" sz="1000" b="1" dirty="0">
                <a:solidFill>
                  <a:srgbClr val="FF0000"/>
                </a:solidFill>
                <a:latin typeface="Arial"/>
                <a:cs typeface="Arial"/>
              </a:rPr>
              <a:t>Copyright 2019 - Coast Guard Auxiliary Association, Inc.</a:t>
            </a:r>
          </a:p>
        </p:txBody>
      </p:sp>
      <p:sp>
        <p:nvSpPr>
          <p:cNvPr id="3" name="TextBox 2"/>
          <p:cNvSpPr txBox="1"/>
          <p:nvPr/>
        </p:nvSpPr>
        <p:spPr>
          <a:xfrm>
            <a:off x="1447800" y="1143000"/>
            <a:ext cx="7391400" cy="4524315"/>
          </a:xfrm>
          <a:prstGeom prst="rect">
            <a:avLst/>
          </a:prstGeom>
          <a:noFill/>
        </p:spPr>
        <p:txBody>
          <a:bodyPr wrap="square" rtlCol="0">
            <a:spAutoFit/>
          </a:bodyPr>
          <a:lstStyle/>
          <a:p>
            <a:pPr marL="457200" indent="-457200">
              <a:buFont typeface="Arial"/>
              <a:buChar char="•"/>
            </a:pPr>
            <a:r>
              <a:rPr lang="en-US" sz="3200" b="1" dirty="0">
                <a:solidFill>
                  <a:srgbClr val="000090"/>
                </a:solidFill>
              </a:rPr>
              <a:t>Keep centered in small boats</a:t>
            </a:r>
          </a:p>
          <a:p>
            <a:pPr marL="457200" indent="-457200">
              <a:buFont typeface="Arial"/>
              <a:buChar char="•"/>
            </a:pPr>
            <a:r>
              <a:rPr lang="en-US" sz="3200" b="1" dirty="0">
                <a:solidFill>
                  <a:srgbClr val="000090"/>
                </a:solidFill>
              </a:rPr>
              <a:t>One hand for you, one hand for the boat</a:t>
            </a:r>
          </a:p>
          <a:p>
            <a:pPr marL="457200" indent="-457200">
              <a:buFont typeface="Arial"/>
              <a:buChar char="•"/>
            </a:pPr>
            <a:r>
              <a:rPr lang="en-US" sz="3200" b="1" dirty="0">
                <a:solidFill>
                  <a:srgbClr val="000090"/>
                </a:solidFill>
              </a:rPr>
              <a:t>Load gear from the dock</a:t>
            </a:r>
          </a:p>
          <a:p>
            <a:pPr marL="457200" indent="-457200">
              <a:buFont typeface="Arial"/>
              <a:buChar char="•"/>
            </a:pPr>
            <a:r>
              <a:rPr lang="en-US" sz="3200" b="1" dirty="0">
                <a:solidFill>
                  <a:srgbClr val="000090"/>
                </a:solidFill>
              </a:rPr>
              <a:t>Step into the center of the boat, never on the gunwale</a:t>
            </a:r>
          </a:p>
          <a:p>
            <a:pPr marL="457200" indent="-457200">
              <a:buFont typeface="Arial"/>
              <a:buChar char="•"/>
            </a:pPr>
            <a:r>
              <a:rPr lang="en-US" sz="3200" b="1" dirty="0">
                <a:solidFill>
                  <a:srgbClr val="000090"/>
                </a:solidFill>
              </a:rPr>
              <a:t>Never overload</a:t>
            </a:r>
          </a:p>
          <a:p>
            <a:endParaRPr lang="en-US" sz="3200" b="1" dirty="0">
              <a:solidFill>
                <a:srgbClr val="000090"/>
              </a:solidFill>
            </a:endParaRPr>
          </a:p>
          <a:p>
            <a:endParaRPr lang="en-US" sz="3200" b="1" dirty="0">
              <a:solidFill>
                <a:srgbClr val="000090"/>
              </a:solidFill>
            </a:endParaRPr>
          </a:p>
        </p:txBody>
      </p:sp>
    </p:spTree>
    <p:extLst>
      <p:ext uri="{BB962C8B-B14F-4D97-AF65-F5344CB8AC3E}">
        <p14:creationId xmlns:p14="http://schemas.microsoft.com/office/powerpoint/2010/main" val="4152818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685800"/>
          </a:xfrm>
        </p:spPr>
        <p:txBody>
          <a:bodyPr/>
          <a:lstStyle/>
          <a:p>
            <a:r>
              <a:rPr lang="en-US" sz="4000" b="0" dirty="0">
                <a:solidFill>
                  <a:srgbClr val="108040"/>
                </a:solidFill>
              </a:rPr>
              <a:t>   Balancing the Load</a:t>
            </a:r>
          </a:p>
        </p:txBody>
      </p:sp>
      <p:sp>
        <p:nvSpPr>
          <p:cNvPr id="5" name="TextBox 4"/>
          <p:cNvSpPr txBox="1"/>
          <p:nvPr/>
        </p:nvSpPr>
        <p:spPr>
          <a:xfrm>
            <a:off x="3200400" y="6586379"/>
            <a:ext cx="3617096" cy="246221"/>
          </a:xfrm>
          <a:prstGeom prst="rect">
            <a:avLst/>
          </a:prstGeom>
          <a:noFill/>
        </p:spPr>
        <p:txBody>
          <a:bodyPr wrap="none" rtlCol="0">
            <a:spAutoFit/>
          </a:bodyPr>
          <a:lstStyle/>
          <a:p>
            <a:r>
              <a:rPr lang="en-US" sz="1000" b="1" dirty="0">
                <a:solidFill>
                  <a:srgbClr val="FF0000"/>
                </a:solidFill>
                <a:latin typeface="Arial"/>
                <a:cs typeface="Arial"/>
              </a:rPr>
              <a:t>Copyright 2019 - Coast Guard Auxiliary Association, Inc.</a:t>
            </a:r>
          </a:p>
        </p:txBody>
      </p:sp>
      <p:sp>
        <p:nvSpPr>
          <p:cNvPr id="3" name="TextBox 2"/>
          <p:cNvSpPr txBox="1"/>
          <p:nvPr/>
        </p:nvSpPr>
        <p:spPr>
          <a:xfrm>
            <a:off x="1447800" y="1143000"/>
            <a:ext cx="7391400" cy="5016757"/>
          </a:xfrm>
          <a:prstGeom prst="rect">
            <a:avLst/>
          </a:prstGeom>
          <a:noFill/>
        </p:spPr>
        <p:txBody>
          <a:bodyPr wrap="square" rtlCol="0">
            <a:spAutoFit/>
          </a:bodyPr>
          <a:lstStyle/>
          <a:p>
            <a:pPr marL="457200" indent="-457200">
              <a:buFont typeface="Arial"/>
              <a:buChar char="•"/>
            </a:pPr>
            <a:r>
              <a:rPr lang="en-US" sz="3200" b="1" dirty="0">
                <a:solidFill>
                  <a:srgbClr val="000090"/>
                </a:solidFill>
              </a:rPr>
              <a:t>Keep load centered in small boats.</a:t>
            </a:r>
          </a:p>
          <a:p>
            <a:pPr marL="457200" indent="-457200">
              <a:buFont typeface="Arial"/>
              <a:buChar char="•"/>
            </a:pPr>
            <a:r>
              <a:rPr lang="en-US" sz="3200" b="1" dirty="0">
                <a:solidFill>
                  <a:srgbClr val="000090"/>
                </a:solidFill>
              </a:rPr>
              <a:t>Unbalanced load makes boat difficult to handle and susceptible to swamping or capsizing.</a:t>
            </a:r>
          </a:p>
          <a:p>
            <a:pPr marL="457200" indent="-457200">
              <a:buFont typeface="Arial"/>
              <a:buChar char="•"/>
            </a:pPr>
            <a:r>
              <a:rPr lang="en-US" sz="3200" b="1" dirty="0">
                <a:solidFill>
                  <a:srgbClr val="000090"/>
                </a:solidFill>
              </a:rPr>
              <a:t>What appears balanced when stopped may not be when underway.</a:t>
            </a:r>
          </a:p>
          <a:p>
            <a:pPr marL="457200" indent="-457200">
              <a:buFont typeface="Arial"/>
              <a:buChar char="•"/>
            </a:pPr>
            <a:r>
              <a:rPr lang="en-US" sz="3200" b="1" dirty="0">
                <a:solidFill>
                  <a:srgbClr val="000090"/>
                </a:solidFill>
              </a:rPr>
              <a:t>Stop boat periodically to adjust load.</a:t>
            </a:r>
          </a:p>
          <a:p>
            <a:pPr marL="457200" indent="-457200">
              <a:buFont typeface="Arial"/>
              <a:buChar char="•"/>
            </a:pPr>
            <a:r>
              <a:rPr lang="en-US" sz="3200" b="1" dirty="0">
                <a:solidFill>
                  <a:srgbClr val="000090"/>
                </a:solidFill>
              </a:rPr>
              <a:t>Don’t allow dogs to move around freely while underway.</a:t>
            </a:r>
          </a:p>
          <a:p>
            <a:endParaRPr lang="en-US" sz="3200" b="1" dirty="0">
              <a:solidFill>
                <a:srgbClr val="000090"/>
              </a:solidFill>
            </a:endParaRPr>
          </a:p>
        </p:txBody>
      </p:sp>
    </p:spTree>
    <p:extLst>
      <p:ext uri="{BB962C8B-B14F-4D97-AF65-F5344CB8AC3E}">
        <p14:creationId xmlns:p14="http://schemas.microsoft.com/office/powerpoint/2010/main" val="31141562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685800"/>
          </a:xfrm>
        </p:spPr>
        <p:txBody>
          <a:bodyPr/>
          <a:lstStyle/>
          <a:p>
            <a:r>
              <a:rPr lang="en-US" sz="4000" b="0" dirty="0">
                <a:solidFill>
                  <a:srgbClr val="108040"/>
                </a:solidFill>
              </a:rPr>
              <a:t>Maneuvering</a:t>
            </a:r>
          </a:p>
        </p:txBody>
      </p:sp>
      <p:sp>
        <p:nvSpPr>
          <p:cNvPr id="5" name="TextBox 4"/>
          <p:cNvSpPr txBox="1"/>
          <p:nvPr/>
        </p:nvSpPr>
        <p:spPr>
          <a:xfrm>
            <a:off x="3200400" y="6586379"/>
            <a:ext cx="3617096" cy="246221"/>
          </a:xfrm>
          <a:prstGeom prst="rect">
            <a:avLst/>
          </a:prstGeom>
          <a:noFill/>
        </p:spPr>
        <p:txBody>
          <a:bodyPr wrap="none" rtlCol="0">
            <a:spAutoFit/>
          </a:bodyPr>
          <a:lstStyle/>
          <a:p>
            <a:r>
              <a:rPr lang="en-US" sz="1000" b="1" dirty="0">
                <a:solidFill>
                  <a:srgbClr val="FF0000"/>
                </a:solidFill>
                <a:latin typeface="Arial"/>
                <a:cs typeface="Arial"/>
              </a:rPr>
              <a:t>Copyright 2019 - Coast Guard Auxiliary Association, Inc.</a:t>
            </a:r>
          </a:p>
        </p:txBody>
      </p:sp>
      <p:sp>
        <p:nvSpPr>
          <p:cNvPr id="3" name="TextBox 2"/>
          <p:cNvSpPr txBox="1"/>
          <p:nvPr/>
        </p:nvSpPr>
        <p:spPr>
          <a:xfrm>
            <a:off x="1447800" y="914400"/>
            <a:ext cx="7391400" cy="5078313"/>
          </a:xfrm>
          <a:prstGeom prst="rect">
            <a:avLst/>
          </a:prstGeom>
          <a:noFill/>
        </p:spPr>
        <p:txBody>
          <a:bodyPr wrap="square" rtlCol="0">
            <a:spAutoFit/>
          </a:bodyPr>
          <a:lstStyle/>
          <a:p>
            <a:r>
              <a:rPr lang="en-US" sz="2800" b="1" dirty="0">
                <a:solidFill>
                  <a:srgbClr val="000090"/>
                </a:solidFill>
              </a:rPr>
              <a:t>Turning</a:t>
            </a:r>
          </a:p>
          <a:p>
            <a:pPr marL="914400" lvl="1" indent="-457200">
              <a:buFont typeface="Arial"/>
              <a:buChar char="•"/>
            </a:pPr>
            <a:r>
              <a:rPr lang="en-US" sz="2800" b="1" dirty="0">
                <a:solidFill>
                  <a:srgbClr val="000090"/>
                </a:solidFill>
              </a:rPr>
              <a:t>Slow, controlled speed</a:t>
            </a:r>
          </a:p>
          <a:p>
            <a:pPr marL="6350" lvl="1"/>
            <a:r>
              <a:rPr lang="en-US" sz="2800" b="1" dirty="0">
                <a:solidFill>
                  <a:srgbClr val="000090"/>
                </a:solidFill>
              </a:rPr>
              <a:t>Backing</a:t>
            </a:r>
          </a:p>
          <a:p>
            <a:pPr marL="463550" lvl="1" indent="-12700">
              <a:buFont typeface="Arial"/>
              <a:buChar char="•"/>
            </a:pPr>
            <a:r>
              <a:rPr lang="en-US" sz="2800" b="1" dirty="0">
                <a:solidFill>
                  <a:srgbClr val="000090"/>
                </a:solidFill>
              </a:rPr>
              <a:t>	Slowly, stern may veer</a:t>
            </a:r>
          </a:p>
          <a:p>
            <a:pPr marL="6350" lvl="1"/>
            <a:r>
              <a:rPr lang="en-US" sz="2800" b="1" dirty="0">
                <a:solidFill>
                  <a:srgbClr val="000090"/>
                </a:solidFill>
              </a:rPr>
              <a:t>Stopping</a:t>
            </a:r>
          </a:p>
          <a:p>
            <a:pPr marL="463550" lvl="1" indent="-53975">
              <a:buFont typeface="Arial"/>
              <a:buChar char="•"/>
            </a:pPr>
            <a:r>
              <a:rPr lang="en-US" sz="2800" b="1" dirty="0">
                <a:solidFill>
                  <a:srgbClr val="000090"/>
                </a:solidFill>
              </a:rPr>
              <a:t>	Requires distance</a:t>
            </a:r>
          </a:p>
          <a:p>
            <a:pPr marL="6350" lvl="1"/>
            <a:r>
              <a:rPr lang="en-US" sz="2800" b="1" dirty="0">
                <a:solidFill>
                  <a:srgbClr val="000090"/>
                </a:solidFill>
              </a:rPr>
              <a:t>	Slowly to avoid stern wave</a:t>
            </a:r>
          </a:p>
          <a:p>
            <a:pPr marL="6350" lvl="1" indent="-6350"/>
            <a:endParaRPr lang="en-US" sz="3200" b="1" dirty="0">
              <a:solidFill>
                <a:srgbClr val="000090"/>
              </a:solidFill>
            </a:endParaRPr>
          </a:p>
          <a:p>
            <a:pPr lvl="1"/>
            <a:endParaRPr lang="en-US" sz="3200" b="1" dirty="0">
              <a:solidFill>
                <a:srgbClr val="000090"/>
              </a:solidFill>
            </a:endParaRPr>
          </a:p>
          <a:p>
            <a:endParaRPr lang="en-US" sz="3200" b="1" dirty="0">
              <a:solidFill>
                <a:srgbClr val="000090"/>
              </a:solidFill>
            </a:endParaRPr>
          </a:p>
          <a:p>
            <a:endParaRPr lang="en-US" sz="3200" b="1" dirty="0">
              <a:solidFill>
                <a:srgbClr val="000090"/>
              </a:solidFill>
            </a:endParaRPr>
          </a:p>
        </p:txBody>
      </p:sp>
      <p:pic>
        <p:nvPicPr>
          <p:cNvPr id="4" name="Picture 3" descr="build-and-price_22337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19600" y="4114800"/>
            <a:ext cx="4191000" cy="2172832"/>
          </a:xfrm>
          <a:prstGeom prst="rect">
            <a:avLst/>
          </a:prstGeom>
        </p:spPr>
      </p:pic>
    </p:spTree>
    <p:extLst>
      <p:ext uri="{BB962C8B-B14F-4D97-AF65-F5344CB8AC3E}">
        <p14:creationId xmlns:p14="http://schemas.microsoft.com/office/powerpoint/2010/main" val="26581304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685800"/>
          </a:xfrm>
        </p:spPr>
        <p:txBody>
          <a:bodyPr/>
          <a:lstStyle/>
          <a:p>
            <a:r>
              <a:rPr lang="en-US" sz="4000" b="0" dirty="0">
                <a:solidFill>
                  <a:srgbClr val="108040"/>
                </a:solidFill>
              </a:rPr>
              <a:t>       Anchoring Guidelines</a:t>
            </a:r>
          </a:p>
        </p:txBody>
      </p:sp>
      <p:sp>
        <p:nvSpPr>
          <p:cNvPr id="5" name="TextBox 4"/>
          <p:cNvSpPr txBox="1"/>
          <p:nvPr/>
        </p:nvSpPr>
        <p:spPr>
          <a:xfrm>
            <a:off x="3200400" y="6586379"/>
            <a:ext cx="3617096" cy="246221"/>
          </a:xfrm>
          <a:prstGeom prst="rect">
            <a:avLst/>
          </a:prstGeom>
          <a:noFill/>
        </p:spPr>
        <p:txBody>
          <a:bodyPr wrap="none" rtlCol="0">
            <a:spAutoFit/>
          </a:bodyPr>
          <a:lstStyle/>
          <a:p>
            <a:r>
              <a:rPr lang="en-US" sz="1000" b="1" dirty="0">
                <a:solidFill>
                  <a:srgbClr val="FF0000"/>
                </a:solidFill>
                <a:latin typeface="Arial"/>
                <a:cs typeface="Arial"/>
              </a:rPr>
              <a:t>Copyright 2019 - Coast Guard Auxiliary Association, Inc.</a:t>
            </a:r>
          </a:p>
        </p:txBody>
      </p:sp>
      <p:sp>
        <p:nvSpPr>
          <p:cNvPr id="3" name="TextBox 2"/>
          <p:cNvSpPr txBox="1"/>
          <p:nvPr/>
        </p:nvSpPr>
        <p:spPr>
          <a:xfrm>
            <a:off x="1447800" y="914400"/>
            <a:ext cx="7391400" cy="3046988"/>
          </a:xfrm>
          <a:prstGeom prst="rect">
            <a:avLst/>
          </a:prstGeom>
          <a:noFill/>
        </p:spPr>
        <p:txBody>
          <a:bodyPr wrap="square" rtlCol="0">
            <a:spAutoFit/>
          </a:bodyPr>
          <a:lstStyle/>
          <a:p>
            <a:pPr marL="6350" lvl="1" indent="-6350"/>
            <a:endParaRPr lang="en-US" sz="3200" b="1" dirty="0">
              <a:solidFill>
                <a:srgbClr val="000090"/>
              </a:solidFill>
            </a:endParaRPr>
          </a:p>
          <a:p>
            <a:pPr marL="6350" lvl="1" indent="-6350"/>
            <a:r>
              <a:rPr lang="en-US" sz="3200" b="1" dirty="0">
                <a:solidFill>
                  <a:srgbClr val="000090"/>
                </a:solidFill>
              </a:rPr>
              <a:t>Why use chain?</a:t>
            </a:r>
          </a:p>
          <a:p>
            <a:pPr marL="6350" lvl="1" indent="-6350"/>
            <a:r>
              <a:rPr lang="en-US" sz="3200" b="1" dirty="0">
                <a:solidFill>
                  <a:srgbClr val="000090"/>
                </a:solidFill>
              </a:rPr>
              <a:t>What is scope?</a:t>
            </a:r>
          </a:p>
          <a:p>
            <a:pPr lvl="1"/>
            <a:endParaRPr lang="en-US" sz="3200" b="1" dirty="0">
              <a:solidFill>
                <a:srgbClr val="000090"/>
              </a:solidFill>
            </a:endParaRPr>
          </a:p>
          <a:p>
            <a:endParaRPr lang="en-US" sz="3200" b="1" dirty="0">
              <a:solidFill>
                <a:srgbClr val="000090"/>
              </a:solidFill>
            </a:endParaRPr>
          </a:p>
          <a:p>
            <a:endParaRPr lang="en-US" sz="3200" b="1" dirty="0">
              <a:solidFill>
                <a:srgbClr val="000090"/>
              </a:solidFill>
            </a:endParaRPr>
          </a:p>
        </p:txBody>
      </p:sp>
      <p:pic>
        <p:nvPicPr>
          <p:cNvPr id="7" name="Picture 6" descr="anchor rode1f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7465" y="3200400"/>
            <a:ext cx="8839200" cy="2438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7766085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685800"/>
          </a:xfrm>
        </p:spPr>
        <p:txBody>
          <a:bodyPr/>
          <a:lstStyle/>
          <a:p>
            <a:r>
              <a:rPr lang="en-US" sz="4000" b="0" dirty="0">
                <a:solidFill>
                  <a:srgbClr val="108040"/>
                </a:solidFill>
              </a:rPr>
              <a:t>       Anchoring Guidelines</a:t>
            </a:r>
          </a:p>
        </p:txBody>
      </p:sp>
      <p:sp>
        <p:nvSpPr>
          <p:cNvPr id="5" name="TextBox 4"/>
          <p:cNvSpPr txBox="1"/>
          <p:nvPr/>
        </p:nvSpPr>
        <p:spPr>
          <a:xfrm>
            <a:off x="3200400" y="6586379"/>
            <a:ext cx="3617096" cy="246221"/>
          </a:xfrm>
          <a:prstGeom prst="rect">
            <a:avLst/>
          </a:prstGeom>
          <a:noFill/>
        </p:spPr>
        <p:txBody>
          <a:bodyPr wrap="none" rtlCol="0">
            <a:spAutoFit/>
          </a:bodyPr>
          <a:lstStyle/>
          <a:p>
            <a:r>
              <a:rPr lang="en-US" sz="1000" b="1" dirty="0">
                <a:solidFill>
                  <a:srgbClr val="FF0000"/>
                </a:solidFill>
                <a:latin typeface="Arial"/>
                <a:cs typeface="Arial"/>
              </a:rPr>
              <a:t>Copyright 2019 - Coast Guard Auxiliary Association, Inc.</a:t>
            </a:r>
          </a:p>
        </p:txBody>
      </p:sp>
      <p:sp>
        <p:nvSpPr>
          <p:cNvPr id="3" name="TextBox 2"/>
          <p:cNvSpPr txBox="1"/>
          <p:nvPr/>
        </p:nvSpPr>
        <p:spPr>
          <a:xfrm>
            <a:off x="1447800" y="990600"/>
            <a:ext cx="7391400" cy="3046988"/>
          </a:xfrm>
          <a:prstGeom prst="rect">
            <a:avLst/>
          </a:prstGeom>
          <a:noFill/>
        </p:spPr>
        <p:txBody>
          <a:bodyPr wrap="square" rtlCol="0">
            <a:spAutoFit/>
          </a:bodyPr>
          <a:lstStyle/>
          <a:p>
            <a:pPr marL="6350" lvl="1" indent="-6350"/>
            <a:r>
              <a:rPr lang="en-US" sz="3200" b="1" dirty="0">
                <a:solidFill>
                  <a:srgbClr val="000090"/>
                </a:solidFill>
              </a:rPr>
              <a:t>Normal Scope 7:1</a:t>
            </a:r>
          </a:p>
          <a:p>
            <a:pPr marL="6350" lvl="1" indent="-6350"/>
            <a:r>
              <a:rPr lang="en-US" sz="3200" b="1" dirty="0">
                <a:solidFill>
                  <a:srgbClr val="000090"/>
                </a:solidFill>
              </a:rPr>
              <a:t>Calm Seas 5:1</a:t>
            </a:r>
          </a:p>
          <a:p>
            <a:pPr marL="6350" lvl="1" indent="-6350"/>
            <a:r>
              <a:rPr lang="en-US" sz="3200" b="1" dirty="0">
                <a:solidFill>
                  <a:srgbClr val="000090"/>
                </a:solidFill>
              </a:rPr>
              <a:t>Heavy Weather 10:1</a:t>
            </a:r>
          </a:p>
          <a:p>
            <a:pPr lvl="1"/>
            <a:endParaRPr lang="en-US" sz="3200" b="1" dirty="0">
              <a:solidFill>
                <a:srgbClr val="000090"/>
              </a:solidFill>
            </a:endParaRPr>
          </a:p>
          <a:p>
            <a:endParaRPr lang="en-US" sz="3200" b="1" dirty="0">
              <a:solidFill>
                <a:srgbClr val="000090"/>
              </a:solidFill>
            </a:endParaRPr>
          </a:p>
          <a:p>
            <a:endParaRPr lang="en-US" sz="3200" b="1" dirty="0">
              <a:solidFill>
                <a:srgbClr val="000090"/>
              </a:solidFill>
            </a:endParaRPr>
          </a:p>
        </p:txBody>
      </p:sp>
      <p:pic>
        <p:nvPicPr>
          <p:cNvPr id="7" name="Picture 6" descr="anchor rode1f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7465" y="3200400"/>
            <a:ext cx="8839200" cy="2438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4889679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685800"/>
          </a:xfrm>
        </p:spPr>
        <p:txBody>
          <a:bodyPr/>
          <a:lstStyle/>
          <a:p>
            <a:r>
              <a:rPr lang="en-US" sz="4000" b="0" dirty="0">
                <a:solidFill>
                  <a:srgbClr val="108040"/>
                </a:solidFill>
              </a:rPr>
              <a:t>       Setting Anchor</a:t>
            </a:r>
          </a:p>
        </p:txBody>
      </p:sp>
      <p:sp>
        <p:nvSpPr>
          <p:cNvPr id="5" name="TextBox 4"/>
          <p:cNvSpPr txBox="1"/>
          <p:nvPr/>
        </p:nvSpPr>
        <p:spPr>
          <a:xfrm>
            <a:off x="3200400" y="6586379"/>
            <a:ext cx="3617096" cy="246221"/>
          </a:xfrm>
          <a:prstGeom prst="rect">
            <a:avLst/>
          </a:prstGeom>
          <a:noFill/>
        </p:spPr>
        <p:txBody>
          <a:bodyPr wrap="none" rtlCol="0">
            <a:spAutoFit/>
          </a:bodyPr>
          <a:lstStyle/>
          <a:p>
            <a:r>
              <a:rPr lang="en-US" sz="1000" b="1" dirty="0">
                <a:solidFill>
                  <a:srgbClr val="FF0000"/>
                </a:solidFill>
                <a:latin typeface="Arial"/>
                <a:cs typeface="Arial"/>
              </a:rPr>
              <a:t>Copyright 2019 - Coast Guard Auxiliary Association, Inc.</a:t>
            </a:r>
          </a:p>
        </p:txBody>
      </p:sp>
      <p:sp>
        <p:nvSpPr>
          <p:cNvPr id="3" name="TextBox 2"/>
          <p:cNvSpPr txBox="1"/>
          <p:nvPr/>
        </p:nvSpPr>
        <p:spPr>
          <a:xfrm>
            <a:off x="838200" y="1447800"/>
            <a:ext cx="7696200" cy="3724096"/>
          </a:xfrm>
          <a:prstGeom prst="rect">
            <a:avLst/>
          </a:prstGeom>
          <a:noFill/>
        </p:spPr>
        <p:txBody>
          <a:bodyPr wrap="square" rtlCol="0">
            <a:spAutoFit/>
          </a:bodyPr>
          <a:lstStyle/>
          <a:p>
            <a:pPr marL="6350" lvl="1" indent="-6350"/>
            <a:r>
              <a:rPr lang="en-US" sz="3200" b="1" dirty="0">
                <a:solidFill>
                  <a:srgbClr val="000090"/>
                </a:solidFill>
              </a:rPr>
              <a:t>What steps are involved?</a:t>
            </a:r>
          </a:p>
          <a:p>
            <a:pPr lvl="1" indent="-457200">
              <a:buFont typeface="Arial"/>
              <a:buChar char="•"/>
            </a:pPr>
            <a:r>
              <a:rPr lang="en-US" sz="2800" b="1" dirty="0">
                <a:solidFill>
                  <a:srgbClr val="000090"/>
                </a:solidFill>
              </a:rPr>
              <a:t>Approach into wind/current.</a:t>
            </a:r>
          </a:p>
          <a:p>
            <a:pPr lvl="1" indent="-457200">
              <a:buFont typeface="Arial"/>
              <a:buChar char="•"/>
            </a:pPr>
            <a:r>
              <a:rPr lang="en-US" sz="2800" b="1" dirty="0">
                <a:solidFill>
                  <a:srgbClr val="000090"/>
                </a:solidFill>
              </a:rPr>
              <a:t>Lower (don’t throw) anchor.</a:t>
            </a:r>
          </a:p>
          <a:p>
            <a:pPr lvl="1" indent="-457200">
              <a:buFont typeface="Arial"/>
              <a:buChar char="•"/>
            </a:pPr>
            <a:r>
              <a:rPr lang="en-US" sz="2800" b="1" dirty="0">
                <a:solidFill>
                  <a:srgbClr val="000090"/>
                </a:solidFill>
              </a:rPr>
              <a:t>Pay out line while backing.</a:t>
            </a:r>
          </a:p>
          <a:p>
            <a:pPr lvl="1" indent="-457200">
              <a:buFont typeface="Arial"/>
              <a:buChar char="•"/>
            </a:pPr>
            <a:r>
              <a:rPr lang="en-US" sz="2800" b="1" dirty="0">
                <a:solidFill>
                  <a:srgbClr val="000090"/>
                </a:solidFill>
              </a:rPr>
              <a:t>Secure line to cleat.</a:t>
            </a:r>
          </a:p>
          <a:p>
            <a:pPr lvl="1" indent="-457200">
              <a:buFont typeface="Arial"/>
              <a:buChar char="•"/>
            </a:pPr>
            <a:r>
              <a:rPr lang="en-US" sz="2800" b="1" dirty="0">
                <a:solidFill>
                  <a:srgbClr val="000090"/>
                </a:solidFill>
              </a:rPr>
              <a:t>Back down to set anchor.</a:t>
            </a:r>
          </a:p>
          <a:p>
            <a:pPr lvl="1" indent="-457200">
              <a:buFont typeface="Arial"/>
              <a:buChar char="•"/>
            </a:pPr>
            <a:r>
              <a:rPr lang="en-US" sz="2800" b="1" dirty="0">
                <a:solidFill>
                  <a:srgbClr val="000090"/>
                </a:solidFill>
              </a:rPr>
              <a:t>Periodically check for drift.</a:t>
            </a:r>
            <a:endParaRPr lang="en-US" sz="3200" b="1" dirty="0">
              <a:solidFill>
                <a:srgbClr val="000090"/>
              </a:solidFill>
            </a:endParaRPr>
          </a:p>
          <a:p>
            <a:endParaRPr lang="en-US" sz="3200" b="1" dirty="0">
              <a:solidFill>
                <a:srgbClr val="000090"/>
              </a:solidFill>
            </a:endParaRPr>
          </a:p>
        </p:txBody>
      </p:sp>
      <p:pic>
        <p:nvPicPr>
          <p:cNvPr id="6" name="Picture 6" descr="DSC_674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2209800"/>
            <a:ext cx="2736850" cy="4114800"/>
          </a:xfrm>
          <a:prstGeom prst="rect">
            <a:avLst/>
          </a:prstGeom>
          <a:noFill/>
          <a:ln w="76200">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10181947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685800"/>
          </a:xfrm>
        </p:spPr>
        <p:txBody>
          <a:bodyPr/>
          <a:lstStyle/>
          <a:p>
            <a:r>
              <a:rPr lang="en-US" sz="4000" b="0" dirty="0">
                <a:solidFill>
                  <a:srgbClr val="108040"/>
                </a:solidFill>
              </a:rPr>
              <a:t>       Retrieving Anchor</a:t>
            </a:r>
          </a:p>
        </p:txBody>
      </p:sp>
      <p:sp>
        <p:nvSpPr>
          <p:cNvPr id="5" name="TextBox 4"/>
          <p:cNvSpPr txBox="1"/>
          <p:nvPr/>
        </p:nvSpPr>
        <p:spPr>
          <a:xfrm>
            <a:off x="3200400" y="6586379"/>
            <a:ext cx="3617096" cy="246221"/>
          </a:xfrm>
          <a:prstGeom prst="rect">
            <a:avLst/>
          </a:prstGeom>
          <a:noFill/>
        </p:spPr>
        <p:txBody>
          <a:bodyPr wrap="none" rtlCol="0">
            <a:spAutoFit/>
          </a:bodyPr>
          <a:lstStyle/>
          <a:p>
            <a:r>
              <a:rPr lang="en-US" sz="1000" b="1" dirty="0">
                <a:solidFill>
                  <a:srgbClr val="FF0000"/>
                </a:solidFill>
                <a:latin typeface="Arial"/>
                <a:cs typeface="Arial"/>
              </a:rPr>
              <a:t>Copyright 2019 - Coast Guard Auxiliary Association, Inc.</a:t>
            </a:r>
          </a:p>
        </p:txBody>
      </p:sp>
      <p:sp>
        <p:nvSpPr>
          <p:cNvPr id="3" name="TextBox 2"/>
          <p:cNvSpPr txBox="1"/>
          <p:nvPr/>
        </p:nvSpPr>
        <p:spPr>
          <a:xfrm>
            <a:off x="838200" y="1447800"/>
            <a:ext cx="7696200" cy="4154983"/>
          </a:xfrm>
          <a:prstGeom prst="rect">
            <a:avLst/>
          </a:prstGeom>
          <a:noFill/>
        </p:spPr>
        <p:txBody>
          <a:bodyPr wrap="square" rtlCol="0">
            <a:spAutoFit/>
          </a:bodyPr>
          <a:lstStyle/>
          <a:p>
            <a:pPr marL="6350" lvl="1" indent="-6350"/>
            <a:r>
              <a:rPr lang="en-US" sz="3200" b="1" dirty="0">
                <a:solidFill>
                  <a:srgbClr val="000090"/>
                </a:solidFill>
              </a:rPr>
              <a:t>What steps are involved?</a:t>
            </a:r>
          </a:p>
          <a:p>
            <a:pPr lvl="1" indent="-457200">
              <a:buFont typeface="Arial"/>
              <a:buChar char="•"/>
            </a:pPr>
            <a:r>
              <a:rPr lang="en-US" sz="2800" b="1" dirty="0">
                <a:solidFill>
                  <a:srgbClr val="000090"/>
                </a:solidFill>
              </a:rPr>
              <a:t>Slowly move ahead while</a:t>
            </a:r>
          </a:p>
          <a:p>
            <a:pPr marL="0" lvl="1"/>
            <a:r>
              <a:rPr lang="en-US" sz="2800" b="1" dirty="0">
                <a:solidFill>
                  <a:srgbClr val="000090"/>
                </a:solidFill>
              </a:rPr>
              <a:t>      taking in the line.</a:t>
            </a:r>
          </a:p>
          <a:p>
            <a:pPr lvl="1" indent="-457200">
              <a:buFont typeface="Arial"/>
              <a:buChar char="•"/>
            </a:pPr>
            <a:r>
              <a:rPr lang="en-US" sz="2800" b="1" dirty="0">
                <a:solidFill>
                  <a:srgbClr val="000090"/>
                </a:solidFill>
              </a:rPr>
              <a:t>Don’t over run anchor line.</a:t>
            </a:r>
          </a:p>
          <a:p>
            <a:pPr lvl="1" indent="-457200">
              <a:buFont typeface="Arial"/>
              <a:buChar char="•"/>
            </a:pPr>
            <a:r>
              <a:rPr lang="en-US" sz="2800" b="1" dirty="0">
                <a:solidFill>
                  <a:srgbClr val="000090"/>
                </a:solidFill>
              </a:rPr>
              <a:t>If anchor is stuck secure</a:t>
            </a:r>
          </a:p>
          <a:p>
            <a:pPr marL="0" lvl="1"/>
            <a:r>
              <a:rPr lang="en-US" sz="2800" b="1" dirty="0">
                <a:solidFill>
                  <a:srgbClr val="000090"/>
                </a:solidFill>
              </a:rPr>
              <a:t>     the line to bow cleat and </a:t>
            </a:r>
          </a:p>
          <a:p>
            <a:pPr marL="0" lvl="1"/>
            <a:r>
              <a:rPr lang="en-US" sz="2800" b="1" dirty="0">
                <a:solidFill>
                  <a:srgbClr val="000090"/>
                </a:solidFill>
              </a:rPr>
              <a:t>     power around in a circle.</a:t>
            </a:r>
          </a:p>
          <a:p>
            <a:pPr marL="0" lvl="1"/>
            <a:endParaRPr lang="en-US" sz="3200" b="1" dirty="0">
              <a:solidFill>
                <a:srgbClr val="000090"/>
              </a:solidFill>
            </a:endParaRPr>
          </a:p>
          <a:p>
            <a:endParaRPr lang="en-US" sz="3200" b="1" dirty="0">
              <a:solidFill>
                <a:srgbClr val="000090"/>
              </a:solidFill>
            </a:endParaRPr>
          </a:p>
        </p:txBody>
      </p:sp>
      <p:pic>
        <p:nvPicPr>
          <p:cNvPr id="7" name="Picture 5" descr="DSC_675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1219200"/>
            <a:ext cx="2889250" cy="4343400"/>
          </a:xfrm>
          <a:prstGeom prst="rect">
            <a:avLst/>
          </a:prstGeom>
          <a:noFill/>
          <a:ln w="76200">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11464256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685800"/>
          </a:xfrm>
        </p:spPr>
        <p:txBody>
          <a:bodyPr/>
          <a:lstStyle/>
          <a:p>
            <a:r>
              <a:rPr lang="en-US" sz="4000" b="0" dirty="0">
                <a:solidFill>
                  <a:srgbClr val="108040"/>
                </a:solidFill>
              </a:rPr>
              <a:t>       Alcohol and Drugs</a:t>
            </a:r>
          </a:p>
        </p:txBody>
      </p:sp>
      <p:sp>
        <p:nvSpPr>
          <p:cNvPr id="5" name="TextBox 4"/>
          <p:cNvSpPr txBox="1"/>
          <p:nvPr/>
        </p:nvSpPr>
        <p:spPr>
          <a:xfrm>
            <a:off x="3200400" y="6586379"/>
            <a:ext cx="3617096" cy="246221"/>
          </a:xfrm>
          <a:prstGeom prst="rect">
            <a:avLst/>
          </a:prstGeom>
          <a:noFill/>
        </p:spPr>
        <p:txBody>
          <a:bodyPr wrap="none" rtlCol="0">
            <a:spAutoFit/>
          </a:bodyPr>
          <a:lstStyle/>
          <a:p>
            <a:r>
              <a:rPr lang="en-US" sz="1000" b="1" dirty="0">
                <a:solidFill>
                  <a:srgbClr val="FF0000"/>
                </a:solidFill>
                <a:latin typeface="Arial"/>
                <a:cs typeface="Arial"/>
              </a:rPr>
              <a:t>Copyright 2019 - Coast Guard Auxiliary Association, Inc.</a:t>
            </a:r>
          </a:p>
        </p:txBody>
      </p:sp>
      <p:sp>
        <p:nvSpPr>
          <p:cNvPr id="3" name="TextBox 2"/>
          <p:cNvSpPr txBox="1"/>
          <p:nvPr/>
        </p:nvSpPr>
        <p:spPr>
          <a:xfrm>
            <a:off x="838200" y="1447800"/>
            <a:ext cx="7696200" cy="5078313"/>
          </a:xfrm>
          <a:prstGeom prst="rect">
            <a:avLst/>
          </a:prstGeom>
          <a:noFill/>
        </p:spPr>
        <p:txBody>
          <a:bodyPr wrap="square" rtlCol="0">
            <a:spAutoFit/>
          </a:bodyPr>
          <a:lstStyle/>
          <a:p>
            <a:pPr marL="6350" lvl="1" indent="-6350" algn="ctr"/>
            <a:r>
              <a:rPr lang="en-US" sz="3200" b="1" dirty="0">
                <a:solidFill>
                  <a:srgbClr val="000090"/>
                </a:solidFill>
              </a:rPr>
              <a:t>Alcohol and Drugs Never Mix with Boating and Hunting</a:t>
            </a:r>
          </a:p>
          <a:p>
            <a:pPr lvl="1" indent="-457200">
              <a:buFont typeface="Arial"/>
              <a:buChar char="•"/>
            </a:pPr>
            <a:r>
              <a:rPr lang="en-US" sz="2800" b="1" dirty="0">
                <a:solidFill>
                  <a:srgbClr val="000090"/>
                </a:solidFill>
              </a:rPr>
              <a:t>What are the dangers of boating/hunting under the influence?</a:t>
            </a:r>
          </a:p>
          <a:p>
            <a:pPr lvl="1" indent="-457200">
              <a:buFont typeface="Arial"/>
              <a:buChar char="•"/>
            </a:pPr>
            <a:r>
              <a:rPr lang="en-US" sz="2800" b="1" dirty="0">
                <a:solidFill>
                  <a:srgbClr val="000090"/>
                </a:solidFill>
              </a:rPr>
              <a:t>Contributes to 1/3 of boating accidents.</a:t>
            </a:r>
          </a:p>
          <a:p>
            <a:pPr marL="0" lvl="1"/>
            <a:endParaRPr lang="en-US" sz="2800" b="1" dirty="0">
              <a:solidFill>
                <a:srgbClr val="000090"/>
              </a:solidFill>
            </a:endParaRPr>
          </a:p>
          <a:p>
            <a:pPr marL="0" lvl="1"/>
            <a:r>
              <a:rPr lang="en-US" sz="2800" b="1" dirty="0">
                <a:solidFill>
                  <a:srgbClr val="000090"/>
                </a:solidFill>
              </a:rPr>
              <a:t>What are the laws in your </a:t>
            </a:r>
          </a:p>
          <a:p>
            <a:pPr marL="0" lvl="1"/>
            <a:r>
              <a:rPr lang="en-US" sz="2800" b="1" dirty="0">
                <a:solidFill>
                  <a:srgbClr val="000090"/>
                </a:solidFill>
              </a:rPr>
              <a:t>state regarding boating </a:t>
            </a:r>
          </a:p>
          <a:p>
            <a:pPr marL="0" lvl="1"/>
            <a:r>
              <a:rPr lang="en-US" sz="2800" b="1" dirty="0">
                <a:solidFill>
                  <a:srgbClr val="000090"/>
                </a:solidFill>
              </a:rPr>
              <a:t>and drinking?</a:t>
            </a:r>
          </a:p>
          <a:p>
            <a:pPr marL="0" lvl="1"/>
            <a:endParaRPr lang="en-US" sz="3200" b="1" dirty="0">
              <a:solidFill>
                <a:srgbClr val="000090"/>
              </a:solidFill>
            </a:endParaRPr>
          </a:p>
          <a:p>
            <a:endParaRPr lang="en-US" sz="3200" b="1" dirty="0">
              <a:solidFill>
                <a:srgbClr val="000090"/>
              </a:solidFill>
            </a:endParaRPr>
          </a:p>
        </p:txBody>
      </p:sp>
      <p:pic>
        <p:nvPicPr>
          <p:cNvPr id="8" name="Picture 16" descr="BUI-03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4191000"/>
            <a:ext cx="3113088" cy="2054225"/>
          </a:xfrm>
          <a:prstGeom prst="rect">
            <a:avLst/>
          </a:prstGeom>
          <a:noFill/>
          <a:ln w="76200">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10342082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lstStyle/>
          <a:p>
            <a:r>
              <a:rPr lang="en-US" sz="4000" dirty="0">
                <a:solidFill>
                  <a:srgbClr val="108001"/>
                </a:solidFill>
              </a:rPr>
              <a:t>Why this Seminar?</a:t>
            </a:r>
          </a:p>
        </p:txBody>
      </p:sp>
      <p:sp>
        <p:nvSpPr>
          <p:cNvPr id="4" name="TextBox 3"/>
          <p:cNvSpPr txBox="1"/>
          <p:nvPr/>
        </p:nvSpPr>
        <p:spPr>
          <a:xfrm>
            <a:off x="2239095" y="6454499"/>
            <a:ext cx="3617096" cy="400110"/>
          </a:xfrm>
          <a:prstGeom prst="rect">
            <a:avLst/>
          </a:prstGeom>
          <a:noFill/>
        </p:spPr>
        <p:txBody>
          <a:bodyPr wrap="none" rtlCol="0">
            <a:spAutoFit/>
          </a:bodyPr>
          <a:lstStyle/>
          <a:p>
            <a:pPr algn="ctr"/>
            <a:r>
              <a:rPr lang="en-US" sz="1000" b="1" dirty="0">
                <a:solidFill>
                  <a:srgbClr val="FF0000"/>
                </a:solidFill>
                <a:latin typeface="Arial"/>
                <a:cs typeface="Arial"/>
              </a:rPr>
              <a:t>Copyright 2019 - Coast Guard Auxiliary Association, Inc. </a:t>
            </a:r>
          </a:p>
          <a:p>
            <a:endParaRPr lang="en-US" sz="1000" dirty="0">
              <a:solidFill>
                <a:srgbClr val="FF0000"/>
              </a:solidFill>
              <a:latin typeface="Arial"/>
              <a:cs typeface="Arial"/>
            </a:endParaRPr>
          </a:p>
        </p:txBody>
      </p:sp>
      <p:sp>
        <p:nvSpPr>
          <p:cNvPr id="3" name="Content Placeholder 2"/>
          <p:cNvSpPr>
            <a:spLocks noGrp="1"/>
          </p:cNvSpPr>
          <p:nvPr>
            <p:ph idx="1"/>
          </p:nvPr>
        </p:nvSpPr>
        <p:spPr>
          <a:xfrm>
            <a:off x="1524000" y="990600"/>
            <a:ext cx="7162800" cy="5486400"/>
          </a:xfrm>
        </p:spPr>
        <p:txBody>
          <a:bodyPr/>
          <a:lstStyle/>
          <a:p>
            <a:r>
              <a:rPr lang="en-US" sz="2800" dirty="0">
                <a:solidFill>
                  <a:srgbClr val="000090"/>
                </a:solidFill>
              </a:rPr>
              <a:t>Most boating accidents happen in an open motorboat 16 feet or less in length.</a:t>
            </a:r>
          </a:p>
          <a:p>
            <a:pPr marL="0" indent="0">
              <a:buNone/>
            </a:pPr>
            <a:endParaRPr lang="en-US" sz="2800" dirty="0">
              <a:solidFill>
                <a:srgbClr val="000090"/>
              </a:solidFill>
            </a:endParaRPr>
          </a:p>
          <a:p>
            <a:r>
              <a:rPr lang="en-US" sz="2800" dirty="0">
                <a:solidFill>
                  <a:srgbClr val="000090"/>
                </a:solidFill>
              </a:rPr>
              <a:t>1/3 of people who die on the water die while hunting or fishing.</a:t>
            </a:r>
          </a:p>
          <a:p>
            <a:pPr marL="0" indent="0">
              <a:buNone/>
            </a:pPr>
            <a:endParaRPr lang="en-US" sz="2800" dirty="0">
              <a:solidFill>
                <a:srgbClr val="000090"/>
              </a:solidFill>
            </a:endParaRPr>
          </a:p>
          <a:p>
            <a:r>
              <a:rPr lang="en-US" sz="2800" dirty="0">
                <a:solidFill>
                  <a:srgbClr val="000090"/>
                </a:solidFill>
              </a:rPr>
              <a:t>86% of hunters who die in boating accidents are NOT wearing a life jacket.</a:t>
            </a:r>
          </a:p>
          <a:p>
            <a:pPr marL="0" indent="0">
              <a:buNone/>
            </a:pPr>
            <a:endParaRPr lang="en-US" sz="2800" dirty="0">
              <a:solidFill>
                <a:srgbClr val="000090"/>
              </a:solidFill>
            </a:endParaRPr>
          </a:p>
          <a:p>
            <a:r>
              <a:rPr lang="en-US" sz="2800" dirty="0">
                <a:solidFill>
                  <a:srgbClr val="000090"/>
                </a:solidFill>
              </a:rPr>
              <a:t>47% did not even have a life jacket on board the boat.</a:t>
            </a:r>
          </a:p>
          <a:p>
            <a:pPr marL="0" indent="0">
              <a:buNone/>
            </a:pPr>
            <a:endParaRPr lang="en-US" sz="2400" dirty="0">
              <a:solidFill>
                <a:srgbClr val="0000FF"/>
              </a:solidFill>
            </a:endParaRPr>
          </a:p>
          <a:p>
            <a:endParaRPr lang="en-US" sz="2400" dirty="0"/>
          </a:p>
        </p:txBody>
      </p:sp>
    </p:spTree>
    <p:extLst>
      <p:ext uri="{BB962C8B-B14F-4D97-AF65-F5344CB8AC3E}">
        <p14:creationId xmlns:p14="http://schemas.microsoft.com/office/powerpoint/2010/main" val="37205400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4193" y="381000"/>
            <a:ext cx="8001000" cy="685800"/>
          </a:xfrm>
        </p:spPr>
        <p:txBody>
          <a:bodyPr/>
          <a:lstStyle/>
          <a:p>
            <a:r>
              <a:rPr lang="en-US" sz="4000" b="0" dirty="0">
                <a:solidFill>
                  <a:srgbClr val="108040"/>
                </a:solidFill>
              </a:rPr>
              <a:t> Alcohol and Boating</a:t>
            </a:r>
            <a:br>
              <a:rPr lang="en-US" sz="4000" b="0" dirty="0">
                <a:solidFill>
                  <a:srgbClr val="108040"/>
                </a:solidFill>
              </a:rPr>
            </a:br>
            <a:r>
              <a:rPr lang="en-US" sz="4000" b="0" dirty="0">
                <a:solidFill>
                  <a:srgbClr val="108040"/>
                </a:solidFill>
              </a:rPr>
              <a:t>Don’t Mix</a:t>
            </a:r>
          </a:p>
        </p:txBody>
      </p:sp>
      <p:sp>
        <p:nvSpPr>
          <p:cNvPr id="5" name="TextBox 4"/>
          <p:cNvSpPr txBox="1"/>
          <p:nvPr/>
        </p:nvSpPr>
        <p:spPr>
          <a:xfrm>
            <a:off x="3200400" y="6586379"/>
            <a:ext cx="3617096" cy="246221"/>
          </a:xfrm>
          <a:prstGeom prst="rect">
            <a:avLst/>
          </a:prstGeom>
          <a:noFill/>
        </p:spPr>
        <p:txBody>
          <a:bodyPr wrap="none" rtlCol="0">
            <a:spAutoFit/>
          </a:bodyPr>
          <a:lstStyle/>
          <a:p>
            <a:r>
              <a:rPr lang="en-US" sz="1000" b="1" dirty="0">
                <a:solidFill>
                  <a:srgbClr val="FF0000"/>
                </a:solidFill>
                <a:latin typeface="Arial"/>
                <a:cs typeface="Arial"/>
              </a:rPr>
              <a:t>Copyright 2019 - Coast Guard Auxiliary Association, Inc.</a:t>
            </a:r>
          </a:p>
        </p:txBody>
      </p:sp>
      <p:sp>
        <p:nvSpPr>
          <p:cNvPr id="4" name="TextBox 3"/>
          <p:cNvSpPr txBox="1"/>
          <p:nvPr/>
        </p:nvSpPr>
        <p:spPr>
          <a:xfrm>
            <a:off x="3134208" y="3134500"/>
            <a:ext cx="184666" cy="461665"/>
          </a:xfrm>
          <a:prstGeom prst="rect">
            <a:avLst/>
          </a:prstGeom>
          <a:noFill/>
        </p:spPr>
        <p:txBody>
          <a:bodyPr wrap="none" rtlCol="0">
            <a:spAutoFit/>
          </a:bodyPr>
          <a:lstStyle/>
          <a:p>
            <a:endParaRPr lang="en-US" dirty="0"/>
          </a:p>
        </p:txBody>
      </p:sp>
      <p:sp>
        <p:nvSpPr>
          <p:cNvPr id="7" name="TextBox 6"/>
          <p:cNvSpPr txBox="1"/>
          <p:nvPr/>
        </p:nvSpPr>
        <p:spPr>
          <a:xfrm>
            <a:off x="5059799" y="4158847"/>
            <a:ext cx="184666" cy="461665"/>
          </a:xfrm>
          <a:prstGeom prst="rect">
            <a:avLst/>
          </a:prstGeom>
          <a:noFill/>
        </p:spPr>
        <p:txBody>
          <a:bodyPr wrap="none" rtlCol="0">
            <a:spAutoFit/>
          </a:bodyPr>
          <a:lstStyle/>
          <a:p>
            <a:endParaRPr lang="en-US" dirty="0"/>
          </a:p>
        </p:txBody>
      </p:sp>
      <p:sp>
        <p:nvSpPr>
          <p:cNvPr id="9" name="TextBox 8"/>
          <p:cNvSpPr txBox="1"/>
          <p:nvPr/>
        </p:nvSpPr>
        <p:spPr>
          <a:xfrm>
            <a:off x="2130442" y="3523752"/>
            <a:ext cx="184666" cy="461665"/>
          </a:xfrm>
          <a:prstGeom prst="rect">
            <a:avLst/>
          </a:prstGeom>
          <a:noFill/>
        </p:spPr>
        <p:txBody>
          <a:bodyPr wrap="none" rtlCol="0">
            <a:spAutoFit/>
          </a:bodyPr>
          <a:lstStyle/>
          <a:p>
            <a:endParaRPr lang="en-US" dirty="0"/>
          </a:p>
        </p:txBody>
      </p:sp>
      <p:sp>
        <p:nvSpPr>
          <p:cNvPr id="6" name="TextBox 5"/>
          <p:cNvSpPr txBox="1"/>
          <p:nvPr/>
        </p:nvSpPr>
        <p:spPr>
          <a:xfrm>
            <a:off x="7722852" y="4015438"/>
            <a:ext cx="184666" cy="461665"/>
          </a:xfrm>
          <a:prstGeom prst="rect">
            <a:avLst/>
          </a:prstGeom>
          <a:noFill/>
        </p:spPr>
        <p:txBody>
          <a:bodyPr wrap="none" rtlCol="0">
            <a:spAutoFit/>
          </a:bodyPr>
          <a:lstStyle/>
          <a:p>
            <a:endParaRPr lang="en-US" dirty="0"/>
          </a:p>
        </p:txBody>
      </p:sp>
      <p:sp>
        <p:nvSpPr>
          <p:cNvPr id="8" name="TextBox 7"/>
          <p:cNvSpPr txBox="1"/>
          <p:nvPr/>
        </p:nvSpPr>
        <p:spPr>
          <a:xfrm>
            <a:off x="2130442" y="4630046"/>
            <a:ext cx="184666" cy="461665"/>
          </a:xfrm>
          <a:prstGeom prst="rect">
            <a:avLst/>
          </a:prstGeom>
          <a:noFill/>
        </p:spPr>
        <p:txBody>
          <a:bodyPr wrap="none" rtlCol="0">
            <a:spAutoFit/>
          </a:bodyPr>
          <a:lstStyle/>
          <a:p>
            <a:endParaRPr lang="en-US" dirty="0"/>
          </a:p>
        </p:txBody>
      </p:sp>
      <p:sp>
        <p:nvSpPr>
          <p:cNvPr id="10" name="TextBox 9"/>
          <p:cNvSpPr txBox="1"/>
          <p:nvPr/>
        </p:nvSpPr>
        <p:spPr>
          <a:xfrm>
            <a:off x="2209800" y="5715000"/>
            <a:ext cx="184666" cy="461665"/>
          </a:xfrm>
          <a:prstGeom prst="rect">
            <a:avLst/>
          </a:prstGeom>
          <a:noFill/>
        </p:spPr>
        <p:txBody>
          <a:bodyPr wrap="none" rtlCol="0">
            <a:spAutoFit/>
          </a:bodyPr>
          <a:lstStyle/>
          <a:p>
            <a:endParaRPr lang="en-US" b="1" dirty="0">
              <a:solidFill>
                <a:srgbClr val="000090"/>
              </a:solidFill>
            </a:endParaRPr>
          </a:p>
        </p:txBody>
      </p:sp>
      <p:sp>
        <p:nvSpPr>
          <p:cNvPr id="12" name="TextBox 11"/>
          <p:cNvSpPr txBox="1"/>
          <p:nvPr/>
        </p:nvSpPr>
        <p:spPr>
          <a:xfrm>
            <a:off x="4506704" y="3626187"/>
            <a:ext cx="184666" cy="461665"/>
          </a:xfrm>
          <a:prstGeom prst="rect">
            <a:avLst/>
          </a:prstGeom>
          <a:noFill/>
        </p:spPr>
        <p:txBody>
          <a:bodyPr wrap="none" rtlCol="0">
            <a:spAutoFit/>
          </a:bodyPr>
          <a:lstStyle/>
          <a:p>
            <a:endParaRPr lang="en-US" dirty="0"/>
          </a:p>
        </p:txBody>
      </p:sp>
      <p:sp>
        <p:nvSpPr>
          <p:cNvPr id="3" name="TextBox 2"/>
          <p:cNvSpPr txBox="1"/>
          <p:nvPr/>
        </p:nvSpPr>
        <p:spPr>
          <a:xfrm>
            <a:off x="5715320" y="3708134"/>
            <a:ext cx="184666" cy="461665"/>
          </a:xfrm>
          <a:prstGeom prst="rect">
            <a:avLst/>
          </a:prstGeom>
          <a:noFill/>
        </p:spPr>
        <p:txBody>
          <a:bodyPr wrap="none" rtlCol="0">
            <a:spAutoFit/>
          </a:bodyPr>
          <a:lstStyle/>
          <a:p>
            <a:endParaRPr lang="en-US" dirty="0"/>
          </a:p>
        </p:txBody>
      </p:sp>
      <p:sp>
        <p:nvSpPr>
          <p:cNvPr id="13" name="TextBox 12"/>
          <p:cNvSpPr txBox="1"/>
          <p:nvPr/>
        </p:nvSpPr>
        <p:spPr>
          <a:xfrm>
            <a:off x="3953609" y="5408550"/>
            <a:ext cx="184666" cy="461665"/>
          </a:xfrm>
          <a:prstGeom prst="rect">
            <a:avLst/>
          </a:prstGeom>
          <a:noFill/>
        </p:spPr>
        <p:txBody>
          <a:bodyPr wrap="none" rtlCol="0">
            <a:spAutoFit/>
          </a:bodyPr>
          <a:lstStyle/>
          <a:p>
            <a:endParaRPr lang="en-US" dirty="0"/>
          </a:p>
        </p:txBody>
      </p:sp>
      <p:sp>
        <p:nvSpPr>
          <p:cNvPr id="17" name="TextBox 16"/>
          <p:cNvSpPr txBox="1"/>
          <p:nvPr/>
        </p:nvSpPr>
        <p:spPr>
          <a:xfrm>
            <a:off x="7292666" y="3564726"/>
            <a:ext cx="184666" cy="461665"/>
          </a:xfrm>
          <a:prstGeom prst="rect">
            <a:avLst/>
          </a:prstGeom>
          <a:noFill/>
        </p:spPr>
        <p:txBody>
          <a:bodyPr wrap="none" rtlCol="0">
            <a:spAutoFit/>
          </a:bodyPr>
          <a:lstStyle/>
          <a:p>
            <a:endParaRPr lang="en-US" dirty="0"/>
          </a:p>
        </p:txBody>
      </p:sp>
      <p:sp>
        <p:nvSpPr>
          <p:cNvPr id="15" name="TextBox 14"/>
          <p:cNvSpPr txBox="1"/>
          <p:nvPr/>
        </p:nvSpPr>
        <p:spPr>
          <a:xfrm>
            <a:off x="5554213" y="3465321"/>
            <a:ext cx="184666" cy="461665"/>
          </a:xfrm>
          <a:prstGeom prst="rect">
            <a:avLst/>
          </a:prstGeom>
          <a:noFill/>
        </p:spPr>
        <p:txBody>
          <a:bodyPr wrap="none" rtlCol="0">
            <a:spAutoFit/>
          </a:bodyPr>
          <a:lstStyle/>
          <a:p>
            <a:endParaRPr lang="en-US" dirty="0"/>
          </a:p>
        </p:txBody>
      </p:sp>
      <p:sp>
        <p:nvSpPr>
          <p:cNvPr id="11" name="TextBox 10"/>
          <p:cNvSpPr txBox="1"/>
          <p:nvPr/>
        </p:nvSpPr>
        <p:spPr>
          <a:xfrm>
            <a:off x="1447800" y="1143000"/>
            <a:ext cx="184666" cy="461665"/>
          </a:xfrm>
          <a:prstGeom prst="rect">
            <a:avLst/>
          </a:prstGeom>
          <a:noFill/>
        </p:spPr>
        <p:txBody>
          <a:bodyPr wrap="none" rtlCol="0">
            <a:spAutoFit/>
          </a:bodyPr>
          <a:lstStyle/>
          <a:p>
            <a:endParaRPr lang="en-US" dirty="0"/>
          </a:p>
        </p:txBody>
      </p:sp>
      <p:sp>
        <p:nvSpPr>
          <p:cNvPr id="14" name="TextBox 13"/>
          <p:cNvSpPr txBox="1"/>
          <p:nvPr/>
        </p:nvSpPr>
        <p:spPr>
          <a:xfrm>
            <a:off x="1295400" y="1524000"/>
            <a:ext cx="7027735" cy="1754326"/>
          </a:xfrm>
          <a:prstGeom prst="rect">
            <a:avLst/>
          </a:prstGeom>
          <a:noFill/>
        </p:spPr>
        <p:txBody>
          <a:bodyPr wrap="none" rtlCol="0">
            <a:spAutoFit/>
          </a:bodyPr>
          <a:lstStyle/>
          <a:p>
            <a:pPr eaLnBrk="1" hangingPunct="1"/>
            <a:r>
              <a:rPr lang="en-US" sz="2800" b="1" dirty="0">
                <a:solidFill>
                  <a:srgbClr val="000090"/>
                </a:solidFill>
                <a:latin typeface="Arial" charset="0"/>
              </a:rPr>
              <a:t>What happens if a person uses alcohol</a:t>
            </a:r>
          </a:p>
          <a:p>
            <a:pPr eaLnBrk="1" hangingPunct="1"/>
            <a:r>
              <a:rPr lang="en-US" sz="2800" b="1" dirty="0">
                <a:solidFill>
                  <a:srgbClr val="000090"/>
                </a:solidFill>
                <a:latin typeface="Arial" charset="0"/>
              </a:rPr>
              <a:t>While operating a boat?</a:t>
            </a:r>
          </a:p>
          <a:p>
            <a:pPr eaLnBrk="1" hangingPunct="1"/>
            <a:r>
              <a:rPr lang="en-US" sz="2800" b="1" dirty="0">
                <a:solidFill>
                  <a:srgbClr val="000090"/>
                </a:solidFill>
                <a:latin typeface="Arial" charset="0"/>
              </a:rPr>
              <a:t>Why is alcohol intensified on the water?</a:t>
            </a:r>
          </a:p>
          <a:p>
            <a:endParaRPr lang="en-US" dirty="0"/>
          </a:p>
        </p:txBody>
      </p:sp>
      <p:sp>
        <p:nvSpPr>
          <p:cNvPr id="16" name="TextBox 15"/>
          <p:cNvSpPr txBox="1"/>
          <p:nvPr/>
        </p:nvSpPr>
        <p:spPr>
          <a:xfrm>
            <a:off x="3502938" y="5183193"/>
            <a:ext cx="184666" cy="461665"/>
          </a:xfrm>
          <a:prstGeom prst="rect">
            <a:avLst/>
          </a:prstGeom>
          <a:noFill/>
        </p:spPr>
        <p:txBody>
          <a:bodyPr wrap="none" rtlCol="0">
            <a:spAutoFit/>
          </a:bodyPr>
          <a:lstStyle/>
          <a:p>
            <a:endParaRPr lang="en-US" dirty="0"/>
          </a:p>
        </p:txBody>
      </p:sp>
      <p:pic>
        <p:nvPicPr>
          <p:cNvPr id="20" name="Picture 7" descr="032_BUI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0800" y="3276600"/>
            <a:ext cx="4267200" cy="2982913"/>
          </a:xfrm>
          <a:prstGeom prst="rect">
            <a:avLst/>
          </a:prstGeom>
          <a:noFill/>
          <a:ln w="76200">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8377493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685800"/>
          </a:xfrm>
        </p:spPr>
        <p:txBody>
          <a:bodyPr/>
          <a:lstStyle/>
          <a:p>
            <a:r>
              <a:rPr lang="en-US" sz="4000" b="0" dirty="0">
                <a:solidFill>
                  <a:srgbClr val="108040"/>
                </a:solidFill>
              </a:rPr>
              <a:t>    Life Jackets</a:t>
            </a:r>
          </a:p>
        </p:txBody>
      </p:sp>
      <p:sp>
        <p:nvSpPr>
          <p:cNvPr id="5" name="TextBox 4"/>
          <p:cNvSpPr txBox="1"/>
          <p:nvPr/>
        </p:nvSpPr>
        <p:spPr>
          <a:xfrm>
            <a:off x="3200400" y="6586379"/>
            <a:ext cx="3617096" cy="246221"/>
          </a:xfrm>
          <a:prstGeom prst="rect">
            <a:avLst/>
          </a:prstGeom>
          <a:noFill/>
        </p:spPr>
        <p:txBody>
          <a:bodyPr wrap="none" rtlCol="0">
            <a:spAutoFit/>
          </a:bodyPr>
          <a:lstStyle/>
          <a:p>
            <a:r>
              <a:rPr lang="en-US" sz="1000" b="1" dirty="0">
                <a:solidFill>
                  <a:srgbClr val="FF0000"/>
                </a:solidFill>
                <a:latin typeface="Arial"/>
                <a:cs typeface="Arial"/>
              </a:rPr>
              <a:t>Copyright 2019 - Coast Guard Auxiliary Association, Inc.</a:t>
            </a:r>
          </a:p>
        </p:txBody>
      </p:sp>
      <p:sp>
        <p:nvSpPr>
          <p:cNvPr id="3" name="TextBox 2"/>
          <p:cNvSpPr txBox="1"/>
          <p:nvPr/>
        </p:nvSpPr>
        <p:spPr>
          <a:xfrm>
            <a:off x="1202556" y="838200"/>
            <a:ext cx="7924800" cy="3046988"/>
          </a:xfrm>
          <a:prstGeom prst="rect">
            <a:avLst/>
          </a:prstGeom>
          <a:noFill/>
        </p:spPr>
        <p:txBody>
          <a:bodyPr wrap="square" rtlCol="0">
            <a:spAutoFit/>
          </a:bodyPr>
          <a:lstStyle/>
          <a:p>
            <a:pPr marL="457200" indent="-457200">
              <a:buFont typeface="Arial"/>
              <a:buChar char="•"/>
            </a:pPr>
            <a:r>
              <a:rPr lang="en-US" sz="3200" b="1" dirty="0">
                <a:solidFill>
                  <a:srgbClr val="000090"/>
                </a:solidFill>
              </a:rPr>
              <a:t>86% of hunters who die in boating accidents are NOT wearing a life jacket.</a:t>
            </a:r>
          </a:p>
          <a:p>
            <a:pPr marL="457200" indent="-457200">
              <a:buFont typeface="Arial"/>
              <a:buChar char="•"/>
            </a:pPr>
            <a:r>
              <a:rPr lang="en-US" sz="3200" b="1" dirty="0">
                <a:solidFill>
                  <a:srgbClr val="000090"/>
                </a:solidFill>
              </a:rPr>
              <a:t>47% did not even have a life jacket on board the boat</a:t>
            </a:r>
            <a:r>
              <a:rPr lang="en-US" dirty="0">
                <a:solidFill>
                  <a:srgbClr val="000090"/>
                </a:solidFill>
              </a:rPr>
              <a:t>.</a:t>
            </a:r>
          </a:p>
          <a:p>
            <a:pPr marL="0" lvl="1"/>
            <a:endParaRPr lang="en-US" sz="3200" b="1" dirty="0">
              <a:solidFill>
                <a:srgbClr val="000090"/>
              </a:solidFill>
            </a:endParaRPr>
          </a:p>
          <a:p>
            <a:endParaRPr lang="en-US" sz="3200" b="1" dirty="0">
              <a:solidFill>
                <a:srgbClr val="000090"/>
              </a:solidFill>
            </a:endParaRPr>
          </a:p>
        </p:txBody>
      </p:sp>
      <p:pic>
        <p:nvPicPr>
          <p:cNvPr id="6" name="Picture 10" descr="G:\Waterfowl Hunter Boating Safety\Type II PFD for hunters.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415618">
            <a:off x="3843013" y="2603917"/>
            <a:ext cx="2378075" cy="3803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7567981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685800"/>
          </a:xfrm>
        </p:spPr>
        <p:txBody>
          <a:bodyPr/>
          <a:lstStyle/>
          <a:p>
            <a:r>
              <a:rPr lang="en-US" sz="4000" b="0" dirty="0">
                <a:solidFill>
                  <a:srgbClr val="108040"/>
                </a:solidFill>
              </a:rPr>
              <a:t>    Life Jackets</a:t>
            </a:r>
          </a:p>
        </p:txBody>
      </p:sp>
      <p:sp>
        <p:nvSpPr>
          <p:cNvPr id="5" name="TextBox 4"/>
          <p:cNvSpPr txBox="1"/>
          <p:nvPr/>
        </p:nvSpPr>
        <p:spPr>
          <a:xfrm>
            <a:off x="3200400" y="6586379"/>
            <a:ext cx="3617096" cy="246221"/>
          </a:xfrm>
          <a:prstGeom prst="rect">
            <a:avLst/>
          </a:prstGeom>
          <a:noFill/>
        </p:spPr>
        <p:txBody>
          <a:bodyPr wrap="none" rtlCol="0">
            <a:spAutoFit/>
          </a:bodyPr>
          <a:lstStyle/>
          <a:p>
            <a:r>
              <a:rPr lang="en-US" sz="1000" b="1" dirty="0">
                <a:solidFill>
                  <a:srgbClr val="FF0000"/>
                </a:solidFill>
                <a:latin typeface="Arial"/>
                <a:cs typeface="Arial"/>
              </a:rPr>
              <a:t>Copyright 2019 - Coast Guard Auxiliary Association, Inc.</a:t>
            </a:r>
          </a:p>
        </p:txBody>
      </p:sp>
      <p:sp>
        <p:nvSpPr>
          <p:cNvPr id="3" name="TextBox 2"/>
          <p:cNvSpPr txBox="1"/>
          <p:nvPr/>
        </p:nvSpPr>
        <p:spPr>
          <a:xfrm>
            <a:off x="1202556" y="838200"/>
            <a:ext cx="7924800" cy="5016757"/>
          </a:xfrm>
          <a:prstGeom prst="rect">
            <a:avLst/>
          </a:prstGeom>
          <a:noFill/>
        </p:spPr>
        <p:txBody>
          <a:bodyPr wrap="square" rtlCol="0">
            <a:spAutoFit/>
          </a:bodyPr>
          <a:lstStyle/>
          <a:p>
            <a:r>
              <a:rPr lang="en-US" sz="3200" b="1" dirty="0">
                <a:solidFill>
                  <a:srgbClr val="000090"/>
                </a:solidFill>
              </a:rPr>
              <a:t>Legal Requirements:</a:t>
            </a:r>
          </a:p>
          <a:p>
            <a:pPr marL="457200" indent="-457200">
              <a:buFont typeface="Arial"/>
              <a:buChar char="•"/>
            </a:pPr>
            <a:r>
              <a:rPr lang="en-US" sz="3200" b="1" dirty="0">
                <a:solidFill>
                  <a:srgbClr val="000090"/>
                </a:solidFill>
              </a:rPr>
              <a:t>Must be Coast Guard approved</a:t>
            </a:r>
          </a:p>
          <a:p>
            <a:pPr marL="457200" indent="-457200">
              <a:buFont typeface="Arial"/>
              <a:buChar char="•"/>
            </a:pPr>
            <a:r>
              <a:rPr lang="en-US" sz="3200" b="1" dirty="0">
                <a:solidFill>
                  <a:srgbClr val="000090"/>
                </a:solidFill>
              </a:rPr>
              <a:t>Must have one properly fitting Type I, II, III, or V life jacket for each person on board.</a:t>
            </a:r>
          </a:p>
          <a:p>
            <a:pPr marL="457200" indent="-457200">
              <a:buFont typeface="Arial"/>
              <a:buChar char="•"/>
            </a:pPr>
            <a:r>
              <a:rPr lang="en-US" sz="3200" b="1" dirty="0">
                <a:solidFill>
                  <a:srgbClr val="000090"/>
                </a:solidFill>
              </a:rPr>
              <a:t>If vessel over 16 feet, must have a Type IV </a:t>
            </a:r>
            <a:r>
              <a:rPr lang="en-US" sz="3200" b="1" dirty="0" err="1">
                <a:solidFill>
                  <a:srgbClr val="000090"/>
                </a:solidFill>
              </a:rPr>
              <a:t>throwable</a:t>
            </a:r>
            <a:r>
              <a:rPr lang="en-US" sz="3200" b="1" dirty="0">
                <a:solidFill>
                  <a:srgbClr val="000090"/>
                </a:solidFill>
              </a:rPr>
              <a:t>.</a:t>
            </a:r>
          </a:p>
          <a:p>
            <a:pPr marL="457200" indent="-457200">
              <a:buFont typeface="Arial"/>
              <a:buChar char="•"/>
            </a:pPr>
            <a:r>
              <a:rPr lang="en-US" sz="3200" b="1" dirty="0">
                <a:solidFill>
                  <a:srgbClr val="000090"/>
                </a:solidFill>
              </a:rPr>
              <a:t>Must be in serviceable condition.</a:t>
            </a:r>
          </a:p>
          <a:p>
            <a:pPr marL="457200" indent="-457200">
              <a:buFont typeface="Arial"/>
              <a:buChar char="•"/>
            </a:pPr>
            <a:r>
              <a:rPr lang="en-US" sz="3200" b="1" dirty="0">
                <a:solidFill>
                  <a:srgbClr val="000090"/>
                </a:solidFill>
              </a:rPr>
              <a:t>Must be readily accessible (preferred worn).</a:t>
            </a:r>
          </a:p>
        </p:txBody>
      </p:sp>
    </p:spTree>
    <p:extLst>
      <p:ext uri="{BB962C8B-B14F-4D97-AF65-F5344CB8AC3E}">
        <p14:creationId xmlns:p14="http://schemas.microsoft.com/office/powerpoint/2010/main" val="26063262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152400"/>
            <a:ext cx="8001000" cy="685800"/>
          </a:xfrm>
        </p:spPr>
        <p:txBody>
          <a:bodyPr/>
          <a:lstStyle/>
          <a:p>
            <a:r>
              <a:rPr lang="en-US" sz="4000" b="0" dirty="0">
                <a:solidFill>
                  <a:srgbClr val="108040"/>
                </a:solidFill>
              </a:rPr>
              <a:t>    Life Jackets</a:t>
            </a:r>
          </a:p>
        </p:txBody>
      </p:sp>
      <p:sp>
        <p:nvSpPr>
          <p:cNvPr id="5" name="TextBox 4"/>
          <p:cNvSpPr txBox="1"/>
          <p:nvPr/>
        </p:nvSpPr>
        <p:spPr>
          <a:xfrm>
            <a:off x="3200400" y="6586379"/>
            <a:ext cx="3617096" cy="246221"/>
          </a:xfrm>
          <a:prstGeom prst="rect">
            <a:avLst/>
          </a:prstGeom>
          <a:noFill/>
        </p:spPr>
        <p:txBody>
          <a:bodyPr wrap="none" rtlCol="0">
            <a:spAutoFit/>
          </a:bodyPr>
          <a:lstStyle/>
          <a:p>
            <a:r>
              <a:rPr lang="en-US" sz="1000" b="1" dirty="0">
                <a:solidFill>
                  <a:srgbClr val="FF0000"/>
                </a:solidFill>
                <a:latin typeface="Arial"/>
                <a:cs typeface="Arial"/>
              </a:rPr>
              <a:t>Copyright 2019 - Coast Guard Auxiliary Association, Inc.</a:t>
            </a:r>
          </a:p>
        </p:txBody>
      </p:sp>
      <p:sp>
        <p:nvSpPr>
          <p:cNvPr id="3" name="TextBox 2"/>
          <p:cNvSpPr txBox="1"/>
          <p:nvPr/>
        </p:nvSpPr>
        <p:spPr>
          <a:xfrm>
            <a:off x="1295400" y="838200"/>
            <a:ext cx="7848600" cy="1077218"/>
          </a:xfrm>
          <a:prstGeom prst="rect">
            <a:avLst/>
          </a:prstGeom>
          <a:noFill/>
        </p:spPr>
        <p:txBody>
          <a:bodyPr wrap="square" rtlCol="0">
            <a:spAutoFit/>
          </a:bodyPr>
          <a:lstStyle/>
          <a:p>
            <a:pPr algn="ctr"/>
            <a:r>
              <a:rPr lang="en-US" sz="3200" dirty="0">
                <a:solidFill>
                  <a:srgbClr val="000090"/>
                </a:solidFill>
                <a:latin typeface="+mj-lt"/>
              </a:rPr>
              <a:t>Type II: </a:t>
            </a:r>
          </a:p>
          <a:p>
            <a:pPr algn="ctr"/>
            <a:r>
              <a:rPr lang="en-US" sz="3200" b="1" dirty="0">
                <a:solidFill>
                  <a:srgbClr val="000090"/>
                </a:solidFill>
                <a:latin typeface="+mj-lt"/>
              </a:rPr>
              <a:t>Near-Shore Vest</a:t>
            </a:r>
          </a:p>
        </p:txBody>
      </p:sp>
      <p:sp>
        <p:nvSpPr>
          <p:cNvPr id="4" name="TextBox 3"/>
          <p:cNvSpPr txBox="1"/>
          <p:nvPr/>
        </p:nvSpPr>
        <p:spPr>
          <a:xfrm>
            <a:off x="3134208" y="3134500"/>
            <a:ext cx="184666" cy="461665"/>
          </a:xfrm>
          <a:prstGeom prst="rect">
            <a:avLst/>
          </a:prstGeom>
          <a:noFill/>
        </p:spPr>
        <p:txBody>
          <a:bodyPr wrap="none" rtlCol="0">
            <a:spAutoFit/>
          </a:bodyPr>
          <a:lstStyle/>
          <a:p>
            <a:endParaRPr lang="en-US" dirty="0"/>
          </a:p>
        </p:txBody>
      </p:sp>
      <p:pic>
        <p:nvPicPr>
          <p:cNvPr id="6" name="Picture 10" descr="G:\Waterfowl Hunter Boating Safety\Type II PFD for hunters.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9800" y="2362200"/>
            <a:ext cx="2378075" cy="3803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TextBox 6"/>
          <p:cNvSpPr txBox="1"/>
          <p:nvPr/>
        </p:nvSpPr>
        <p:spPr>
          <a:xfrm>
            <a:off x="5059799" y="4158847"/>
            <a:ext cx="184666" cy="461665"/>
          </a:xfrm>
          <a:prstGeom prst="rect">
            <a:avLst/>
          </a:prstGeom>
          <a:noFill/>
        </p:spPr>
        <p:txBody>
          <a:bodyPr wrap="none" rtlCol="0">
            <a:spAutoFit/>
          </a:bodyPr>
          <a:lstStyle/>
          <a:p>
            <a:endParaRPr lang="en-US" dirty="0"/>
          </a:p>
        </p:txBody>
      </p:sp>
      <p:pic>
        <p:nvPicPr>
          <p:cNvPr id="8" name="Picture 9" descr="G:\Waterfowl Hunter Boating Safety\Type II PFD 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7600" y="2133600"/>
            <a:ext cx="2071687" cy="3810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TextBox 8"/>
          <p:cNvSpPr txBox="1"/>
          <p:nvPr/>
        </p:nvSpPr>
        <p:spPr>
          <a:xfrm>
            <a:off x="2130442" y="3523752"/>
            <a:ext cx="184666" cy="461665"/>
          </a:xfrm>
          <a:prstGeom prst="rect">
            <a:avLst/>
          </a:prstGeom>
          <a:noFill/>
        </p:spPr>
        <p:txBody>
          <a:bodyPr wrap="none" rtlCol="0">
            <a:spAutoFit/>
          </a:bodyPr>
          <a:lstStyle/>
          <a:p>
            <a:endParaRPr lang="en-US" dirty="0"/>
          </a:p>
        </p:txBody>
      </p:sp>
      <p:sp>
        <p:nvSpPr>
          <p:cNvPr id="11" name="Rectangle 10"/>
          <p:cNvSpPr/>
          <p:nvPr/>
        </p:nvSpPr>
        <p:spPr>
          <a:xfrm>
            <a:off x="685800" y="2209800"/>
            <a:ext cx="3505200" cy="1754327"/>
          </a:xfrm>
          <a:prstGeom prst="rect">
            <a:avLst/>
          </a:prstGeom>
        </p:spPr>
        <p:txBody>
          <a:bodyPr wrap="square">
            <a:spAutoFit/>
          </a:bodyPr>
          <a:lstStyle/>
          <a:p>
            <a:pPr algn="ctr" eaLnBrk="0" hangingPunct="0"/>
            <a:r>
              <a:rPr lang="en-US" sz="3600" b="1" dirty="0">
                <a:solidFill>
                  <a:srgbClr val="000090"/>
                </a:solidFill>
              </a:rPr>
              <a:t>Minimum </a:t>
            </a:r>
          </a:p>
          <a:p>
            <a:pPr algn="ctr" eaLnBrk="0" hangingPunct="0"/>
            <a:r>
              <a:rPr lang="en-US" sz="3600" b="1" dirty="0">
                <a:solidFill>
                  <a:srgbClr val="000090"/>
                </a:solidFill>
              </a:rPr>
              <a:t>buoyancy</a:t>
            </a:r>
          </a:p>
          <a:p>
            <a:pPr algn="ctr" eaLnBrk="0" hangingPunct="0"/>
            <a:r>
              <a:rPr lang="en-US" sz="3600" b="1" dirty="0">
                <a:solidFill>
                  <a:srgbClr val="000090"/>
                </a:solidFill>
              </a:rPr>
              <a:t>15.5 pounds</a:t>
            </a:r>
          </a:p>
        </p:txBody>
      </p:sp>
    </p:spTree>
    <p:extLst>
      <p:ext uri="{BB962C8B-B14F-4D97-AF65-F5344CB8AC3E}">
        <p14:creationId xmlns:p14="http://schemas.microsoft.com/office/powerpoint/2010/main" val="42380865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152400"/>
            <a:ext cx="8001000" cy="685800"/>
          </a:xfrm>
        </p:spPr>
        <p:txBody>
          <a:bodyPr/>
          <a:lstStyle/>
          <a:p>
            <a:r>
              <a:rPr lang="en-US" sz="4000" b="0" dirty="0">
                <a:solidFill>
                  <a:srgbClr val="108040"/>
                </a:solidFill>
              </a:rPr>
              <a:t>    Life Jackets</a:t>
            </a:r>
          </a:p>
        </p:txBody>
      </p:sp>
      <p:sp>
        <p:nvSpPr>
          <p:cNvPr id="5" name="TextBox 4"/>
          <p:cNvSpPr txBox="1"/>
          <p:nvPr/>
        </p:nvSpPr>
        <p:spPr>
          <a:xfrm>
            <a:off x="3200400" y="6586379"/>
            <a:ext cx="3617096" cy="246221"/>
          </a:xfrm>
          <a:prstGeom prst="rect">
            <a:avLst/>
          </a:prstGeom>
          <a:noFill/>
        </p:spPr>
        <p:txBody>
          <a:bodyPr wrap="none" rtlCol="0">
            <a:spAutoFit/>
          </a:bodyPr>
          <a:lstStyle/>
          <a:p>
            <a:r>
              <a:rPr lang="en-US" sz="1000" b="1" dirty="0">
                <a:solidFill>
                  <a:srgbClr val="FF0000"/>
                </a:solidFill>
                <a:latin typeface="Arial"/>
                <a:cs typeface="Arial"/>
              </a:rPr>
              <a:t>Copyright 2019 - Coast Guard Auxiliary Association, Inc.</a:t>
            </a:r>
          </a:p>
        </p:txBody>
      </p:sp>
      <p:sp>
        <p:nvSpPr>
          <p:cNvPr id="3" name="TextBox 2"/>
          <p:cNvSpPr txBox="1"/>
          <p:nvPr/>
        </p:nvSpPr>
        <p:spPr>
          <a:xfrm>
            <a:off x="1295400" y="838200"/>
            <a:ext cx="7848600" cy="1077218"/>
          </a:xfrm>
          <a:prstGeom prst="rect">
            <a:avLst/>
          </a:prstGeom>
          <a:noFill/>
        </p:spPr>
        <p:txBody>
          <a:bodyPr wrap="square" rtlCol="0">
            <a:spAutoFit/>
          </a:bodyPr>
          <a:lstStyle/>
          <a:p>
            <a:pPr algn="ctr"/>
            <a:r>
              <a:rPr lang="en-US" sz="3200" dirty="0">
                <a:solidFill>
                  <a:srgbClr val="000090"/>
                </a:solidFill>
                <a:latin typeface="+mj-lt"/>
              </a:rPr>
              <a:t>Type III: </a:t>
            </a:r>
          </a:p>
          <a:p>
            <a:pPr algn="ctr"/>
            <a:r>
              <a:rPr lang="en-US" sz="3200" b="1" dirty="0">
                <a:solidFill>
                  <a:srgbClr val="000090"/>
                </a:solidFill>
                <a:latin typeface="+mj-lt"/>
              </a:rPr>
              <a:t>Life Jacket</a:t>
            </a:r>
          </a:p>
        </p:txBody>
      </p:sp>
      <p:sp>
        <p:nvSpPr>
          <p:cNvPr id="4" name="TextBox 3"/>
          <p:cNvSpPr txBox="1"/>
          <p:nvPr/>
        </p:nvSpPr>
        <p:spPr>
          <a:xfrm>
            <a:off x="3134208" y="3134500"/>
            <a:ext cx="184666" cy="461665"/>
          </a:xfrm>
          <a:prstGeom prst="rect">
            <a:avLst/>
          </a:prstGeom>
          <a:noFill/>
        </p:spPr>
        <p:txBody>
          <a:bodyPr wrap="none" rtlCol="0">
            <a:spAutoFit/>
          </a:bodyPr>
          <a:lstStyle/>
          <a:p>
            <a:endParaRPr lang="en-US" dirty="0"/>
          </a:p>
        </p:txBody>
      </p:sp>
      <p:sp>
        <p:nvSpPr>
          <p:cNvPr id="7" name="TextBox 6"/>
          <p:cNvSpPr txBox="1"/>
          <p:nvPr/>
        </p:nvSpPr>
        <p:spPr>
          <a:xfrm>
            <a:off x="5059799" y="4158847"/>
            <a:ext cx="184666" cy="461665"/>
          </a:xfrm>
          <a:prstGeom prst="rect">
            <a:avLst/>
          </a:prstGeom>
          <a:noFill/>
        </p:spPr>
        <p:txBody>
          <a:bodyPr wrap="none" rtlCol="0">
            <a:spAutoFit/>
          </a:bodyPr>
          <a:lstStyle/>
          <a:p>
            <a:endParaRPr lang="en-US" dirty="0"/>
          </a:p>
        </p:txBody>
      </p:sp>
      <p:sp>
        <p:nvSpPr>
          <p:cNvPr id="9" name="TextBox 8"/>
          <p:cNvSpPr txBox="1"/>
          <p:nvPr/>
        </p:nvSpPr>
        <p:spPr>
          <a:xfrm>
            <a:off x="2130442" y="3523752"/>
            <a:ext cx="184666" cy="461665"/>
          </a:xfrm>
          <a:prstGeom prst="rect">
            <a:avLst/>
          </a:prstGeom>
          <a:noFill/>
        </p:spPr>
        <p:txBody>
          <a:bodyPr wrap="none" rtlCol="0">
            <a:spAutoFit/>
          </a:bodyPr>
          <a:lstStyle/>
          <a:p>
            <a:endParaRPr lang="en-US" dirty="0"/>
          </a:p>
        </p:txBody>
      </p:sp>
      <p:sp>
        <p:nvSpPr>
          <p:cNvPr id="11" name="Rectangle 10"/>
          <p:cNvSpPr/>
          <p:nvPr/>
        </p:nvSpPr>
        <p:spPr>
          <a:xfrm>
            <a:off x="685800" y="2209800"/>
            <a:ext cx="3505200" cy="1754327"/>
          </a:xfrm>
          <a:prstGeom prst="rect">
            <a:avLst/>
          </a:prstGeom>
        </p:spPr>
        <p:txBody>
          <a:bodyPr wrap="square">
            <a:spAutoFit/>
          </a:bodyPr>
          <a:lstStyle/>
          <a:p>
            <a:pPr algn="ctr" eaLnBrk="0" hangingPunct="0"/>
            <a:r>
              <a:rPr lang="en-US" sz="3600" b="1" dirty="0">
                <a:solidFill>
                  <a:srgbClr val="000090"/>
                </a:solidFill>
              </a:rPr>
              <a:t>Minimum </a:t>
            </a:r>
          </a:p>
          <a:p>
            <a:pPr algn="ctr" eaLnBrk="0" hangingPunct="0"/>
            <a:r>
              <a:rPr lang="en-US" sz="3600" b="1" dirty="0">
                <a:solidFill>
                  <a:srgbClr val="000090"/>
                </a:solidFill>
              </a:rPr>
              <a:t>buoyancy</a:t>
            </a:r>
          </a:p>
          <a:p>
            <a:pPr algn="ctr" eaLnBrk="0" hangingPunct="0"/>
            <a:r>
              <a:rPr lang="en-US" sz="3600" b="1" dirty="0">
                <a:solidFill>
                  <a:srgbClr val="000090"/>
                </a:solidFill>
              </a:rPr>
              <a:t>15.5 pounds</a:t>
            </a:r>
          </a:p>
        </p:txBody>
      </p:sp>
      <p:pic>
        <p:nvPicPr>
          <p:cNvPr id="12" name="Picture 7" descr="G:\Waterfowl Hunter Boating Safety\Type III PFD for hunter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200" y="2209800"/>
            <a:ext cx="3765550" cy="3765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0748607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152400"/>
            <a:ext cx="8001000" cy="685800"/>
          </a:xfrm>
        </p:spPr>
        <p:txBody>
          <a:bodyPr/>
          <a:lstStyle/>
          <a:p>
            <a:r>
              <a:rPr lang="en-US" sz="4000" b="0" dirty="0">
                <a:solidFill>
                  <a:srgbClr val="108040"/>
                </a:solidFill>
              </a:rPr>
              <a:t>    Life Jackets</a:t>
            </a:r>
          </a:p>
        </p:txBody>
      </p:sp>
      <p:sp>
        <p:nvSpPr>
          <p:cNvPr id="5" name="TextBox 4"/>
          <p:cNvSpPr txBox="1"/>
          <p:nvPr/>
        </p:nvSpPr>
        <p:spPr>
          <a:xfrm>
            <a:off x="3200400" y="6586379"/>
            <a:ext cx="3617096" cy="246221"/>
          </a:xfrm>
          <a:prstGeom prst="rect">
            <a:avLst/>
          </a:prstGeom>
          <a:noFill/>
        </p:spPr>
        <p:txBody>
          <a:bodyPr wrap="none" rtlCol="0">
            <a:spAutoFit/>
          </a:bodyPr>
          <a:lstStyle/>
          <a:p>
            <a:r>
              <a:rPr lang="en-US" sz="1000" b="1" dirty="0">
                <a:solidFill>
                  <a:srgbClr val="FF0000"/>
                </a:solidFill>
                <a:latin typeface="Arial"/>
                <a:cs typeface="Arial"/>
              </a:rPr>
              <a:t>Copyright 2019 - Coast Guard Auxiliary Association, Inc.</a:t>
            </a:r>
          </a:p>
        </p:txBody>
      </p:sp>
      <p:sp>
        <p:nvSpPr>
          <p:cNvPr id="3" name="TextBox 2"/>
          <p:cNvSpPr txBox="1"/>
          <p:nvPr/>
        </p:nvSpPr>
        <p:spPr>
          <a:xfrm>
            <a:off x="1295400" y="838200"/>
            <a:ext cx="7848600" cy="1077218"/>
          </a:xfrm>
          <a:prstGeom prst="rect">
            <a:avLst/>
          </a:prstGeom>
          <a:noFill/>
        </p:spPr>
        <p:txBody>
          <a:bodyPr wrap="square" rtlCol="0">
            <a:spAutoFit/>
          </a:bodyPr>
          <a:lstStyle/>
          <a:p>
            <a:pPr algn="ctr"/>
            <a:r>
              <a:rPr lang="en-US" sz="3200" dirty="0">
                <a:solidFill>
                  <a:srgbClr val="000090"/>
                </a:solidFill>
                <a:latin typeface="+mj-lt"/>
              </a:rPr>
              <a:t>Type III: </a:t>
            </a:r>
          </a:p>
          <a:p>
            <a:pPr algn="ctr"/>
            <a:r>
              <a:rPr lang="en-US" sz="3200" b="1" dirty="0">
                <a:solidFill>
                  <a:srgbClr val="000090"/>
                </a:solidFill>
                <a:latin typeface="+mj-lt"/>
              </a:rPr>
              <a:t>Float Coat</a:t>
            </a:r>
          </a:p>
        </p:txBody>
      </p:sp>
      <p:sp>
        <p:nvSpPr>
          <p:cNvPr id="4" name="TextBox 3"/>
          <p:cNvSpPr txBox="1"/>
          <p:nvPr/>
        </p:nvSpPr>
        <p:spPr>
          <a:xfrm>
            <a:off x="3134208" y="3134500"/>
            <a:ext cx="184666" cy="461665"/>
          </a:xfrm>
          <a:prstGeom prst="rect">
            <a:avLst/>
          </a:prstGeom>
          <a:noFill/>
        </p:spPr>
        <p:txBody>
          <a:bodyPr wrap="none" rtlCol="0">
            <a:spAutoFit/>
          </a:bodyPr>
          <a:lstStyle/>
          <a:p>
            <a:endParaRPr lang="en-US" dirty="0"/>
          </a:p>
        </p:txBody>
      </p:sp>
      <p:sp>
        <p:nvSpPr>
          <p:cNvPr id="7" name="TextBox 6"/>
          <p:cNvSpPr txBox="1"/>
          <p:nvPr/>
        </p:nvSpPr>
        <p:spPr>
          <a:xfrm>
            <a:off x="5059799" y="4158847"/>
            <a:ext cx="184666" cy="461665"/>
          </a:xfrm>
          <a:prstGeom prst="rect">
            <a:avLst/>
          </a:prstGeom>
          <a:noFill/>
        </p:spPr>
        <p:txBody>
          <a:bodyPr wrap="none" rtlCol="0">
            <a:spAutoFit/>
          </a:bodyPr>
          <a:lstStyle/>
          <a:p>
            <a:endParaRPr lang="en-US" dirty="0"/>
          </a:p>
        </p:txBody>
      </p:sp>
      <p:sp>
        <p:nvSpPr>
          <p:cNvPr id="9" name="TextBox 8"/>
          <p:cNvSpPr txBox="1"/>
          <p:nvPr/>
        </p:nvSpPr>
        <p:spPr>
          <a:xfrm>
            <a:off x="2130442" y="3523752"/>
            <a:ext cx="184666" cy="461665"/>
          </a:xfrm>
          <a:prstGeom prst="rect">
            <a:avLst/>
          </a:prstGeom>
          <a:noFill/>
        </p:spPr>
        <p:txBody>
          <a:bodyPr wrap="none" rtlCol="0">
            <a:spAutoFit/>
          </a:bodyPr>
          <a:lstStyle/>
          <a:p>
            <a:endParaRPr lang="en-US" dirty="0"/>
          </a:p>
        </p:txBody>
      </p:sp>
      <p:sp>
        <p:nvSpPr>
          <p:cNvPr id="11" name="Rectangle 10"/>
          <p:cNvSpPr/>
          <p:nvPr/>
        </p:nvSpPr>
        <p:spPr>
          <a:xfrm>
            <a:off x="685800" y="2209800"/>
            <a:ext cx="3505200" cy="1754327"/>
          </a:xfrm>
          <a:prstGeom prst="rect">
            <a:avLst/>
          </a:prstGeom>
        </p:spPr>
        <p:txBody>
          <a:bodyPr wrap="square">
            <a:spAutoFit/>
          </a:bodyPr>
          <a:lstStyle/>
          <a:p>
            <a:pPr algn="ctr" eaLnBrk="0" hangingPunct="0"/>
            <a:r>
              <a:rPr lang="en-US" sz="3600" b="1" dirty="0">
                <a:solidFill>
                  <a:srgbClr val="000090"/>
                </a:solidFill>
              </a:rPr>
              <a:t>Minimum </a:t>
            </a:r>
          </a:p>
          <a:p>
            <a:pPr algn="ctr" eaLnBrk="0" hangingPunct="0"/>
            <a:r>
              <a:rPr lang="en-US" sz="3600" b="1" dirty="0">
                <a:solidFill>
                  <a:srgbClr val="000090"/>
                </a:solidFill>
              </a:rPr>
              <a:t>buoyancy</a:t>
            </a:r>
          </a:p>
          <a:p>
            <a:pPr algn="ctr" eaLnBrk="0" hangingPunct="0"/>
            <a:r>
              <a:rPr lang="en-US" sz="3600" b="1" dirty="0">
                <a:solidFill>
                  <a:srgbClr val="000090"/>
                </a:solidFill>
              </a:rPr>
              <a:t>15.5 pounds</a:t>
            </a:r>
          </a:p>
        </p:txBody>
      </p:sp>
      <p:pic>
        <p:nvPicPr>
          <p:cNvPr id="13" name="Picture 2" descr="G:\Waterfowl Hunter Boating Safety\Type III float coat for hunters.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2209800"/>
            <a:ext cx="3444875" cy="39004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8859238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152400"/>
            <a:ext cx="8001000" cy="685800"/>
          </a:xfrm>
        </p:spPr>
        <p:txBody>
          <a:bodyPr/>
          <a:lstStyle/>
          <a:p>
            <a:r>
              <a:rPr lang="en-US" sz="4000" b="0" dirty="0">
                <a:solidFill>
                  <a:srgbClr val="108040"/>
                </a:solidFill>
              </a:rPr>
              <a:t>    Life Jackets</a:t>
            </a:r>
          </a:p>
        </p:txBody>
      </p:sp>
      <p:sp>
        <p:nvSpPr>
          <p:cNvPr id="5" name="TextBox 4"/>
          <p:cNvSpPr txBox="1"/>
          <p:nvPr/>
        </p:nvSpPr>
        <p:spPr>
          <a:xfrm>
            <a:off x="3200400" y="6586379"/>
            <a:ext cx="3617096" cy="246221"/>
          </a:xfrm>
          <a:prstGeom prst="rect">
            <a:avLst/>
          </a:prstGeom>
          <a:noFill/>
        </p:spPr>
        <p:txBody>
          <a:bodyPr wrap="none" rtlCol="0">
            <a:spAutoFit/>
          </a:bodyPr>
          <a:lstStyle/>
          <a:p>
            <a:r>
              <a:rPr lang="en-US" sz="1000" b="1" dirty="0">
                <a:solidFill>
                  <a:srgbClr val="FF0000"/>
                </a:solidFill>
                <a:latin typeface="Arial"/>
                <a:cs typeface="Arial"/>
              </a:rPr>
              <a:t>Copyright 2019 - Coast Guard Auxiliary Association, Inc.</a:t>
            </a:r>
          </a:p>
        </p:txBody>
      </p:sp>
      <p:sp>
        <p:nvSpPr>
          <p:cNvPr id="3" name="TextBox 2"/>
          <p:cNvSpPr txBox="1"/>
          <p:nvPr/>
        </p:nvSpPr>
        <p:spPr>
          <a:xfrm>
            <a:off x="1295400" y="838200"/>
            <a:ext cx="7848600" cy="1077218"/>
          </a:xfrm>
          <a:prstGeom prst="rect">
            <a:avLst/>
          </a:prstGeom>
          <a:noFill/>
        </p:spPr>
        <p:txBody>
          <a:bodyPr wrap="square" rtlCol="0">
            <a:spAutoFit/>
          </a:bodyPr>
          <a:lstStyle/>
          <a:p>
            <a:pPr algn="ctr"/>
            <a:r>
              <a:rPr lang="en-US" sz="3200" dirty="0">
                <a:solidFill>
                  <a:srgbClr val="000090"/>
                </a:solidFill>
                <a:latin typeface="+mj-lt"/>
              </a:rPr>
              <a:t>Type IV: </a:t>
            </a:r>
          </a:p>
          <a:p>
            <a:pPr algn="ctr"/>
            <a:r>
              <a:rPr lang="en-US" sz="3200" b="1" dirty="0" err="1">
                <a:solidFill>
                  <a:srgbClr val="000090"/>
                </a:solidFill>
                <a:latin typeface="+mj-lt"/>
              </a:rPr>
              <a:t>Throwable</a:t>
            </a:r>
            <a:endParaRPr lang="en-US" sz="3200" b="1" dirty="0">
              <a:solidFill>
                <a:srgbClr val="000090"/>
              </a:solidFill>
              <a:latin typeface="+mj-lt"/>
            </a:endParaRPr>
          </a:p>
        </p:txBody>
      </p:sp>
      <p:sp>
        <p:nvSpPr>
          <p:cNvPr id="4" name="TextBox 3"/>
          <p:cNvSpPr txBox="1"/>
          <p:nvPr/>
        </p:nvSpPr>
        <p:spPr>
          <a:xfrm>
            <a:off x="3134208" y="3134500"/>
            <a:ext cx="184666" cy="461665"/>
          </a:xfrm>
          <a:prstGeom prst="rect">
            <a:avLst/>
          </a:prstGeom>
          <a:noFill/>
        </p:spPr>
        <p:txBody>
          <a:bodyPr wrap="none" rtlCol="0">
            <a:spAutoFit/>
          </a:bodyPr>
          <a:lstStyle/>
          <a:p>
            <a:endParaRPr lang="en-US" dirty="0"/>
          </a:p>
        </p:txBody>
      </p:sp>
      <p:sp>
        <p:nvSpPr>
          <p:cNvPr id="7" name="TextBox 6"/>
          <p:cNvSpPr txBox="1"/>
          <p:nvPr/>
        </p:nvSpPr>
        <p:spPr>
          <a:xfrm>
            <a:off x="5059799" y="4158847"/>
            <a:ext cx="184666" cy="461665"/>
          </a:xfrm>
          <a:prstGeom prst="rect">
            <a:avLst/>
          </a:prstGeom>
          <a:noFill/>
        </p:spPr>
        <p:txBody>
          <a:bodyPr wrap="none" rtlCol="0">
            <a:spAutoFit/>
          </a:bodyPr>
          <a:lstStyle/>
          <a:p>
            <a:endParaRPr lang="en-US" dirty="0"/>
          </a:p>
        </p:txBody>
      </p:sp>
      <p:sp>
        <p:nvSpPr>
          <p:cNvPr id="9" name="TextBox 8"/>
          <p:cNvSpPr txBox="1"/>
          <p:nvPr/>
        </p:nvSpPr>
        <p:spPr>
          <a:xfrm>
            <a:off x="2130442" y="3523752"/>
            <a:ext cx="184666" cy="461665"/>
          </a:xfrm>
          <a:prstGeom prst="rect">
            <a:avLst/>
          </a:prstGeom>
          <a:noFill/>
        </p:spPr>
        <p:txBody>
          <a:bodyPr wrap="none" rtlCol="0">
            <a:spAutoFit/>
          </a:bodyPr>
          <a:lstStyle/>
          <a:p>
            <a:endParaRPr lang="en-US" dirty="0"/>
          </a:p>
        </p:txBody>
      </p:sp>
      <p:sp>
        <p:nvSpPr>
          <p:cNvPr id="11" name="Rectangle 10"/>
          <p:cNvSpPr/>
          <p:nvPr/>
        </p:nvSpPr>
        <p:spPr>
          <a:xfrm>
            <a:off x="1143000" y="2057400"/>
            <a:ext cx="7772400" cy="1200329"/>
          </a:xfrm>
          <a:prstGeom prst="rect">
            <a:avLst/>
          </a:prstGeom>
        </p:spPr>
        <p:txBody>
          <a:bodyPr wrap="square">
            <a:spAutoFit/>
          </a:bodyPr>
          <a:lstStyle/>
          <a:p>
            <a:pPr algn="ctr" eaLnBrk="0" hangingPunct="0"/>
            <a:r>
              <a:rPr lang="en-US" sz="3600" b="1" dirty="0">
                <a:solidFill>
                  <a:srgbClr val="000090"/>
                </a:solidFill>
              </a:rPr>
              <a:t>What size vessel must carry these on aboard?</a:t>
            </a:r>
          </a:p>
        </p:txBody>
      </p:sp>
      <p:sp>
        <p:nvSpPr>
          <p:cNvPr id="6" name="TextBox 5"/>
          <p:cNvSpPr txBox="1"/>
          <p:nvPr/>
        </p:nvSpPr>
        <p:spPr>
          <a:xfrm>
            <a:off x="7722852" y="4015438"/>
            <a:ext cx="184666" cy="461665"/>
          </a:xfrm>
          <a:prstGeom prst="rect">
            <a:avLst/>
          </a:prstGeom>
          <a:noFill/>
        </p:spPr>
        <p:txBody>
          <a:bodyPr wrap="none" rtlCol="0">
            <a:spAutoFit/>
          </a:bodyPr>
          <a:lstStyle/>
          <a:p>
            <a:endParaRPr lang="en-US" dirty="0"/>
          </a:p>
        </p:txBody>
      </p:sp>
      <p:pic>
        <p:nvPicPr>
          <p:cNvPr id="12" name="Picture 3" descr="pfd 4 r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3810000"/>
            <a:ext cx="3886200" cy="263683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sp>
        <p:nvSpPr>
          <p:cNvPr id="8" name="TextBox 7"/>
          <p:cNvSpPr txBox="1"/>
          <p:nvPr/>
        </p:nvSpPr>
        <p:spPr>
          <a:xfrm>
            <a:off x="2130442" y="4630046"/>
            <a:ext cx="184666" cy="461665"/>
          </a:xfrm>
          <a:prstGeom prst="rect">
            <a:avLst/>
          </a:prstGeom>
          <a:noFill/>
        </p:spPr>
        <p:txBody>
          <a:bodyPr wrap="none" rtlCol="0">
            <a:spAutoFit/>
          </a:bodyPr>
          <a:lstStyle/>
          <a:p>
            <a:endParaRPr lang="en-US" dirty="0"/>
          </a:p>
        </p:txBody>
      </p:sp>
      <p:pic>
        <p:nvPicPr>
          <p:cNvPr id="15" name="Picture 4" descr="pfd 4 trow cop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3886200"/>
            <a:ext cx="3352800" cy="248285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spTree>
    <p:extLst>
      <p:ext uri="{BB962C8B-B14F-4D97-AF65-F5344CB8AC3E}">
        <p14:creationId xmlns:p14="http://schemas.microsoft.com/office/powerpoint/2010/main" val="40379492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152400"/>
            <a:ext cx="8001000" cy="685800"/>
          </a:xfrm>
        </p:spPr>
        <p:txBody>
          <a:bodyPr/>
          <a:lstStyle/>
          <a:p>
            <a:r>
              <a:rPr lang="en-US" sz="4000" b="0" dirty="0">
                <a:solidFill>
                  <a:srgbClr val="108040"/>
                </a:solidFill>
              </a:rPr>
              <a:t>    Life Jackets</a:t>
            </a:r>
          </a:p>
        </p:txBody>
      </p:sp>
      <p:sp>
        <p:nvSpPr>
          <p:cNvPr id="5" name="TextBox 4"/>
          <p:cNvSpPr txBox="1"/>
          <p:nvPr/>
        </p:nvSpPr>
        <p:spPr>
          <a:xfrm>
            <a:off x="3200400" y="6586379"/>
            <a:ext cx="3617096" cy="246221"/>
          </a:xfrm>
          <a:prstGeom prst="rect">
            <a:avLst/>
          </a:prstGeom>
          <a:noFill/>
        </p:spPr>
        <p:txBody>
          <a:bodyPr wrap="none" rtlCol="0">
            <a:spAutoFit/>
          </a:bodyPr>
          <a:lstStyle/>
          <a:p>
            <a:r>
              <a:rPr lang="en-US" sz="1000" b="1" dirty="0">
                <a:solidFill>
                  <a:srgbClr val="FF0000"/>
                </a:solidFill>
                <a:latin typeface="Arial"/>
                <a:cs typeface="Arial"/>
              </a:rPr>
              <a:t>Copyright 2019 - Coast Guard Auxiliary Association, Inc.</a:t>
            </a:r>
          </a:p>
        </p:txBody>
      </p:sp>
      <p:sp>
        <p:nvSpPr>
          <p:cNvPr id="3" name="TextBox 2"/>
          <p:cNvSpPr txBox="1"/>
          <p:nvPr/>
        </p:nvSpPr>
        <p:spPr>
          <a:xfrm>
            <a:off x="1295400" y="838200"/>
            <a:ext cx="7848600" cy="1077218"/>
          </a:xfrm>
          <a:prstGeom prst="rect">
            <a:avLst/>
          </a:prstGeom>
          <a:noFill/>
        </p:spPr>
        <p:txBody>
          <a:bodyPr wrap="square" rtlCol="0">
            <a:spAutoFit/>
          </a:bodyPr>
          <a:lstStyle/>
          <a:p>
            <a:pPr algn="ctr"/>
            <a:r>
              <a:rPr lang="en-US" sz="3200" dirty="0">
                <a:solidFill>
                  <a:srgbClr val="000090"/>
                </a:solidFill>
                <a:latin typeface="+mj-lt"/>
              </a:rPr>
              <a:t>Type V: </a:t>
            </a:r>
          </a:p>
          <a:p>
            <a:pPr algn="ctr"/>
            <a:r>
              <a:rPr lang="en-US" sz="3200" b="1" dirty="0">
                <a:solidFill>
                  <a:srgbClr val="000090"/>
                </a:solidFill>
                <a:latin typeface="+mj-lt"/>
              </a:rPr>
              <a:t>Inflatable</a:t>
            </a:r>
          </a:p>
        </p:txBody>
      </p:sp>
      <p:sp>
        <p:nvSpPr>
          <p:cNvPr id="4" name="TextBox 3"/>
          <p:cNvSpPr txBox="1"/>
          <p:nvPr/>
        </p:nvSpPr>
        <p:spPr>
          <a:xfrm>
            <a:off x="3134208" y="3134500"/>
            <a:ext cx="184666" cy="461665"/>
          </a:xfrm>
          <a:prstGeom prst="rect">
            <a:avLst/>
          </a:prstGeom>
          <a:noFill/>
        </p:spPr>
        <p:txBody>
          <a:bodyPr wrap="none" rtlCol="0">
            <a:spAutoFit/>
          </a:bodyPr>
          <a:lstStyle/>
          <a:p>
            <a:endParaRPr lang="en-US" dirty="0"/>
          </a:p>
        </p:txBody>
      </p:sp>
      <p:sp>
        <p:nvSpPr>
          <p:cNvPr id="7" name="TextBox 6"/>
          <p:cNvSpPr txBox="1"/>
          <p:nvPr/>
        </p:nvSpPr>
        <p:spPr>
          <a:xfrm>
            <a:off x="5059799" y="4158847"/>
            <a:ext cx="184666" cy="461665"/>
          </a:xfrm>
          <a:prstGeom prst="rect">
            <a:avLst/>
          </a:prstGeom>
          <a:noFill/>
        </p:spPr>
        <p:txBody>
          <a:bodyPr wrap="none" rtlCol="0">
            <a:spAutoFit/>
          </a:bodyPr>
          <a:lstStyle/>
          <a:p>
            <a:endParaRPr lang="en-US" dirty="0"/>
          </a:p>
        </p:txBody>
      </p:sp>
      <p:sp>
        <p:nvSpPr>
          <p:cNvPr id="9" name="TextBox 8"/>
          <p:cNvSpPr txBox="1"/>
          <p:nvPr/>
        </p:nvSpPr>
        <p:spPr>
          <a:xfrm>
            <a:off x="2130442" y="3523752"/>
            <a:ext cx="184666" cy="461665"/>
          </a:xfrm>
          <a:prstGeom prst="rect">
            <a:avLst/>
          </a:prstGeom>
          <a:noFill/>
        </p:spPr>
        <p:txBody>
          <a:bodyPr wrap="none" rtlCol="0">
            <a:spAutoFit/>
          </a:bodyPr>
          <a:lstStyle/>
          <a:p>
            <a:endParaRPr lang="en-US" dirty="0"/>
          </a:p>
        </p:txBody>
      </p:sp>
      <p:sp>
        <p:nvSpPr>
          <p:cNvPr id="11" name="Rectangle 10"/>
          <p:cNvSpPr/>
          <p:nvPr/>
        </p:nvSpPr>
        <p:spPr>
          <a:xfrm>
            <a:off x="1600200" y="2819400"/>
            <a:ext cx="2590800" cy="1754327"/>
          </a:xfrm>
          <a:prstGeom prst="rect">
            <a:avLst/>
          </a:prstGeom>
        </p:spPr>
        <p:txBody>
          <a:bodyPr wrap="square">
            <a:spAutoFit/>
          </a:bodyPr>
          <a:lstStyle/>
          <a:p>
            <a:pPr eaLnBrk="0" hangingPunct="0"/>
            <a:r>
              <a:rPr lang="en-US" sz="3600" b="1" dirty="0">
                <a:solidFill>
                  <a:srgbClr val="000090"/>
                </a:solidFill>
              </a:rPr>
              <a:t>Minimum buoyancy 22 pounds</a:t>
            </a:r>
          </a:p>
        </p:txBody>
      </p:sp>
      <p:sp>
        <p:nvSpPr>
          <p:cNvPr id="6" name="TextBox 5"/>
          <p:cNvSpPr txBox="1"/>
          <p:nvPr/>
        </p:nvSpPr>
        <p:spPr>
          <a:xfrm>
            <a:off x="7722852" y="4015438"/>
            <a:ext cx="184666" cy="461665"/>
          </a:xfrm>
          <a:prstGeom prst="rect">
            <a:avLst/>
          </a:prstGeom>
          <a:noFill/>
        </p:spPr>
        <p:txBody>
          <a:bodyPr wrap="none" rtlCol="0">
            <a:spAutoFit/>
          </a:bodyPr>
          <a:lstStyle/>
          <a:p>
            <a:endParaRPr lang="en-US" dirty="0"/>
          </a:p>
        </p:txBody>
      </p:sp>
      <p:sp>
        <p:nvSpPr>
          <p:cNvPr id="8" name="TextBox 7"/>
          <p:cNvSpPr txBox="1"/>
          <p:nvPr/>
        </p:nvSpPr>
        <p:spPr>
          <a:xfrm>
            <a:off x="2130442" y="4630046"/>
            <a:ext cx="184666" cy="461665"/>
          </a:xfrm>
          <a:prstGeom prst="rect">
            <a:avLst/>
          </a:prstGeom>
          <a:noFill/>
        </p:spPr>
        <p:txBody>
          <a:bodyPr wrap="none" rtlCol="0">
            <a:spAutoFit/>
          </a:bodyPr>
          <a:lstStyle/>
          <a:p>
            <a:endParaRPr lang="en-US" dirty="0"/>
          </a:p>
        </p:txBody>
      </p:sp>
      <p:pic>
        <p:nvPicPr>
          <p:cNvPr id="14" name="Picture 3" descr="pfd 3 inflat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1981200"/>
            <a:ext cx="3295650" cy="43434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spTree>
    <p:extLst>
      <p:ext uri="{BB962C8B-B14F-4D97-AF65-F5344CB8AC3E}">
        <p14:creationId xmlns:p14="http://schemas.microsoft.com/office/powerpoint/2010/main" val="15283839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152400"/>
            <a:ext cx="8001000" cy="685800"/>
          </a:xfrm>
        </p:spPr>
        <p:txBody>
          <a:bodyPr/>
          <a:lstStyle/>
          <a:p>
            <a:r>
              <a:rPr lang="en-US" sz="4000" b="0" dirty="0">
                <a:solidFill>
                  <a:srgbClr val="108040"/>
                </a:solidFill>
              </a:rPr>
              <a:t>    Life Jackets</a:t>
            </a:r>
          </a:p>
        </p:txBody>
      </p:sp>
      <p:sp>
        <p:nvSpPr>
          <p:cNvPr id="5" name="TextBox 4"/>
          <p:cNvSpPr txBox="1"/>
          <p:nvPr/>
        </p:nvSpPr>
        <p:spPr>
          <a:xfrm>
            <a:off x="3200400" y="6586379"/>
            <a:ext cx="3617096" cy="246221"/>
          </a:xfrm>
          <a:prstGeom prst="rect">
            <a:avLst/>
          </a:prstGeom>
          <a:noFill/>
        </p:spPr>
        <p:txBody>
          <a:bodyPr wrap="none" rtlCol="0">
            <a:spAutoFit/>
          </a:bodyPr>
          <a:lstStyle/>
          <a:p>
            <a:r>
              <a:rPr lang="en-US" sz="1000" b="1" dirty="0">
                <a:solidFill>
                  <a:srgbClr val="FF0000"/>
                </a:solidFill>
                <a:latin typeface="Arial"/>
                <a:cs typeface="Arial"/>
              </a:rPr>
              <a:t>Copyright 2019 - Coast Guard Auxiliary Association, Inc.</a:t>
            </a:r>
          </a:p>
        </p:txBody>
      </p:sp>
      <p:sp>
        <p:nvSpPr>
          <p:cNvPr id="3" name="TextBox 2"/>
          <p:cNvSpPr txBox="1"/>
          <p:nvPr/>
        </p:nvSpPr>
        <p:spPr>
          <a:xfrm>
            <a:off x="1295400" y="838200"/>
            <a:ext cx="7848600" cy="1384995"/>
          </a:xfrm>
          <a:prstGeom prst="rect">
            <a:avLst/>
          </a:prstGeom>
          <a:noFill/>
        </p:spPr>
        <p:txBody>
          <a:bodyPr wrap="square" rtlCol="0">
            <a:spAutoFit/>
          </a:bodyPr>
          <a:lstStyle/>
          <a:p>
            <a:pPr algn="ctr"/>
            <a:r>
              <a:rPr lang="en-US" sz="2800" dirty="0">
                <a:solidFill>
                  <a:srgbClr val="000090"/>
                </a:solidFill>
                <a:latin typeface="+mj-lt"/>
              </a:rPr>
              <a:t>How about one for </a:t>
            </a:r>
          </a:p>
          <a:p>
            <a:pPr algn="ctr"/>
            <a:r>
              <a:rPr lang="en-US" sz="2800" dirty="0">
                <a:solidFill>
                  <a:srgbClr val="000090"/>
                </a:solidFill>
                <a:latin typeface="+mj-lt"/>
              </a:rPr>
              <a:t>your best friend and </a:t>
            </a:r>
          </a:p>
          <a:p>
            <a:pPr algn="ctr"/>
            <a:r>
              <a:rPr lang="en-US" sz="2800" dirty="0">
                <a:solidFill>
                  <a:srgbClr val="000090"/>
                </a:solidFill>
                <a:latin typeface="+mj-lt"/>
              </a:rPr>
              <a:t>hunting partner</a:t>
            </a:r>
          </a:p>
        </p:txBody>
      </p:sp>
      <p:sp>
        <p:nvSpPr>
          <p:cNvPr id="4" name="TextBox 3"/>
          <p:cNvSpPr txBox="1"/>
          <p:nvPr/>
        </p:nvSpPr>
        <p:spPr>
          <a:xfrm>
            <a:off x="3134208" y="3134500"/>
            <a:ext cx="184666" cy="461665"/>
          </a:xfrm>
          <a:prstGeom prst="rect">
            <a:avLst/>
          </a:prstGeom>
          <a:noFill/>
        </p:spPr>
        <p:txBody>
          <a:bodyPr wrap="none" rtlCol="0">
            <a:spAutoFit/>
          </a:bodyPr>
          <a:lstStyle/>
          <a:p>
            <a:endParaRPr lang="en-US" dirty="0"/>
          </a:p>
        </p:txBody>
      </p:sp>
      <p:sp>
        <p:nvSpPr>
          <p:cNvPr id="7" name="TextBox 6"/>
          <p:cNvSpPr txBox="1"/>
          <p:nvPr/>
        </p:nvSpPr>
        <p:spPr>
          <a:xfrm>
            <a:off x="5059799" y="4158847"/>
            <a:ext cx="184666" cy="461665"/>
          </a:xfrm>
          <a:prstGeom prst="rect">
            <a:avLst/>
          </a:prstGeom>
          <a:noFill/>
        </p:spPr>
        <p:txBody>
          <a:bodyPr wrap="none" rtlCol="0">
            <a:spAutoFit/>
          </a:bodyPr>
          <a:lstStyle/>
          <a:p>
            <a:endParaRPr lang="en-US" dirty="0"/>
          </a:p>
        </p:txBody>
      </p:sp>
      <p:sp>
        <p:nvSpPr>
          <p:cNvPr id="9" name="TextBox 8"/>
          <p:cNvSpPr txBox="1"/>
          <p:nvPr/>
        </p:nvSpPr>
        <p:spPr>
          <a:xfrm>
            <a:off x="2130442" y="3523752"/>
            <a:ext cx="184666" cy="461665"/>
          </a:xfrm>
          <a:prstGeom prst="rect">
            <a:avLst/>
          </a:prstGeom>
          <a:noFill/>
        </p:spPr>
        <p:txBody>
          <a:bodyPr wrap="none" rtlCol="0">
            <a:spAutoFit/>
          </a:bodyPr>
          <a:lstStyle/>
          <a:p>
            <a:endParaRPr lang="en-US" dirty="0"/>
          </a:p>
        </p:txBody>
      </p:sp>
      <p:sp>
        <p:nvSpPr>
          <p:cNvPr id="6" name="TextBox 5"/>
          <p:cNvSpPr txBox="1"/>
          <p:nvPr/>
        </p:nvSpPr>
        <p:spPr>
          <a:xfrm>
            <a:off x="7722852" y="4015438"/>
            <a:ext cx="184666" cy="461665"/>
          </a:xfrm>
          <a:prstGeom prst="rect">
            <a:avLst/>
          </a:prstGeom>
          <a:noFill/>
        </p:spPr>
        <p:txBody>
          <a:bodyPr wrap="none" rtlCol="0">
            <a:spAutoFit/>
          </a:bodyPr>
          <a:lstStyle/>
          <a:p>
            <a:endParaRPr lang="en-US" dirty="0"/>
          </a:p>
        </p:txBody>
      </p:sp>
      <p:sp>
        <p:nvSpPr>
          <p:cNvPr id="8" name="TextBox 7"/>
          <p:cNvSpPr txBox="1"/>
          <p:nvPr/>
        </p:nvSpPr>
        <p:spPr>
          <a:xfrm>
            <a:off x="2130442" y="4630046"/>
            <a:ext cx="184666" cy="461665"/>
          </a:xfrm>
          <a:prstGeom prst="rect">
            <a:avLst/>
          </a:prstGeom>
          <a:noFill/>
        </p:spPr>
        <p:txBody>
          <a:bodyPr wrap="none" rtlCol="0">
            <a:spAutoFit/>
          </a:bodyPr>
          <a:lstStyle/>
          <a:p>
            <a:endParaRPr lang="en-US" dirty="0"/>
          </a:p>
        </p:txBody>
      </p:sp>
      <p:pic>
        <p:nvPicPr>
          <p:cNvPr id="13" name="Picture 5" descr="G:\PFD for man's best frien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4200" y="2286000"/>
            <a:ext cx="3962400" cy="40274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5398112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152400"/>
            <a:ext cx="8001000" cy="685800"/>
          </a:xfrm>
        </p:spPr>
        <p:txBody>
          <a:bodyPr/>
          <a:lstStyle/>
          <a:p>
            <a:r>
              <a:rPr lang="en-US" sz="4000" b="0" dirty="0">
                <a:solidFill>
                  <a:srgbClr val="108040"/>
                </a:solidFill>
              </a:rPr>
              <a:t>    Life Jackets</a:t>
            </a:r>
          </a:p>
        </p:txBody>
      </p:sp>
      <p:sp>
        <p:nvSpPr>
          <p:cNvPr id="5" name="TextBox 4"/>
          <p:cNvSpPr txBox="1"/>
          <p:nvPr/>
        </p:nvSpPr>
        <p:spPr>
          <a:xfrm>
            <a:off x="3200400" y="6586379"/>
            <a:ext cx="3617096" cy="246221"/>
          </a:xfrm>
          <a:prstGeom prst="rect">
            <a:avLst/>
          </a:prstGeom>
          <a:noFill/>
        </p:spPr>
        <p:txBody>
          <a:bodyPr wrap="none" rtlCol="0">
            <a:spAutoFit/>
          </a:bodyPr>
          <a:lstStyle/>
          <a:p>
            <a:r>
              <a:rPr lang="en-US" sz="1000" b="1" dirty="0">
                <a:solidFill>
                  <a:srgbClr val="FF0000"/>
                </a:solidFill>
                <a:latin typeface="Arial"/>
                <a:cs typeface="Arial"/>
              </a:rPr>
              <a:t>Copyright 2019 - Coast Guard Auxiliary Association, Inc.</a:t>
            </a:r>
          </a:p>
        </p:txBody>
      </p:sp>
      <p:sp>
        <p:nvSpPr>
          <p:cNvPr id="3" name="TextBox 2"/>
          <p:cNvSpPr txBox="1"/>
          <p:nvPr/>
        </p:nvSpPr>
        <p:spPr>
          <a:xfrm>
            <a:off x="1295400" y="838200"/>
            <a:ext cx="7848600" cy="523220"/>
          </a:xfrm>
          <a:prstGeom prst="rect">
            <a:avLst/>
          </a:prstGeom>
          <a:noFill/>
        </p:spPr>
        <p:txBody>
          <a:bodyPr wrap="square" rtlCol="0">
            <a:spAutoFit/>
          </a:bodyPr>
          <a:lstStyle/>
          <a:p>
            <a:pPr algn="ctr"/>
            <a:r>
              <a:rPr lang="en-US" sz="2800" dirty="0">
                <a:solidFill>
                  <a:srgbClr val="000090"/>
                </a:solidFill>
                <a:latin typeface="+mj-lt"/>
              </a:rPr>
              <a:t>New Life Jacket Labels</a:t>
            </a:r>
          </a:p>
        </p:txBody>
      </p:sp>
      <p:sp>
        <p:nvSpPr>
          <p:cNvPr id="4" name="TextBox 3"/>
          <p:cNvSpPr txBox="1"/>
          <p:nvPr/>
        </p:nvSpPr>
        <p:spPr>
          <a:xfrm>
            <a:off x="3134208" y="3134500"/>
            <a:ext cx="184666" cy="461665"/>
          </a:xfrm>
          <a:prstGeom prst="rect">
            <a:avLst/>
          </a:prstGeom>
          <a:noFill/>
        </p:spPr>
        <p:txBody>
          <a:bodyPr wrap="none" rtlCol="0">
            <a:spAutoFit/>
          </a:bodyPr>
          <a:lstStyle/>
          <a:p>
            <a:endParaRPr lang="en-US" dirty="0"/>
          </a:p>
        </p:txBody>
      </p:sp>
      <p:sp>
        <p:nvSpPr>
          <p:cNvPr id="7" name="TextBox 6"/>
          <p:cNvSpPr txBox="1"/>
          <p:nvPr/>
        </p:nvSpPr>
        <p:spPr>
          <a:xfrm>
            <a:off x="5059799" y="4158847"/>
            <a:ext cx="184666" cy="461665"/>
          </a:xfrm>
          <a:prstGeom prst="rect">
            <a:avLst/>
          </a:prstGeom>
          <a:noFill/>
        </p:spPr>
        <p:txBody>
          <a:bodyPr wrap="none" rtlCol="0">
            <a:spAutoFit/>
          </a:bodyPr>
          <a:lstStyle/>
          <a:p>
            <a:endParaRPr lang="en-US" dirty="0"/>
          </a:p>
        </p:txBody>
      </p:sp>
      <p:sp>
        <p:nvSpPr>
          <p:cNvPr id="9" name="TextBox 8"/>
          <p:cNvSpPr txBox="1"/>
          <p:nvPr/>
        </p:nvSpPr>
        <p:spPr>
          <a:xfrm>
            <a:off x="2130442" y="3523752"/>
            <a:ext cx="184666" cy="461665"/>
          </a:xfrm>
          <a:prstGeom prst="rect">
            <a:avLst/>
          </a:prstGeom>
          <a:noFill/>
        </p:spPr>
        <p:txBody>
          <a:bodyPr wrap="none" rtlCol="0">
            <a:spAutoFit/>
          </a:bodyPr>
          <a:lstStyle/>
          <a:p>
            <a:endParaRPr lang="en-US" dirty="0"/>
          </a:p>
        </p:txBody>
      </p:sp>
      <p:sp>
        <p:nvSpPr>
          <p:cNvPr id="6" name="TextBox 5"/>
          <p:cNvSpPr txBox="1"/>
          <p:nvPr/>
        </p:nvSpPr>
        <p:spPr>
          <a:xfrm>
            <a:off x="7722852" y="4015438"/>
            <a:ext cx="184666" cy="461665"/>
          </a:xfrm>
          <a:prstGeom prst="rect">
            <a:avLst/>
          </a:prstGeom>
          <a:noFill/>
        </p:spPr>
        <p:txBody>
          <a:bodyPr wrap="none" rtlCol="0">
            <a:spAutoFit/>
          </a:bodyPr>
          <a:lstStyle/>
          <a:p>
            <a:endParaRPr lang="en-US" dirty="0"/>
          </a:p>
        </p:txBody>
      </p:sp>
      <p:sp>
        <p:nvSpPr>
          <p:cNvPr id="8" name="TextBox 7"/>
          <p:cNvSpPr txBox="1"/>
          <p:nvPr/>
        </p:nvSpPr>
        <p:spPr>
          <a:xfrm>
            <a:off x="2130442" y="4630046"/>
            <a:ext cx="184666" cy="461665"/>
          </a:xfrm>
          <a:prstGeom prst="rect">
            <a:avLst/>
          </a:prstGeom>
          <a:noFill/>
        </p:spPr>
        <p:txBody>
          <a:bodyPr wrap="none" rtlCol="0">
            <a:spAutoFit/>
          </a:bodyPr>
          <a:lstStyle/>
          <a:p>
            <a:endParaRPr lang="en-US" dirty="0"/>
          </a:p>
        </p:txBody>
      </p:sp>
      <p:sp>
        <p:nvSpPr>
          <p:cNvPr id="10" name="TextBox 9"/>
          <p:cNvSpPr txBox="1"/>
          <p:nvPr/>
        </p:nvSpPr>
        <p:spPr>
          <a:xfrm>
            <a:off x="3964832" y="2728613"/>
            <a:ext cx="184666" cy="461665"/>
          </a:xfrm>
          <a:prstGeom prst="rect">
            <a:avLst/>
          </a:prstGeom>
          <a:noFill/>
        </p:spPr>
        <p:txBody>
          <a:bodyPr wrap="none" rtlCol="0">
            <a:spAutoFit/>
          </a:bodyPr>
          <a:lstStyle/>
          <a:p>
            <a:endParaRPr lang="en-US" dirty="0"/>
          </a:p>
        </p:txBody>
      </p:sp>
      <p:pic>
        <p:nvPicPr>
          <p:cNvPr id="14" name="Picture 5">
            <a:extLst>
              <a:ext uri="{FF2B5EF4-FFF2-40B4-BE49-F238E27FC236}">
                <a16:creationId xmlns:a16="http://schemas.microsoft.com/office/drawing/2014/main" id="{5AFFAF13-8B32-1543-8465-50FE1EB9D113}"/>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1524000" y="1447800"/>
            <a:ext cx="3657600" cy="4876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8" name="TextBox 17"/>
          <p:cNvSpPr txBox="1"/>
          <p:nvPr/>
        </p:nvSpPr>
        <p:spPr>
          <a:xfrm>
            <a:off x="5486400" y="1600200"/>
            <a:ext cx="3352800" cy="3785652"/>
          </a:xfrm>
          <a:prstGeom prst="rect">
            <a:avLst/>
          </a:prstGeom>
          <a:noFill/>
        </p:spPr>
        <p:txBody>
          <a:bodyPr wrap="square" rtlCol="0">
            <a:spAutoFit/>
          </a:bodyPr>
          <a:lstStyle/>
          <a:p>
            <a:pPr marL="285750" indent="-285750">
              <a:buFont typeface="Arial"/>
              <a:buChar char="•"/>
            </a:pPr>
            <a:r>
              <a:rPr lang="en-US" b="1" dirty="0">
                <a:solidFill>
                  <a:srgbClr val="000090"/>
                </a:solidFill>
                <a:latin typeface="Arial"/>
                <a:cs typeface="Arial"/>
              </a:rPr>
              <a:t>Choose the level of buoyancy for the type of activity.</a:t>
            </a:r>
          </a:p>
          <a:p>
            <a:endParaRPr lang="en-US" b="1" dirty="0">
              <a:solidFill>
                <a:srgbClr val="000090"/>
              </a:solidFill>
              <a:latin typeface="Arial"/>
              <a:cs typeface="Arial"/>
            </a:endParaRPr>
          </a:p>
          <a:p>
            <a:pPr marL="285750" indent="-285750">
              <a:buFont typeface="Arial"/>
              <a:buChar char="•"/>
            </a:pPr>
            <a:r>
              <a:rPr lang="en-US" b="1" dirty="0">
                <a:solidFill>
                  <a:srgbClr val="000090"/>
                </a:solidFill>
                <a:latin typeface="Arial"/>
                <a:cs typeface="Arial"/>
              </a:rPr>
              <a:t>The curved arrow indicates that it is likely to turn an unconscious wearer face up in the water</a:t>
            </a:r>
            <a:endParaRPr lang="en-US" dirty="0">
              <a:solidFill>
                <a:srgbClr val="000090"/>
              </a:solidFill>
            </a:endParaRPr>
          </a:p>
        </p:txBody>
      </p:sp>
    </p:spTree>
    <p:extLst>
      <p:ext uri="{BB962C8B-B14F-4D97-AF65-F5344CB8AC3E}">
        <p14:creationId xmlns:p14="http://schemas.microsoft.com/office/powerpoint/2010/main" val="41424111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lstStyle/>
          <a:p>
            <a:r>
              <a:rPr lang="en-US" sz="4000" dirty="0">
                <a:solidFill>
                  <a:srgbClr val="108001"/>
                </a:solidFill>
              </a:rPr>
              <a:t>Why this Seminar?</a:t>
            </a:r>
          </a:p>
        </p:txBody>
      </p:sp>
      <p:sp>
        <p:nvSpPr>
          <p:cNvPr id="4" name="TextBox 3"/>
          <p:cNvSpPr txBox="1"/>
          <p:nvPr/>
        </p:nvSpPr>
        <p:spPr>
          <a:xfrm>
            <a:off x="2239095" y="6454499"/>
            <a:ext cx="3617096" cy="400110"/>
          </a:xfrm>
          <a:prstGeom prst="rect">
            <a:avLst/>
          </a:prstGeom>
          <a:noFill/>
        </p:spPr>
        <p:txBody>
          <a:bodyPr wrap="none" rtlCol="0">
            <a:spAutoFit/>
          </a:bodyPr>
          <a:lstStyle/>
          <a:p>
            <a:pPr algn="ctr"/>
            <a:r>
              <a:rPr lang="en-US" sz="1000" b="1" dirty="0">
                <a:solidFill>
                  <a:srgbClr val="FF0000"/>
                </a:solidFill>
                <a:latin typeface="Arial"/>
                <a:cs typeface="Arial"/>
              </a:rPr>
              <a:t>Copyright 2019 - Coast Guard Auxiliary Association, Inc. </a:t>
            </a:r>
          </a:p>
          <a:p>
            <a:endParaRPr lang="en-US" sz="1000" dirty="0">
              <a:solidFill>
                <a:srgbClr val="FF0000"/>
              </a:solidFill>
              <a:latin typeface="Arial"/>
              <a:cs typeface="Arial"/>
            </a:endParaRPr>
          </a:p>
        </p:txBody>
      </p:sp>
      <p:sp>
        <p:nvSpPr>
          <p:cNvPr id="3" name="Content Placeholder 2"/>
          <p:cNvSpPr>
            <a:spLocks noGrp="1"/>
          </p:cNvSpPr>
          <p:nvPr>
            <p:ph idx="1"/>
          </p:nvPr>
        </p:nvSpPr>
        <p:spPr>
          <a:xfrm>
            <a:off x="1600200" y="1143000"/>
            <a:ext cx="7162800" cy="5181600"/>
          </a:xfrm>
        </p:spPr>
        <p:txBody>
          <a:bodyPr/>
          <a:lstStyle/>
          <a:p>
            <a:r>
              <a:rPr lang="en-US" sz="2800" dirty="0">
                <a:solidFill>
                  <a:srgbClr val="000090"/>
                </a:solidFill>
              </a:rPr>
              <a:t>70% of hunters who die in boating accidents fall overboard as a result of improperly loading the boat, moving around a small boat unsafely, or having a hunting dog moving around too much.</a:t>
            </a:r>
          </a:p>
          <a:p>
            <a:pPr marL="0" indent="0">
              <a:buNone/>
            </a:pPr>
            <a:endParaRPr lang="en-US" sz="2800" dirty="0">
              <a:solidFill>
                <a:srgbClr val="000090"/>
              </a:solidFill>
            </a:endParaRPr>
          </a:p>
          <a:p>
            <a:r>
              <a:rPr lang="en-US" sz="2800" dirty="0">
                <a:solidFill>
                  <a:srgbClr val="000090"/>
                </a:solidFill>
              </a:rPr>
              <a:t>Hunters are more likely to die from drowning than an accidental gunshot wound</a:t>
            </a:r>
            <a:r>
              <a:rPr lang="en-US" sz="2800" dirty="0">
                <a:solidFill>
                  <a:srgbClr val="0000FF"/>
                </a:solidFill>
              </a:rPr>
              <a:t>.</a:t>
            </a:r>
          </a:p>
          <a:p>
            <a:endParaRPr lang="en-US" sz="2400" dirty="0"/>
          </a:p>
        </p:txBody>
      </p:sp>
    </p:spTree>
    <p:extLst>
      <p:ext uri="{BB962C8B-B14F-4D97-AF65-F5344CB8AC3E}">
        <p14:creationId xmlns:p14="http://schemas.microsoft.com/office/powerpoint/2010/main" val="173126717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152400"/>
            <a:ext cx="8001000" cy="685800"/>
          </a:xfrm>
        </p:spPr>
        <p:txBody>
          <a:bodyPr/>
          <a:lstStyle/>
          <a:p>
            <a:r>
              <a:rPr lang="en-US" sz="4000" b="0" dirty="0">
                <a:solidFill>
                  <a:srgbClr val="108040"/>
                </a:solidFill>
              </a:rPr>
              <a:t>    Life Jackets</a:t>
            </a:r>
          </a:p>
        </p:txBody>
      </p:sp>
      <p:sp>
        <p:nvSpPr>
          <p:cNvPr id="5" name="TextBox 4"/>
          <p:cNvSpPr txBox="1"/>
          <p:nvPr/>
        </p:nvSpPr>
        <p:spPr>
          <a:xfrm>
            <a:off x="3200400" y="6586379"/>
            <a:ext cx="3617096" cy="246221"/>
          </a:xfrm>
          <a:prstGeom prst="rect">
            <a:avLst/>
          </a:prstGeom>
          <a:noFill/>
        </p:spPr>
        <p:txBody>
          <a:bodyPr wrap="none" rtlCol="0">
            <a:spAutoFit/>
          </a:bodyPr>
          <a:lstStyle/>
          <a:p>
            <a:r>
              <a:rPr lang="en-US" sz="1000" b="1" dirty="0">
                <a:solidFill>
                  <a:srgbClr val="FF0000"/>
                </a:solidFill>
                <a:latin typeface="Arial"/>
                <a:cs typeface="Arial"/>
              </a:rPr>
              <a:t>Copyright 2019 - Coast Guard Auxiliary Association, Inc.</a:t>
            </a:r>
          </a:p>
        </p:txBody>
      </p:sp>
      <p:sp>
        <p:nvSpPr>
          <p:cNvPr id="3" name="TextBox 2"/>
          <p:cNvSpPr txBox="1"/>
          <p:nvPr/>
        </p:nvSpPr>
        <p:spPr>
          <a:xfrm>
            <a:off x="1295400" y="838200"/>
            <a:ext cx="7848600" cy="523220"/>
          </a:xfrm>
          <a:prstGeom prst="rect">
            <a:avLst/>
          </a:prstGeom>
          <a:noFill/>
        </p:spPr>
        <p:txBody>
          <a:bodyPr wrap="square" rtlCol="0">
            <a:spAutoFit/>
          </a:bodyPr>
          <a:lstStyle/>
          <a:p>
            <a:pPr algn="ctr"/>
            <a:r>
              <a:rPr lang="en-US" sz="2800" dirty="0">
                <a:solidFill>
                  <a:srgbClr val="000090"/>
                </a:solidFill>
                <a:latin typeface="+mj-lt"/>
              </a:rPr>
              <a:t>Comparison of Labels</a:t>
            </a:r>
          </a:p>
        </p:txBody>
      </p:sp>
      <p:sp>
        <p:nvSpPr>
          <p:cNvPr id="4" name="TextBox 3"/>
          <p:cNvSpPr txBox="1"/>
          <p:nvPr/>
        </p:nvSpPr>
        <p:spPr>
          <a:xfrm>
            <a:off x="3134208" y="3134500"/>
            <a:ext cx="184666" cy="461665"/>
          </a:xfrm>
          <a:prstGeom prst="rect">
            <a:avLst/>
          </a:prstGeom>
          <a:noFill/>
        </p:spPr>
        <p:txBody>
          <a:bodyPr wrap="none" rtlCol="0">
            <a:spAutoFit/>
          </a:bodyPr>
          <a:lstStyle/>
          <a:p>
            <a:endParaRPr lang="en-US" dirty="0"/>
          </a:p>
        </p:txBody>
      </p:sp>
      <p:sp>
        <p:nvSpPr>
          <p:cNvPr id="7" name="TextBox 6"/>
          <p:cNvSpPr txBox="1"/>
          <p:nvPr/>
        </p:nvSpPr>
        <p:spPr>
          <a:xfrm>
            <a:off x="5059799" y="4158847"/>
            <a:ext cx="184666" cy="461665"/>
          </a:xfrm>
          <a:prstGeom prst="rect">
            <a:avLst/>
          </a:prstGeom>
          <a:noFill/>
        </p:spPr>
        <p:txBody>
          <a:bodyPr wrap="none" rtlCol="0">
            <a:spAutoFit/>
          </a:bodyPr>
          <a:lstStyle/>
          <a:p>
            <a:endParaRPr lang="en-US" dirty="0"/>
          </a:p>
        </p:txBody>
      </p:sp>
      <p:sp>
        <p:nvSpPr>
          <p:cNvPr id="9" name="TextBox 8"/>
          <p:cNvSpPr txBox="1"/>
          <p:nvPr/>
        </p:nvSpPr>
        <p:spPr>
          <a:xfrm>
            <a:off x="2130442" y="3523752"/>
            <a:ext cx="184666" cy="461665"/>
          </a:xfrm>
          <a:prstGeom prst="rect">
            <a:avLst/>
          </a:prstGeom>
          <a:noFill/>
        </p:spPr>
        <p:txBody>
          <a:bodyPr wrap="none" rtlCol="0">
            <a:spAutoFit/>
          </a:bodyPr>
          <a:lstStyle/>
          <a:p>
            <a:endParaRPr lang="en-US" dirty="0"/>
          </a:p>
        </p:txBody>
      </p:sp>
      <p:sp>
        <p:nvSpPr>
          <p:cNvPr id="6" name="TextBox 5"/>
          <p:cNvSpPr txBox="1"/>
          <p:nvPr/>
        </p:nvSpPr>
        <p:spPr>
          <a:xfrm>
            <a:off x="7722852" y="4015438"/>
            <a:ext cx="184666" cy="461665"/>
          </a:xfrm>
          <a:prstGeom prst="rect">
            <a:avLst/>
          </a:prstGeom>
          <a:noFill/>
        </p:spPr>
        <p:txBody>
          <a:bodyPr wrap="none" rtlCol="0">
            <a:spAutoFit/>
          </a:bodyPr>
          <a:lstStyle/>
          <a:p>
            <a:endParaRPr lang="en-US" dirty="0"/>
          </a:p>
        </p:txBody>
      </p:sp>
      <p:sp>
        <p:nvSpPr>
          <p:cNvPr id="8" name="TextBox 7"/>
          <p:cNvSpPr txBox="1"/>
          <p:nvPr/>
        </p:nvSpPr>
        <p:spPr>
          <a:xfrm>
            <a:off x="2130442" y="4630046"/>
            <a:ext cx="184666" cy="461665"/>
          </a:xfrm>
          <a:prstGeom prst="rect">
            <a:avLst/>
          </a:prstGeom>
          <a:noFill/>
        </p:spPr>
        <p:txBody>
          <a:bodyPr wrap="none" rtlCol="0">
            <a:spAutoFit/>
          </a:bodyPr>
          <a:lstStyle/>
          <a:p>
            <a:endParaRPr lang="en-US" dirty="0"/>
          </a:p>
        </p:txBody>
      </p:sp>
      <p:sp>
        <p:nvSpPr>
          <p:cNvPr id="10" name="TextBox 9"/>
          <p:cNvSpPr txBox="1"/>
          <p:nvPr/>
        </p:nvSpPr>
        <p:spPr>
          <a:xfrm>
            <a:off x="3964832" y="2728613"/>
            <a:ext cx="184666" cy="461665"/>
          </a:xfrm>
          <a:prstGeom prst="rect">
            <a:avLst/>
          </a:prstGeom>
          <a:noFill/>
        </p:spPr>
        <p:txBody>
          <a:bodyPr wrap="none" rtlCol="0">
            <a:spAutoFit/>
          </a:bodyPr>
          <a:lstStyle/>
          <a:p>
            <a:endParaRPr lang="en-US" dirty="0"/>
          </a:p>
        </p:txBody>
      </p:sp>
      <p:sp>
        <p:nvSpPr>
          <p:cNvPr id="17" name="Content Placeholder 16"/>
          <p:cNvSpPr>
            <a:spLocks noGrp="1"/>
          </p:cNvSpPr>
          <p:nvPr>
            <p:ph idx="1"/>
          </p:nvPr>
        </p:nvSpPr>
        <p:spPr/>
        <p:txBody>
          <a:bodyPr/>
          <a:lstStyle/>
          <a:p>
            <a:endParaRPr lang="en-US"/>
          </a:p>
        </p:txBody>
      </p:sp>
      <p:pic>
        <p:nvPicPr>
          <p:cNvPr id="20" name="table"/>
          <p:cNvPicPr>
            <a:picLocks noChangeAspect="1"/>
          </p:cNvPicPr>
          <p:nvPr/>
        </p:nvPicPr>
        <p:blipFill>
          <a:blip r:embed="rId3"/>
          <a:stretch>
            <a:fillRect/>
          </a:stretch>
        </p:blipFill>
        <p:spPr>
          <a:xfrm>
            <a:off x="1219200" y="1752600"/>
            <a:ext cx="7630827" cy="3810000"/>
          </a:xfrm>
          <a:prstGeom prst="rect">
            <a:avLst/>
          </a:prstGeom>
          <a:solidFill>
            <a:srgbClr val="FFFFFF">
              <a:shade val="85000"/>
            </a:srgbClr>
          </a:solidFill>
          <a:ln w="88900" cap="sq">
            <a:solidFill>
              <a:srgbClr val="66CC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1" name="Picture 20">
            <a:extLst>
              <a:ext uri="{FF2B5EF4-FFF2-40B4-BE49-F238E27FC236}">
                <a16:creationId xmlns:a16="http://schemas.microsoft.com/office/drawing/2014/main" id="{2BD1D351-99E9-BF49-9681-D0CED034DA87}"/>
              </a:ext>
            </a:extLst>
          </p:cNvPr>
          <p:cNvPicPr>
            <a:picLocks noChangeAspect="1"/>
          </p:cNvPicPr>
          <p:nvPr/>
        </p:nvPicPr>
        <p:blipFill>
          <a:blip r:embed="rId4"/>
          <a:stretch>
            <a:fillRect/>
          </a:stretch>
        </p:blipFill>
        <p:spPr>
          <a:xfrm>
            <a:off x="4559300" y="2286000"/>
            <a:ext cx="546100" cy="508000"/>
          </a:xfrm>
          <a:prstGeom prst="rect">
            <a:avLst/>
          </a:prstGeom>
        </p:spPr>
      </p:pic>
      <p:pic>
        <p:nvPicPr>
          <p:cNvPr id="22" name="Picture 21">
            <a:extLst>
              <a:ext uri="{FF2B5EF4-FFF2-40B4-BE49-F238E27FC236}">
                <a16:creationId xmlns:a16="http://schemas.microsoft.com/office/drawing/2014/main" id="{7F7585B6-2444-AE4C-BED4-371D1D949799}"/>
              </a:ext>
            </a:extLst>
          </p:cNvPr>
          <p:cNvPicPr>
            <a:picLocks noChangeAspect="1"/>
          </p:cNvPicPr>
          <p:nvPr/>
        </p:nvPicPr>
        <p:blipFill>
          <a:blip r:embed="rId5"/>
          <a:stretch>
            <a:fillRect/>
          </a:stretch>
        </p:blipFill>
        <p:spPr>
          <a:xfrm>
            <a:off x="5491400" y="2324100"/>
            <a:ext cx="482600" cy="495300"/>
          </a:xfrm>
          <a:prstGeom prst="rect">
            <a:avLst/>
          </a:prstGeom>
        </p:spPr>
      </p:pic>
      <p:pic>
        <p:nvPicPr>
          <p:cNvPr id="23" name="Picture 22">
            <a:extLst>
              <a:ext uri="{FF2B5EF4-FFF2-40B4-BE49-F238E27FC236}">
                <a16:creationId xmlns:a16="http://schemas.microsoft.com/office/drawing/2014/main" id="{7C2B73C6-BC31-294F-8289-6CFF855C9A7D}"/>
              </a:ext>
            </a:extLst>
          </p:cNvPr>
          <p:cNvPicPr>
            <a:picLocks noChangeAspect="1"/>
          </p:cNvPicPr>
          <p:nvPr/>
        </p:nvPicPr>
        <p:blipFill>
          <a:blip r:embed="rId6"/>
          <a:stretch>
            <a:fillRect/>
          </a:stretch>
        </p:blipFill>
        <p:spPr>
          <a:xfrm>
            <a:off x="6565677" y="2294602"/>
            <a:ext cx="479536" cy="448598"/>
          </a:xfrm>
          <a:prstGeom prst="rect">
            <a:avLst/>
          </a:prstGeom>
        </p:spPr>
      </p:pic>
      <p:pic>
        <p:nvPicPr>
          <p:cNvPr id="25" name="Picture 24">
            <a:extLst>
              <a:ext uri="{FF2B5EF4-FFF2-40B4-BE49-F238E27FC236}">
                <a16:creationId xmlns:a16="http://schemas.microsoft.com/office/drawing/2014/main" id="{EFB7028F-57DC-074D-8881-F3410FED4382}"/>
              </a:ext>
            </a:extLst>
          </p:cNvPr>
          <p:cNvPicPr>
            <a:picLocks noChangeAspect="1"/>
          </p:cNvPicPr>
          <p:nvPr/>
        </p:nvPicPr>
        <p:blipFill>
          <a:blip r:embed="rId7"/>
          <a:stretch>
            <a:fillRect/>
          </a:stretch>
        </p:blipFill>
        <p:spPr>
          <a:xfrm>
            <a:off x="4497096" y="2928091"/>
            <a:ext cx="608304" cy="577109"/>
          </a:xfrm>
          <a:prstGeom prst="rect">
            <a:avLst/>
          </a:prstGeom>
        </p:spPr>
      </p:pic>
      <p:pic>
        <p:nvPicPr>
          <p:cNvPr id="26" name="Picture 25">
            <a:extLst>
              <a:ext uri="{FF2B5EF4-FFF2-40B4-BE49-F238E27FC236}">
                <a16:creationId xmlns:a16="http://schemas.microsoft.com/office/drawing/2014/main" id="{29C23FFF-2097-AD4E-B727-45D9680425B5}"/>
              </a:ext>
            </a:extLst>
          </p:cNvPr>
          <p:cNvPicPr>
            <a:picLocks noChangeAspect="1"/>
          </p:cNvPicPr>
          <p:nvPr/>
        </p:nvPicPr>
        <p:blipFill>
          <a:blip r:embed="rId6"/>
          <a:stretch>
            <a:fillRect/>
          </a:stretch>
        </p:blipFill>
        <p:spPr>
          <a:xfrm>
            <a:off x="5776143" y="2939168"/>
            <a:ext cx="523614" cy="489832"/>
          </a:xfrm>
          <a:prstGeom prst="rect">
            <a:avLst/>
          </a:prstGeom>
        </p:spPr>
      </p:pic>
      <p:pic>
        <p:nvPicPr>
          <p:cNvPr id="27" name="Picture 26">
            <a:extLst>
              <a:ext uri="{FF2B5EF4-FFF2-40B4-BE49-F238E27FC236}">
                <a16:creationId xmlns:a16="http://schemas.microsoft.com/office/drawing/2014/main" id="{90795628-108B-6F4A-913E-E392018F7B09}"/>
              </a:ext>
            </a:extLst>
          </p:cNvPr>
          <p:cNvPicPr>
            <a:picLocks noChangeAspect="1"/>
          </p:cNvPicPr>
          <p:nvPr/>
        </p:nvPicPr>
        <p:blipFill>
          <a:blip r:embed="rId7"/>
          <a:stretch>
            <a:fillRect/>
          </a:stretch>
        </p:blipFill>
        <p:spPr>
          <a:xfrm>
            <a:off x="4536223" y="3651012"/>
            <a:ext cx="569177" cy="539988"/>
          </a:xfrm>
          <a:prstGeom prst="rect">
            <a:avLst/>
          </a:prstGeom>
        </p:spPr>
      </p:pic>
      <p:pic>
        <p:nvPicPr>
          <p:cNvPr id="28" name="Picture 27">
            <a:extLst>
              <a:ext uri="{FF2B5EF4-FFF2-40B4-BE49-F238E27FC236}">
                <a16:creationId xmlns:a16="http://schemas.microsoft.com/office/drawing/2014/main" id="{9CCAC4FE-2815-8D4B-9F7A-078C3FE9C561}"/>
              </a:ext>
            </a:extLst>
          </p:cNvPr>
          <p:cNvPicPr>
            <a:picLocks noChangeAspect="1"/>
          </p:cNvPicPr>
          <p:nvPr/>
        </p:nvPicPr>
        <p:blipFill>
          <a:blip r:embed="rId8"/>
          <a:stretch>
            <a:fillRect/>
          </a:stretch>
        </p:blipFill>
        <p:spPr>
          <a:xfrm>
            <a:off x="5683974" y="3641831"/>
            <a:ext cx="488226" cy="472969"/>
          </a:xfrm>
          <a:prstGeom prst="rect">
            <a:avLst/>
          </a:prstGeom>
        </p:spPr>
      </p:pic>
    </p:spTree>
    <p:extLst>
      <p:ext uri="{BB962C8B-B14F-4D97-AF65-F5344CB8AC3E}">
        <p14:creationId xmlns:p14="http://schemas.microsoft.com/office/powerpoint/2010/main" val="24752356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152400"/>
            <a:ext cx="8001000" cy="685800"/>
          </a:xfrm>
        </p:spPr>
        <p:txBody>
          <a:bodyPr/>
          <a:lstStyle/>
          <a:p>
            <a:r>
              <a:rPr lang="en-US" sz="4000" b="0" dirty="0">
                <a:solidFill>
                  <a:srgbClr val="108040"/>
                </a:solidFill>
              </a:rPr>
              <a:t> Lights</a:t>
            </a:r>
          </a:p>
        </p:txBody>
      </p:sp>
      <p:sp>
        <p:nvSpPr>
          <p:cNvPr id="5" name="TextBox 4"/>
          <p:cNvSpPr txBox="1"/>
          <p:nvPr/>
        </p:nvSpPr>
        <p:spPr>
          <a:xfrm>
            <a:off x="3200400" y="6586379"/>
            <a:ext cx="3617096" cy="246221"/>
          </a:xfrm>
          <a:prstGeom prst="rect">
            <a:avLst/>
          </a:prstGeom>
          <a:noFill/>
        </p:spPr>
        <p:txBody>
          <a:bodyPr wrap="none" rtlCol="0">
            <a:spAutoFit/>
          </a:bodyPr>
          <a:lstStyle/>
          <a:p>
            <a:r>
              <a:rPr lang="en-US" sz="1000" b="1" dirty="0">
                <a:solidFill>
                  <a:srgbClr val="FF0000"/>
                </a:solidFill>
                <a:latin typeface="Arial"/>
                <a:cs typeface="Arial"/>
              </a:rPr>
              <a:t>Copyright 2019 - Coast Guard Auxiliary Association, Inc.</a:t>
            </a:r>
          </a:p>
        </p:txBody>
      </p:sp>
      <p:sp>
        <p:nvSpPr>
          <p:cNvPr id="3" name="TextBox 2"/>
          <p:cNvSpPr txBox="1"/>
          <p:nvPr/>
        </p:nvSpPr>
        <p:spPr>
          <a:xfrm>
            <a:off x="1295400" y="838200"/>
            <a:ext cx="7848600" cy="830997"/>
          </a:xfrm>
          <a:prstGeom prst="rect">
            <a:avLst/>
          </a:prstGeom>
          <a:noFill/>
        </p:spPr>
        <p:txBody>
          <a:bodyPr wrap="square" rtlCol="0">
            <a:spAutoFit/>
          </a:bodyPr>
          <a:lstStyle/>
          <a:p>
            <a:pPr algn="ctr"/>
            <a:r>
              <a:rPr lang="en-US" dirty="0">
                <a:solidFill>
                  <a:srgbClr val="000090"/>
                </a:solidFill>
                <a:latin typeface="+mj-lt"/>
              </a:rPr>
              <a:t>Always on at night, or poor visibility (weather)</a:t>
            </a:r>
          </a:p>
        </p:txBody>
      </p:sp>
      <p:sp>
        <p:nvSpPr>
          <p:cNvPr id="4" name="TextBox 3"/>
          <p:cNvSpPr txBox="1"/>
          <p:nvPr/>
        </p:nvSpPr>
        <p:spPr>
          <a:xfrm>
            <a:off x="3134208" y="3134500"/>
            <a:ext cx="184666" cy="461665"/>
          </a:xfrm>
          <a:prstGeom prst="rect">
            <a:avLst/>
          </a:prstGeom>
          <a:noFill/>
        </p:spPr>
        <p:txBody>
          <a:bodyPr wrap="none" rtlCol="0">
            <a:spAutoFit/>
          </a:bodyPr>
          <a:lstStyle/>
          <a:p>
            <a:endParaRPr lang="en-US" dirty="0"/>
          </a:p>
        </p:txBody>
      </p:sp>
      <p:sp>
        <p:nvSpPr>
          <p:cNvPr id="7" name="TextBox 6"/>
          <p:cNvSpPr txBox="1"/>
          <p:nvPr/>
        </p:nvSpPr>
        <p:spPr>
          <a:xfrm>
            <a:off x="5059799" y="4158847"/>
            <a:ext cx="184666" cy="461665"/>
          </a:xfrm>
          <a:prstGeom prst="rect">
            <a:avLst/>
          </a:prstGeom>
          <a:noFill/>
        </p:spPr>
        <p:txBody>
          <a:bodyPr wrap="none" rtlCol="0">
            <a:spAutoFit/>
          </a:bodyPr>
          <a:lstStyle/>
          <a:p>
            <a:endParaRPr lang="en-US" dirty="0"/>
          </a:p>
        </p:txBody>
      </p:sp>
      <p:sp>
        <p:nvSpPr>
          <p:cNvPr id="9" name="TextBox 8"/>
          <p:cNvSpPr txBox="1"/>
          <p:nvPr/>
        </p:nvSpPr>
        <p:spPr>
          <a:xfrm>
            <a:off x="2130442" y="3523752"/>
            <a:ext cx="184666" cy="461665"/>
          </a:xfrm>
          <a:prstGeom prst="rect">
            <a:avLst/>
          </a:prstGeom>
          <a:noFill/>
        </p:spPr>
        <p:txBody>
          <a:bodyPr wrap="none" rtlCol="0">
            <a:spAutoFit/>
          </a:bodyPr>
          <a:lstStyle/>
          <a:p>
            <a:endParaRPr lang="en-US" dirty="0"/>
          </a:p>
        </p:txBody>
      </p:sp>
      <p:sp>
        <p:nvSpPr>
          <p:cNvPr id="6" name="TextBox 5"/>
          <p:cNvSpPr txBox="1"/>
          <p:nvPr/>
        </p:nvSpPr>
        <p:spPr>
          <a:xfrm>
            <a:off x="7722852" y="4015438"/>
            <a:ext cx="184666" cy="461665"/>
          </a:xfrm>
          <a:prstGeom prst="rect">
            <a:avLst/>
          </a:prstGeom>
          <a:noFill/>
        </p:spPr>
        <p:txBody>
          <a:bodyPr wrap="none" rtlCol="0">
            <a:spAutoFit/>
          </a:bodyPr>
          <a:lstStyle/>
          <a:p>
            <a:endParaRPr lang="en-US" dirty="0"/>
          </a:p>
        </p:txBody>
      </p:sp>
      <p:sp>
        <p:nvSpPr>
          <p:cNvPr id="8" name="TextBox 7"/>
          <p:cNvSpPr txBox="1"/>
          <p:nvPr/>
        </p:nvSpPr>
        <p:spPr>
          <a:xfrm>
            <a:off x="2130442" y="4630046"/>
            <a:ext cx="184666" cy="461665"/>
          </a:xfrm>
          <a:prstGeom prst="rect">
            <a:avLst/>
          </a:prstGeom>
          <a:noFill/>
        </p:spPr>
        <p:txBody>
          <a:bodyPr wrap="none" rtlCol="0">
            <a:spAutoFit/>
          </a:bodyPr>
          <a:lstStyle/>
          <a:p>
            <a:endParaRPr lang="en-US" dirty="0"/>
          </a:p>
        </p:txBody>
      </p:sp>
      <p:sp>
        <p:nvSpPr>
          <p:cNvPr id="10" name="TextBox 9"/>
          <p:cNvSpPr txBox="1"/>
          <p:nvPr/>
        </p:nvSpPr>
        <p:spPr>
          <a:xfrm>
            <a:off x="1828800" y="5715000"/>
            <a:ext cx="7086600" cy="461665"/>
          </a:xfrm>
          <a:prstGeom prst="rect">
            <a:avLst/>
          </a:prstGeom>
          <a:noFill/>
        </p:spPr>
        <p:txBody>
          <a:bodyPr wrap="square" rtlCol="0">
            <a:spAutoFit/>
          </a:bodyPr>
          <a:lstStyle/>
          <a:p>
            <a:r>
              <a:rPr lang="en-US" b="1" dirty="0">
                <a:solidFill>
                  <a:srgbClr val="000090"/>
                </a:solidFill>
                <a:latin typeface="+mj-lt"/>
              </a:rPr>
              <a:t>Always use your anchor light if anchored</a:t>
            </a:r>
          </a:p>
        </p:txBody>
      </p:sp>
      <p:pic>
        <p:nvPicPr>
          <p:cNvPr id="12" name="Picture 11" descr="navigation_lights_fig4.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19400" y="1905000"/>
            <a:ext cx="4724400" cy="3581400"/>
          </a:xfrm>
          <a:prstGeom prst="rect">
            <a:avLst/>
          </a:prstGeom>
        </p:spPr>
        <p:style>
          <a:lnRef idx="1">
            <a:schemeClr val="accent2"/>
          </a:lnRef>
          <a:fillRef idx="2">
            <a:schemeClr val="accent2"/>
          </a:fillRef>
          <a:effectRef idx="1">
            <a:schemeClr val="accent2"/>
          </a:effectRef>
          <a:fontRef idx="minor">
            <a:schemeClr val="dk1"/>
          </a:fontRef>
        </p:style>
      </p:pic>
    </p:spTree>
    <p:extLst>
      <p:ext uri="{BB962C8B-B14F-4D97-AF65-F5344CB8AC3E}">
        <p14:creationId xmlns:p14="http://schemas.microsoft.com/office/powerpoint/2010/main" val="163729516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152400"/>
            <a:ext cx="8001000" cy="685800"/>
          </a:xfrm>
        </p:spPr>
        <p:txBody>
          <a:bodyPr/>
          <a:lstStyle/>
          <a:p>
            <a:r>
              <a:rPr lang="en-US" sz="4000" b="0" dirty="0">
                <a:solidFill>
                  <a:srgbClr val="108040"/>
                </a:solidFill>
              </a:rPr>
              <a:t> Visual Distress Signals</a:t>
            </a:r>
          </a:p>
        </p:txBody>
      </p:sp>
      <p:sp>
        <p:nvSpPr>
          <p:cNvPr id="5" name="TextBox 4"/>
          <p:cNvSpPr txBox="1"/>
          <p:nvPr/>
        </p:nvSpPr>
        <p:spPr>
          <a:xfrm>
            <a:off x="3200400" y="6586379"/>
            <a:ext cx="3617096" cy="246221"/>
          </a:xfrm>
          <a:prstGeom prst="rect">
            <a:avLst/>
          </a:prstGeom>
          <a:noFill/>
        </p:spPr>
        <p:txBody>
          <a:bodyPr wrap="none" rtlCol="0">
            <a:spAutoFit/>
          </a:bodyPr>
          <a:lstStyle/>
          <a:p>
            <a:r>
              <a:rPr lang="en-US" sz="1000" b="1" dirty="0">
                <a:solidFill>
                  <a:srgbClr val="FF0000"/>
                </a:solidFill>
                <a:latin typeface="Arial"/>
                <a:cs typeface="Arial"/>
              </a:rPr>
              <a:t>Copyright 2019 - Coast Guard Auxiliary Association, Inc.</a:t>
            </a:r>
          </a:p>
        </p:txBody>
      </p:sp>
      <p:sp>
        <p:nvSpPr>
          <p:cNvPr id="4" name="TextBox 3"/>
          <p:cNvSpPr txBox="1"/>
          <p:nvPr/>
        </p:nvSpPr>
        <p:spPr>
          <a:xfrm>
            <a:off x="3134208" y="3134500"/>
            <a:ext cx="184666" cy="461665"/>
          </a:xfrm>
          <a:prstGeom prst="rect">
            <a:avLst/>
          </a:prstGeom>
          <a:noFill/>
        </p:spPr>
        <p:txBody>
          <a:bodyPr wrap="none" rtlCol="0">
            <a:spAutoFit/>
          </a:bodyPr>
          <a:lstStyle/>
          <a:p>
            <a:endParaRPr lang="en-US" dirty="0"/>
          </a:p>
        </p:txBody>
      </p:sp>
      <p:sp>
        <p:nvSpPr>
          <p:cNvPr id="7" name="TextBox 6"/>
          <p:cNvSpPr txBox="1"/>
          <p:nvPr/>
        </p:nvSpPr>
        <p:spPr>
          <a:xfrm>
            <a:off x="5059799" y="4158847"/>
            <a:ext cx="184666" cy="461665"/>
          </a:xfrm>
          <a:prstGeom prst="rect">
            <a:avLst/>
          </a:prstGeom>
          <a:noFill/>
        </p:spPr>
        <p:txBody>
          <a:bodyPr wrap="none" rtlCol="0">
            <a:spAutoFit/>
          </a:bodyPr>
          <a:lstStyle/>
          <a:p>
            <a:endParaRPr lang="en-US" dirty="0"/>
          </a:p>
        </p:txBody>
      </p:sp>
      <p:sp>
        <p:nvSpPr>
          <p:cNvPr id="9" name="TextBox 8"/>
          <p:cNvSpPr txBox="1"/>
          <p:nvPr/>
        </p:nvSpPr>
        <p:spPr>
          <a:xfrm>
            <a:off x="2130442" y="3523752"/>
            <a:ext cx="184666" cy="461665"/>
          </a:xfrm>
          <a:prstGeom prst="rect">
            <a:avLst/>
          </a:prstGeom>
          <a:noFill/>
        </p:spPr>
        <p:txBody>
          <a:bodyPr wrap="none" rtlCol="0">
            <a:spAutoFit/>
          </a:bodyPr>
          <a:lstStyle/>
          <a:p>
            <a:endParaRPr lang="en-US" dirty="0"/>
          </a:p>
        </p:txBody>
      </p:sp>
      <p:sp>
        <p:nvSpPr>
          <p:cNvPr id="6" name="TextBox 5"/>
          <p:cNvSpPr txBox="1"/>
          <p:nvPr/>
        </p:nvSpPr>
        <p:spPr>
          <a:xfrm>
            <a:off x="7722852" y="4015438"/>
            <a:ext cx="184666" cy="461665"/>
          </a:xfrm>
          <a:prstGeom prst="rect">
            <a:avLst/>
          </a:prstGeom>
          <a:noFill/>
        </p:spPr>
        <p:txBody>
          <a:bodyPr wrap="none" rtlCol="0">
            <a:spAutoFit/>
          </a:bodyPr>
          <a:lstStyle/>
          <a:p>
            <a:endParaRPr lang="en-US" dirty="0"/>
          </a:p>
        </p:txBody>
      </p:sp>
      <p:sp>
        <p:nvSpPr>
          <p:cNvPr id="8" name="TextBox 7"/>
          <p:cNvSpPr txBox="1"/>
          <p:nvPr/>
        </p:nvSpPr>
        <p:spPr>
          <a:xfrm>
            <a:off x="2130442" y="4630046"/>
            <a:ext cx="184666" cy="461665"/>
          </a:xfrm>
          <a:prstGeom prst="rect">
            <a:avLst/>
          </a:prstGeom>
          <a:noFill/>
        </p:spPr>
        <p:txBody>
          <a:bodyPr wrap="none" rtlCol="0">
            <a:spAutoFit/>
          </a:bodyPr>
          <a:lstStyle/>
          <a:p>
            <a:endParaRPr lang="en-US" dirty="0"/>
          </a:p>
        </p:txBody>
      </p:sp>
      <p:sp>
        <p:nvSpPr>
          <p:cNvPr id="10" name="TextBox 9"/>
          <p:cNvSpPr txBox="1"/>
          <p:nvPr/>
        </p:nvSpPr>
        <p:spPr>
          <a:xfrm>
            <a:off x="2209800" y="5715000"/>
            <a:ext cx="184666" cy="461665"/>
          </a:xfrm>
          <a:prstGeom prst="rect">
            <a:avLst/>
          </a:prstGeom>
          <a:noFill/>
        </p:spPr>
        <p:txBody>
          <a:bodyPr wrap="none" rtlCol="0">
            <a:spAutoFit/>
          </a:bodyPr>
          <a:lstStyle/>
          <a:p>
            <a:endParaRPr lang="en-US" b="1" dirty="0">
              <a:solidFill>
                <a:srgbClr val="000090"/>
              </a:solidFill>
            </a:endParaRPr>
          </a:p>
        </p:txBody>
      </p:sp>
      <p:sp>
        <p:nvSpPr>
          <p:cNvPr id="12" name="TextBox 11"/>
          <p:cNvSpPr txBox="1"/>
          <p:nvPr/>
        </p:nvSpPr>
        <p:spPr>
          <a:xfrm>
            <a:off x="4506704" y="3626187"/>
            <a:ext cx="184666" cy="461665"/>
          </a:xfrm>
          <a:prstGeom prst="rect">
            <a:avLst/>
          </a:prstGeom>
          <a:noFill/>
        </p:spPr>
        <p:txBody>
          <a:bodyPr wrap="none" rtlCol="0">
            <a:spAutoFit/>
          </a:bodyPr>
          <a:lstStyle/>
          <a:p>
            <a:endParaRPr lang="en-US" dirty="0"/>
          </a:p>
        </p:txBody>
      </p:sp>
      <p:pic>
        <p:nvPicPr>
          <p:cNvPr id="13" name="Picture 3" descr="distress signals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1219200"/>
            <a:ext cx="7943850" cy="475456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spTree>
    <p:extLst>
      <p:ext uri="{BB962C8B-B14F-4D97-AF65-F5344CB8AC3E}">
        <p14:creationId xmlns:p14="http://schemas.microsoft.com/office/powerpoint/2010/main" val="354795254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152400"/>
            <a:ext cx="8001000" cy="685800"/>
          </a:xfrm>
        </p:spPr>
        <p:txBody>
          <a:bodyPr/>
          <a:lstStyle/>
          <a:p>
            <a:r>
              <a:rPr lang="en-US" sz="4000" b="0" dirty="0">
                <a:solidFill>
                  <a:srgbClr val="108040"/>
                </a:solidFill>
              </a:rPr>
              <a:t> Visual Distress Signals</a:t>
            </a:r>
          </a:p>
        </p:txBody>
      </p:sp>
      <p:sp>
        <p:nvSpPr>
          <p:cNvPr id="5" name="TextBox 4"/>
          <p:cNvSpPr txBox="1"/>
          <p:nvPr/>
        </p:nvSpPr>
        <p:spPr>
          <a:xfrm>
            <a:off x="3200400" y="6586379"/>
            <a:ext cx="3617096" cy="246221"/>
          </a:xfrm>
          <a:prstGeom prst="rect">
            <a:avLst/>
          </a:prstGeom>
          <a:noFill/>
        </p:spPr>
        <p:txBody>
          <a:bodyPr wrap="none" rtlCol="0">
            <a:spAutoFit/>
          </a:bodyPr>
          <a:lstStyle/>
          <a:p>
            <a:r>
              <a:rPr lang="en-US" sz="1000" b="1" dirty="0">
                <a:solidFill>
                  <a:srgbClr val="FF0000"/>
                </a:solidFill>
                <a:latin typeface="Arial"/>
                <a:cs typeface="Arial"/>
              </a:rPr>
              <a:t>Copyright 2019 - Coast Guard Auxiliary Association, Inc.</a:t>
            </a:r>
          </a:p>
        </p:txBody>
      </p:sp>
      <p:sp>
        <p:nvSpPr>
          <p:cNvPr id="4" name="TextBox 3"/>
          <p:cNvSpPr txBox="1"/>
          <p:nvPr/>
        </p:nvSpPr>
        <p:spPr>
          <a:xfrm>
            <a:off x="3134208" y="3134500"/>
            <a:ext cx="184666" cy="461665"/>
          </a:xfrm>
          <a:prstGeom prst="rect">
            <a:avLst/>
          </a:prstGeom>
          <a:noFill/>
        </p:spPr>
        <p:txBody>
          <a:bodyPr wrap="none" rtlCol="0">
            <a:spAutoFit/>
          </a:bodyPr>
          <a:lstStyle/>
          <a:p>
            <a:endParaRPr lang="en-US" dirty="0"/>
          </a:p>
        </p:txBody>
      </p:sp>
      <p:sp>
        <p:nvSpPr>
          <p:cNvPr id="7" name="TextBox 6"/>
          <p:cNvSpPr txBox="1"/>
          <p:nvPr/>
        </p:nvSpPr>
        <p:spPr>
          <a:xfrm>
            <a:off x="5059799" y="4158847"/>
            <a:ext cx="184666" cy="461665"/>
          </a:xfrm>
          <a:prstGeom prst="rect">
            <a:avLst/>
          </a:prstGeom>
          <a:noFill/>
        </p:spPr>
        <p:txBody>
          <a:bodyPr wrap="none" rtlCol="0">
            <a:spAutoFit/>
          </a:bodyPr>
          <a:lstStyle/>
          <a:p>
            <a:endParaRPr lang="en-US" dirty="0"/>
          </a:p>
        </p:txBody>
      </p:sp>
      <p:sp>
        <p:nvSpPr>
          <p:cNvPr id="9" name="TextBox 8"/>
          <p:cNvSpPr txBox="1"/>
          <p:nvPr/>
        </p:nvSpPr>
        <p:spPr>
          <a:xfrm>
            <a:off x="2130442" y="3523752"/>
            <a:ext cx="184666" cy="461665"/>
          </a:xfrm>
          <a:prstGeom prst="rect">
            <a:avLst/>
          </a:prstGeom>
          <a:noFill/>
        </p:spPr>
        <p:txBody>
          <a:bodyPr wrap="none" rtlCol="0">
            <a:spAutoFit/>
          </a:bodyPr>
          <a:lstStyle/>
          <a:p>
            <a:endParaRPr lang="en-US" dirty="0"/>
          </a:p>
        </p:txBody>
      </p:sp>
      <p:sp>
        <p:nvSpPr>
          <p:cNvPr id="6" name="TextBox 5"/>
          <p:cNvSpPr txBox="1"/>
          <p:nvPr/>
        </p:nvSpPr>
        <p:spPr>
          <a:xfrm>
            <a:off x="7722852" y="4015438"/>
            <a:ext cx="184666" cy="461665"/>
          </a:xfrm>
          <a:prstGeom prst="rect">
            <a:avLst/>
          </a:prstGeom>
          <a:noFill/>
        </p:spPr>
        <p:txBody>
          <a:bodyPr wrap="none" rtlCol="0">
            <a:spAutoFit/>
          </a:bodyPr>
          <a:lstStyle/>
          <a:p>
            <a:endParaRPr lang="en-US" dirty="0"/>
          </a:p>
        </p:txBody>
      </p:sp>
      <p:sp>
        <p:nvSpPr>
          <p:cNvPr id="8" name="TextBox 7"/>
          <p:cNvSpPr txBox="1"/>
          <p:nvPr/>
        </p:nvSpPr>
        <p:spPr>
          <a:xfrm>
            <a:off x="2130442" y="4630046"/>
            <a:ext cx="184666" cy="461665"/>
          </a:xfrm>
          <a:prstGeom prst="rect">
            <a:avLst/>
          </a:prstGeom>
          <a:noFill/>
        </p:spPr>
        <p:txBody>
          <a:bodyPr wrap="none" rtlCol="0">
            <a:spAutoFit/>
          </a:bodyPr>
          <a:lstStyle/>
          <a:p>
            <a:endParaRPr lang="en-US" dirty="0"/>
          </a:p>
        </p:txBody>
      </p:sp>
      <p:sp>
        <p:nvSpPr>
          <p:cNvPr id="10" name="TextBox 9"/>
          <p:cNvSpPr txBox="1"/>
          <p:nvPr/>
        </p:nvSpPr>
        <p:spPr>
          <a:xfrm>
            <a:off x="2209800" y="5715000"/>
            <a:ext cx="184666" cy="461665"/>
          </a:xfrm>
          <a:prstGeom prst="rect">
            <a:avLst/>
          </a:prstGeom>
          <a:noFill/>
        </p:spPr>
        <p:txBody>
          <a:bodyPr wrap="none" rtlCol="0">
            <a:spAutoFit/>
          </a:bodyPr>
          <a:lstStyle/>
          <a:p>
            <a:endParaRPr lang="en-US" b="1" dirty="0">
              <a:solidFill>
                <a:srgbClr val="000090"/>
              </a:solidFill>
            </a:endParaRPr>
          </a:p>
        </p:txBody>
      </p:sp>
      <p:sp>
        <p:nvSpPr>
          <p:cNvPr id="12" name="TextBox 11"/>
          <p:cNvSpPr txBox="1"/>
          <p:nvPr/>
        </p:nvSpPr>
        <p:spPr>
          <a:xfrm>
            <a:off x="4506704" y="3626187"/>
            <a:ext cx="184666" cy="461665"/>
          </a:xfrm>
          <a:prstGeom prst="rect">
            <a:avLst/>
          </a:prstGeom>
          <a:noFill/>
        </p:spPr>
        <p:txBody>
          <a:bodyPr wrap="none" rtlCol="0">
            <a:spAutoFit/>
          </a:bodyPr>
          <a:lstStyle/>
          <a:p>
            <a:endParaRPr lang="en-US" dirty="0"/>
          </a:p>
        </p:txBody>
      </p:sp>
      <p:sp>
        <p:nvSpPr>
          <p:cNvPr id="3" name="TextBox 2"/>
          <p:cNvSpPr txBox="1"/>
          <p:nvPr/>
        </p:nvSpPr>
        <p:spPr>
          <a:xfrm>
            <a:off x="5715320" y="3708134"/>
            <a:ext cx="184666" cy="461665"/>
          </a:xfrm>
          <a:prstGeom prst="rect">
            <a:avLst/>
          </a:prstGeom>
          <a:noFill/>
        </p:spPr>
        <p:txBody>
          <a:bodyPr wrap="none" rtlCol="0">
            <a:spAutoFit/>
          </a:bodyPr>
          <a:lstStyle/>
          <a:p>
            <a:endParaRPr lang="en-US" dirty="0"/>
          </a:p>
        </p:txBody>
      </p:sp>
      <p:sp>
        <p:nvSpPr>
          <p:cNvPr id="14" name="Rectangle 6"/>
          <p:cNvSpPr txBox="1">
            <a:spLocks noChangeArrowheads="1"/>
          </p:cNvSpPr>
          <p:nvPr/>
        </p:nvSpPr>
        <p:spPr bwMode="auto">
          <a:xfrm>
            <a:off x="914400" y="1600200"/>
            <a:ext cx="7772400" cy="4525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b="1" kern="1200">
                <a:solidFill>
                  <a:srgbClr val="003366"/>
                </a:solidFill>
                <a:latin typeface="+mn-lt"/>
                <a:ea typeface="+mn-ea"/>
                <a:cs typeface="+mn-cs"/>
              </a:defRPr>
            </a:lvl1pPr>
            <a:lvl2pPr marL="742950" indent="-285750" algn="l" rtl="0" eaLnBrk="1" fontAlgn="base" hangingPunct="1">
              <a:spcBef>
                <a:spcPct val="20000"/>
              </a:spcBef>
              <a:spcAft>
                <a:spcPct val="0"/>
              </a:spcAft>
              <a:buChar char="–"/>
              <a:defRPr sz="2800" kern="1200">
                <a:solidFill>
                  <a:srgbClr val="003366"/>
                </a:solidFill>
                <a:latin typeface="+mn-lt"/>
                <a:ea typeface="+mn-ea"/>
                <a:cs typeface="+mn-cs"/>
              </a:defRPr>
            </a:lvl2pPr>
            <a:lvl3pPr marL="1143000" indent="-228600" algn="l" rtl="0" eaLnBrk="1" fontAlgn="base" hangingPunct="1">
              <a:spcBef>
                <a:spcPct val="20000"/>
              </a:spcBef>
              <a:spcAft>
                <a:spcPct val="0"/>
              </a:spcAft>
              <a:buChar char="•"/>
              <a:defRPr sz="2400" kern="1200">
                <a:solidFill>
                  <a:srgbClr val="003366"/>
                </a:solidFill>
                <a:latin typeface="+mn-lt"/>
                <a:ea typeface="+mn-ea"/>
                <a:cs typeface="+mn-cs"/>
              </a:defRPr>
            </a:lvl3pPr>
            <a:lvl4pPr marL="1600200" indent="-228600" algn="l" rtl="0" eaLnBrk="1" fontAlgn="base" hangingPunct="1">
              <a:spcBef>
                <a:spcPct val="20000"/>
              </a:spcBef>
              <a:spcAft>
                <a:spcPct val="0"/>
              </a:spcAft>
              <a:buChar char="–"/>
              <a:defRPr sz="2000" kern="1200">
                <a:solidFill>
                  <a:srgbClr val="003366"/>
                </a:solidFill>
                <a:latin typeface="+mn-lt"/>
                <a:ea typeface="+mn-ea"/>
                <a:cs typeface="+mn-cs"/>
              </a:defRPr>
            </a:lvl4pPr>
            <a:lvl5pPr marL="2057400" indent="-228600" algn="l" rtl="0" eaLnBrk="1" fontAlgn="base" hangingPunct="1">
              <a:spcBef>
                <a:spcPct val="20000"/>
              </a:spcBef>
              <a:spcAft>
                <a:spcPct val="0"/>
              </a:spcAft>
              <a:buChar char="»"/>
              <a:defRPr sz="2000" kern="1200">
                <a:solidFill>
                  <a:srgbClr val="00336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How many?</a:t>
            </a:r>
          </a:p>
          <a:p>
            <a:r>
              <a:rPr lang="en-US" dirty="0"/>
              <a:t>What kind?</a:t>
            </a:r>
          </a:p>
          <a:p>
            <a:r>
              <a:rPr lang="en-US" dirty="0"/>
              <a:t>Who must carry them</a:t>
            </a:r>
            <a:r>
              <a:rPr lang="en-US" dirty="0">
                <a:latin typeface="Arial" charset="0"/>
              </a:rPr>
              <a:t>?</a:t>
            </a:r>
          </a:p>
        </p:txBody>
      </p:sp>
      <p:pic>
        <p:nvPicPr>
          <p:cNvPr id="15" name="Picture 5" descr="SOLAS%20Fla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1200" y="1295400"/>
            <a:ext cx="3024188" cy="4495800"/>
          </a:xfrm>
          <a:prstGeom prst="rect">
            <a:avLst/>
          </a:prstGeom>
          <a:noFill/>
          <a:ln w="76200">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363691680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152400"/>
            <a:ext cx="8001000" cy="685800"/>
          </a:xfrm>
        </p:spPr>
        <p:txBody>
          <a:bodyPr/>
          <a:lstStyle/>
          <a:p>
            <a:r>
              <a:rPr lang="en-US" sz="4000" b="0" dirty="0">
                <a:solidFill>
                  <a:srgbClr val="108040"/>
                </a:solidFill>
              </a:rPr>
              <a:t> Visual Distress Signals</a:t>
            </a:r>
          </a:p>
        </p:txBody>
      </p:sp>
      <p:sp>
        <p:nvSpPr>
          <p:cNvPr id="5" name="TextBox 4"/>
          <p:cNvSpPr txBox="1"/>
          <p:nvPr/>
        </p:nvSpPr>
        <p:spPr>
          <a:xfrm>
            <a:off x="3200400" y="6586379"/>
            <a:ext cx="3617096" cy="246221"/>
          </a:xfrm>
          <a:prstGeom prst="rect">
            <a:avLst/>
          </a:prstGeom>
          <a:noFill/>
        </p:spPr>
        <p:txBody>
          <a:bodyPr wrap="none" rtlCol="0">
            <a:spAutoFit/>
          </a:bodyPr>
          <a:lstStyle/>
          <a:p>
            <a:r>
              <a:rPr lang="en-US" sz="1000" b="1" dirty="0">
                <a:solidFill>
                  <a:srgbClr val="FF0000"/>
                </a:solidFill>
                <a:latin typeface="Arial"/>
                <a:cs typeface="Arial"/>
              </a:rPr>
              <a:t>Copyright 2019 - Coast Guard Auxiliary Association, Inc.</a:t>
            </a:r>
          </a:p>
        </p:txBody>
      </p:sp>
      <p:sp>
        <p:nvSpPr>
          <p:cNvPr id="4" name="TextBox 3"/>
          <p:cNvSpPr txBox="1"/>
          <p:nvPr/>
        </p:nvSpPr>
        <p:spPr>
          <a:xfrm>
            <a:off x="3134208" y="3134500"/>
            <a:ext cx="184666" cy="461665"/>
          </a:xfrm>
          <a:prstGeom prst="rect">
            <a:avLst/>
          </a:prstGeom>
          <a:noFill/>
        </p:spPr>
        <p:txBody>
          <a:bodyPr wrap="none" rtlCol="0">
            <a:spAutoFit/>
          </a:bodyPr>
          <a:lstStyle/>
          <a:p>
            <a:endParaRPr lang="en-US" dirty="0"/>
          </a:p>
        </p:txBody>
      </p:sp>
      <p:sp>
        <p:nvSpPr>
          <p:cNvPr id="7" name="TextBox 6"/>
          <p:cNvSpPr txBox="1"/>
          <p:nvPr/>
        </p:nvSpPr>
        <p:spPr>
          <a:xfrm>
            <a:off x="5059799" y="4158847"/>
            <a:ext cx="184666" cy="461665"/>
          </a:xfrm>
          <a:prstGeom prst="rect">
            <a:avLst/>
          </a:prstGeom>
          <a:noFill/>
        </p:spPr>
        <p:txBody>
          <a:bodyPr wrap="none" rtlCol="0">
            <a:spAutoFit/>
          </a:bodyPr>
          <a:lstStyle/>
          <a:p>
            <a:endParaRPr lang="en-US" dirty="0"/>
          </a:p>
        </p:txBody>
      </p:sp>
      <p:sp>
        <p:nvSpPr>
          <p:cNvPr id="9" name="TextBox 8"/>
          <p:cNvSpPr txBox="1"/>
          <p:nvPr/>
        </p:nvSpPr>
        <p:spPr>
          <a:xfrm>
            <a:off x="2130442" y="3523752"/>
            <a:ext cx="184666" cy="461665"/>
          </a:xfrm>
          <a:prstGeom prst="rect">
            <a:avLst/>
          </a:prstGeom>
          <a:noFill/>
        </p:spPr>
        <p:txBody>
          <a:bodyPr wrap="none" rtlCol="0">
            <a:spAutoFit/>
          </a:bodyPr>
          <a:lstStyle/>
          <a:p>
            <a:endParaRPr lang="en-US" dirty="0"/>
          </a:p>
        </p:txBody>
      </p:sp>
      <p:sp>
        <p:nvSpPr>
          <p:cNvPr id="6" name="TextBox 5"/>
          <p:cNvSpPr txBox="1"/>
          <p:nvPr/>
        </p:nvSpPr>
        <p:spPr>
          <a:xfrm>
            <a:off x="7722852" y="4015438"/>
            <a:ext cx="184666" cy="461665"/>
          </a:xfrm>
          <a:prstGeom prst="rect">
            <a:avLst/>
          </a:prstGeom>
          <a:noFill/>
        </p:spPr>
        <p:txBody>
          <a:bodyPr wrap="none" rtlCol="0">
            <a:spAutoFit/>
          </a:bodyPr>
          <a:lstStyle/>
          <a:p>
            <a:endParaRPr lang="en-US" dirty="0"/>
          </a:p>
        </p:txBody>
      </p:sp>
      <p:sp>
        <p:nvSpPr>
          <p:cNvPr id="8" name="TextBox 7"/>
          <p:cNvSpPr txBox="1"/>
          <p:nvPr/>
        </p:nvSpPr>
        <p:spPr>
          <a:xfrm>
            <a:off x="2130442" y="4630046"/>
            <a:ext cx="184666" cy="461665"/>
          </a:xfrm>
          <a:prstGeom prst="rect">
            <a:avLst/>
          </a:prstGeom>
          <a:noFill/>
        </p:spPr>
        <p:txBody>
          <a:bodyPr wrap="none" rtlCol="0">
            <a:spAutoFit/>
          </a:bodyPr>
          <a:lstStyle/>
          <a:p>
            <a:endParaRPr lang="en-US" dirty="0"/>
          </a:p>
        </p:txBody>
      </p:sp>
      <p:sp>
        <p:nvSpPr>
          <p:cNvPr id="10" name="TextBox 9"/>
          <p:cNvSpPr txBox="1"/>
          <p:nvPr/>
        </p:nvSpPr>
        <p:spPr>
          <a:xfrm>
            <a:off x="2209800" y="5715000"/>
            <a:ext cx="184666" cy="461665"/>
          </a:xfrm>
          <a:prstGeom prst="rect">
            <a:avLst/>
          </a:prstGeom>
          <a:noFill/>
        </p:spPr>
        <p:txBody>
          <a:bodyPr wrap="none" rtlCol="0">
            <a:spAutoFit/>
          </a:bodyPr>
          <a:lstStyle/>
          <a:p>
            <a:endParaRPr lang="en-US" b="1" dirty="0">
              <a:solidFill>
                <a:srgbClr val="000090"/>
              </a:solidFill>
            </a:endParaRPr>
          </a:p>
        </p:txBody>
      </p:sp>
      <p:sp>
        <p:nvSpPr>
          <p:cNvPr id="12" name="TextBox 11"/>
          <p:cNvSpPr txBox="1"/>
          <p:nvPr/>
        </p:nvSpPr>
        <p:spPr>
          <a:xfrm>
            <a:off x="4506704" y="3626187"/>
            <a:ext cx="184666" cy="461665"/>
          </a:xfrm>
          <a:prstGeom prst="rect">
            <a:avLst/>
          </a:prstGeom>
          <a:noFill/>
        </p:spPr>
        <p:txBody>
          <a:bodyPr wrap="none" rtlCol="0">
            <a:spAutoFit/>
          </a:bodyPr>
          <a:lstStyle/>
          <a:p>
            <a:endParaRPr lang="en-US" dirty="0"/>
          </a:p>
        </p:txBody>
      </p:sp>
      <p:sp>
        <p:nvSpPr>
          <p:cNvPr id="3" name="TextBox 2"/>
          <p:cNvSpPr txBox="1"/>
          <p:nvPr/>
        </p:nvSpPr>
        <p:spPr>
          <a:xfrm>
            <a:off x="5715320" y="3708134"/>
            <a:ext cx="184666" cy="461665"/>
          </a:xfrm>
          <a:prstGeom prst="rect">
            <a:avLst/>
          </a:prstGeom>
          <a:noFill/>
        </p:spPr>
        <p:txBody>
          <a:bodyPr wrap="none" rtlCol="0">
            <a:spAutoFit/>
          </a:bodyPr>
          <a:lstStyle/>
          <a:p>
            <a:endParaRPr lang="en-US" dirty="0"/>
          </a:p>
        </p:txBody>
      </p:sp>
      <p:sp>
        <p:nvSpPr>
          <p:cNvPr id="14" name="Rectangle 6"/>
          <p:cNvSpPr txBox="1">
            <a:spLocks noChangeArrowheads="1"/>
          </p:cNvSpPr>
          <p:nvPr/>
        </p:nvSpPr>
        <p:spPr bwMode="auto">
          <a:xfrm>
            <a:off x="914400" y="1600200"/>
            <a:ext cx="7772400" cy="4525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b="1" kern="1200">
                <a:solidFill>
                  <a:srgbClr val="003366"/>
                </a:solidFill>
                <a:latin typeface="+mn-lt"/>
                <a:ea typeface="+mn-ea"/>
                <a:cs typeface="+mn-cs"/>
              </a:defRPr>
            </a:lvl1pPr>
            <a:lvl2pPr marL="742950" indent="-285750" algn="l" rtl="0" eaLnBrk="1" fontAlgn="base" hangingPunct="1">
              <a:spcBef>
                <a:spcPct val="20000"/>
              </a:spcBef>
              <a:spcAft>
                <a:spcPct val="0"/>
              </a:spcAft>
              <a:buChar char="–"/>
              <a:defRPr sz="2800" kern="1200">
                <a:solidFill>
                  <a:srgbClr val="003366"/>
                </a:solidFill>
                <a:latin typeface="+mn-lt"/>
                <a:ea typeface="+mn-ea"/>
                <a:cs typeface="+mn-cs"/>
              </a:defRPr>
            </a:lvl2pPr>
            <a:lvl3pPr marL="1143000" indent="-228600" algn="l" rtl="0" eaLnBrk="1" fontAlgn="base" hangingPunct="1">
              <a:spcBef>
                <a:spcPct val="20000"/>
              </a:spcBef>
              <a:spcAft>
                <a:spcPct val="0"/>
              </a:spcAft>
              <a:buChar char="•"/>
              <a:defRPr sz="2400" kern="1200">
                <a:solidFill>
                  <a:srgbClr val="003366"/>
                </a:solidFill>
                <a:latin typeface="+mn-lt"/>
                <a:ea typeface="+mn-ea"/>
                <a:cs typeface="+mn-cs"/>
              </a:defRPr>
            </a:lvl3pPr>
            <a:lvl4pPr marL="1600200" indent="-228600" algn="l" rtl="0" eaLnBrk="1" fontAlgn="base" hangingPunct="1">
              <a:spcBef>
                <a:spcPct val="20000"/>
              </a:spcBef>
              <a:spcAft>
                <a:spcPct val="0"/>
              </a:spcAft>
              <a:buChar char="–"/>
              <a:defRPr sz="2000" kern="1200">
                <a:solidFill>
                  <a:srgbClr val="003366"/>
                </a:solidFill>
                <a:latin typeface="+mn-lt"/>
                <a:ea typeface="+mn-ea"/>
                <a:cs typeface="+mn-cs"/>
              </a:defRPr>
            </a:lvl4pPr>
            <a:lvl5pPr marL="2057400" indent="-228600" algn="l" rtl="0" eaLnBrk="1" fontAlgn="base" hangingPunct="1">
              <a:spcBef>
                <a:spcPct val="20000"/>
              </a:spcBef>
              <a:spcAft>
                <a:spcPct val="0"/>
              </a:spcAft>
              <a:buChar char="»"/>
              <a:defRPr sz="2000" kern="1200">
                <a:solidFill>
                  <a:srgbClr val="00336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dirty="0">
              <a:latin typeface="Arial" charset="0"/>
            </a:endParaRPr>
          </a:p>
        </p:txBody>
      </p:sp>
      <p:sp>
        <p:nvSpPr>
          <p:cNvPr id="11" name="TextBox 10"/>
          <p:cNvSpPr txBox="1"/>
          <p:nvPr/>
        </p:nvSpPr>
        <p:spPr>
          <a:xfrm>
            <a:off x="3048000" y="762000"/>
            <a:ext cx="3770133" cy="954107"/>
          </a:xfrm>
          <a:prstGeom prst="rect">
            <a:avLst/>
          </a:prstGeom>
          <a:noFill/>
        </p:spPr>
        <p:txBody>
          <a:bodyPr wrap="none" rtlCol="0">
            <a:spAutoFit/>
          </a:bodyPr>
          <a:lstStyle/>
          <a:p>
            <a:r>
              <a:rPr lang="en-US" sz="2800" b="1" dirty="0">
                <a:solidFill>
                  <a:srgbClr val="000090"/>
                </a:solidFill>
                <a:latin typeface="+mj-lt"/>
              </a:rPr>
              <a:t>Day or Night Use</a:t>
            </a:r>
          </a:p>
          <a:p>
            <a:r>
              <a:rPr lang="en-US" sz="2800" b="1" dirty="0">
                <a:solidFill>
                  <a:srgbClr val="000090"/>
                </a:solidFill>
                <a:latin typeface="+mj-lt"/>
              </a:rPr>
              <a:t>Check Local Laws</a:t>
            </a:r>
          </a:p>
        </p:txBody>
      </p:sp>
      <p:pic>
        <p:nvPicPr>
          <p:cNvPr id="16" name="Picture 3" descr="C:\Users\bschoenbucher\Pictures\CGA\parachute flai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1981200"/>
            <a:ext cx="2466975" cy="2924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7" name="Picture 4" descr="C:\Users\bschoenbucher\Pictures\CGA\flare gu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4800600"/>
            <a:ext cx="2690813" cy="179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8" name="Picture 5" descr="SOLAS%20Flar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15000" y="2057400"/>
            <a:ext cx="2197100" cy="2771775"/>
          </a:xfrm>
          <a:prstGeom prst="rect">
            <a:avLst/>
          </a:prstGeom>
          <a:noFill/>
          <a:ln w="76200">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pic>
        <p:nvPicPr>
          <p:cNvPr id="19" name="Picture 2" descr="C:\Users\bschoenbucher\Pictures\CGA\hand held flare.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91200" y="4953000"/>
            <a:ext cx="3063081" cy="172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57982593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152400"/>
            <a:ext cx="8001000" cy="685800"/>
          </a:xfrm>
        </p:spPr>
        <p:txBody>
          <a:bodyPr/>
          <a:lstStyle/>
          <a:p>
            <a:r>
              <a:rPr lang="en-US" sz="4000" b="0" dirty="0">
                <a:solidFill>
                  <a:srgbClr val="108040"/>
                </a:solidFill>
              </a:rPr>
              <a:t> Visual Distress Signals</a:t>
            </a:r>
          </a:p>
        </p:txBody>
      </p:sp>
      <p:sp>
        <p:nvSpPr>
          <p:cNvPr id="5" name="TextBox 4"/>
          <p:cNvSpPr txBox="1"/>
          <p:nvPr/>
        </p:nvSpPr>
        <p:spPr>
          <a:xfrm>
            <a:off x="3200400" y="6586379"/>
            <a:ext cx="3617096" cy="246221"/>
          </a:xfrm>
          <a:prstGeom prst="rect">
            <a:avLst/>
          </a:prstGeom>
          <a:noFill/>
        </p:spPr>
        <p:txBody>
          <a:bodyPr wrap="none" rtlCol="0">
            <a:spAutoFit/>
          </a:bodyPr>
          <a:lstStyle/>
          <a:p>
            <a:r>
              <a:rPr lang="en-US" sz="1000" b="1" dirty="0">
                <a:solidFill>
                  <a:srgbClr val="FF0000"/>
                </a:solidFill>
                <a:latin typeface="Arial"/>
                <a:cs typeface="Arial"/>
              </a:rPr>
              <a:t>Copyright 2019 - Coast Guard Auxiliary Association, Inc.</a:t>
            </a:r>
          </a:p>
        </p:txBody>
      </p:sp>
      <p:sp>
        <p:nvSpPr>
          <p:cNvPr id="4" name="TextBox 3"/>
          <p:cNvSpPr txBox="1"/>
          <p:nvPr/>
        </p:nvSpPr>
        <p:spPr>
          <a:xfrm>
            <a:off x="3134208" y="3134500"/>
            <a:ext cx="184666" cy="461665"/>
          </a:xfrm>
          <a:prstGeom prst="rect">
            <a:avLst/>
          </a:prstGeom>
          <a:noFill/>
        </p:spPr>
        <p:txBody>
          <a:bodyPr wrap="none" rtlCol="0">
            <a:spAutoFit/>
          </a:bodyPr>
          <a:lstStyle/>
          <a:p>
            <a:endParaRPr lang="en-US" dirty="0"/>
          </a:p>
        </p:txBody>
      </p:sp>
      <p:sp>
        <p:nvSpPr>
          <p:cNvPr id="7" name="TextBox 6"/>
          <p:cNvSpPr txBox="1"/>
          <p:nvPr/>
        </p:nvSpPr>
        <p:spPr>
          <a:xfrm>
            <a:off x="5059799" y="4158847"/>
            <a:ext cx="184666" cy="461665"/>
          </a:xfrm>
          <a:prstGeom prst="rect">
            <a:avLst/>
          </a:prstGeom>
          <a:noFill/>
        </p:spPr>
        <p:txBody>
          <a:bodyPr wrap="none" rtlCol="0">
            <a:spAutoFit/>
          </a:bodyPr>
          <a:lstStyle/>
          <a:p>
            <a:endParaRPr lang="en-US" dirty="0"/>
          </a:p>
        </p:txBody>
      </p:sp>
      <p:sp>
        <p:nvSpPr>
          <p:cNvPr id="9" name="TextBox 8"/>
          <p:cNvSpPr txBox="1"/>
          <p:nvPr/>
        </p:nvSpPr>
        <p:spPr>
          <a:xfrm>
            <a:off x="2130442" y="3523752"/>
            <a:ext cx="184666" cy="461665"/>
          </a:xfrm>
          <a:prstGeom prst="rect">
            <a:avLst/>
          </a:prstGeom>
          <a:noFill/>
        </p:spPr>
        <p:txBody>
          <a:bodyPr wrap="none" rtlCol="0">
            <a:spAutoFit/>
          </a:bodyPr>
          <a:lstStyle/>
          <a:p>
            <a:endParaRPr lang="en-US" dirty="0"/>
          </a:p>
        </p:txBody>
      </p:sp>
      <p:sp>
        <p:nvSpPr>
          <p:cNvPr id="6" name="TextBox 5"/>
          <p:cNvSpPr txBox="1"/>
          <p:nvPr/>
        </p:nvSpPr>
        <p:spPr>
          <a:xfrm>
            <a:off x="7722852" y="4015438"/>
            <a:ext cx="184666" cy="461665"/>
          </a:xfrm>
          <a:prstGeom prst="rect">
            <a:avLst/>
          </a:prstGeom>
          <a:noFill/>
        </p:spPr>
        <p:txBody>
          <a:bodyPr wrap="none" rtlCol="0">
            <a:spAutoFit/>
          </a:bodyPr>
          <a:lstStyle/>
          <a:p>
            <a:endParaRPr lang="en-US" dirty="0"/>
          </a:p>
        </p:txBody>
      </p:sp>
      <p:sp>
        <p:nvSpPr>
          <p:cNvPr id="8" name="TextBox 7"/>
          <p:cNvSpPr txBox="1"/>
          <p:nvPr/>
        </p:nvSpPr>
        <p:spPr>
          <a:xfrm>
            <a:off x="2130442" y="4630046"/>
            <a:ext cx="184666" cy="461665"/>
          </a:xfrm>
          <a:prstGeom prst="rect">
            <a:avLst/>
          </a:prstGeom>
          <a:noFill/>
        </p:spPr>
        <p:txBody>
          <a:bodyPr wrap="none" rtlCol="0">
            <a:spAutoFit/>
          </a:bodyPr>
          <a:lstStyle/>
          <a:p>
            <a:endParaRPr lang="en-US" dirty="0"/>
          </a:p>
        </p:txBody>
      </p:sp>
      <p:sp>
        <p:nvSpPr>
          <p:cNvPr id="10" name="TextBox 9"/>
          <p:cNvSpPr txBox="1"/>
          <p:nvPr/>
        </p:nvSpPr>
        <p:spPr>
          <a:xfrm>
            <a:off x="2209800" y="5715000"/>
            <a:ext cx="184666" cy="461665"/>
          </a:xfrm>
          <a:prstGeom prst="rect">
            <a:avLst/>
          </a:prstGeom>
          <a:noFill/>
        </p:spPr>
        <p:txBody>
          <a:bodyPr wrap="none" rtlCol="0">
            <a:spAutoFit/>
          </a:bodyPr>
          <a:lstStyle/>
          <a:p>
            <a:endParaRPr lang="en-US" b="1" dirty="0">
              <a:solidFill>
                <a:srgbClr val="000090"/>
              </a:solidFill>
            </a:endParaRPr>
          </a:p>
        </p:txBody>
      </p:sp>
      <p:sp>
        <p:nvSpPr>
          <p:cNvPr id="12" name="TextBox 11"/>
          <p:cNvSpPr txBox="1"/>
          <p:nvPr/>
        </p:nvSpPr>
        <p:spPr>
          <a:xfrm>
            <a:off x="4506704" y="3626187"/>
            <a:ext cx="184666" cy="461665"/>
          </a:xfrm>
          <a:prstGeom prst="rect">
            <a:avLst/>
          </a:prstGeom>
          <a:noFill/>
        </p:spPr>
        <p:txBody>
          <a:bodyPr wrap="none" rtlCol="0">
            <a:spAutoFit/>
          </a:bodyPr>
          <a:lstStyle/>
          <a:p>
            <a:endParaRPr lang="en-US" dirty="0"/>
          </a:p>
        </p:txBody>
      </p:sp>
      <p:sp>
        <p:nvSpPr>
          <p:cNvPr id="3" name="TextBox 2"/>
          <p:cNvSpPr txBox="1"/>
          <p:nvPr/>
        </p:nvSpPr>
        <p:spPr>
          <a:xfrm>
            <a:off x="5715320" y="3708134"/>
            <a:ext cx="184666" cy="461665"/>
          </a:xfrm>
          <a:prstGeom prst="rect">
            <a:avLst/>
          </a:prstGeom>
          <a:noFill/>
        </p:spPr>
        <p:txBody>
          <a:bodyPr wrap="none" rtlCol="0">
            <a:spAutoFit/>
          </a:bodyPr>
          <a:lstStyle/>
          <a:p>
            <a:endParaRPr lang="en-US" dirty="0"/>
          </a:p>
        </p:txBody>
      </p:sp>
      <p:sp>
        <p:nvSpPr>
          <p:cNvPr id="14" name="Rectangle 6"/>
          <p:cNvSpPr txBox="1">
            <a:spLocks noChangeArrowheads="1"/>
          </p:cNvSpPr>
          <p:nvPr/>
        </p:nvSpPr>
        <p:spPr bwMode="auto">
          <a:xfrm>
            <a:off x="914400" y="1600200"/>
            <a:ext cx="7772400" cy="4525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b="1" kern="1200">
                <a:solidFill>
                  <a:srgbClr val="003366"/>
                </a:solidFill>
                <a:latin typeface="+mn-lt"/>
                <a:ea typeface="+mn-ea"/>
                <a:cs typeface="+mn-cs"/>
              </a:defRPr>
            </a:lvl1pPr>
            <a:lvl2pPr marL="742950" indent="-285750" algn="l" rtl="0" eaLnBrk="1" fontAlgn="base" hangingPunct="1">
              <a:spcBef>
                <a:spcPct val="20000"/>
              </a:spcBef>
              <a:spcAft>
                <a:spcPct val="0"/>
              </a:spcAft>
              <a:buChar char="–"/>
              <a:defRPr sz="2800" kern="1200">
                <a:solidFill>
                  <a:srgbClr val="003366"/>
                </a:solidFill>
                <a:latin typeface="+mn-lt"/>
                <a:ea typeface="+mn-ea"/>
                <a:cs typeface="+mn-cs"/>
              </a:defRPr>
            </a:lvl2pPr>
            <a:lvl3pPr marL="1143000" indent="-228600" algn="l" rtl="0" eaLnBrk="1" fontAlgn="base" hangingPunct="1">
              <a:spcBef>
                <a:spcPct val="20000"/>
              </a:spcBef>
              <a:spcAft>
                <a:spcPct val="0"/>
              </a:spcAft>
              <a:buChar char="•"/>
              <a:defRPr sz="2400" kern="1200">
                <a:solidFill>
                  <a:srgbClr val="003366"/>
                </a:solidFill>
                <a:latin typeface="+mn-lt"/>
                <a:ea typeface="+mn-ea"/>
                <a:cs typeface="+mn-cs"/>
              </a:defRPr>
            </a:lvl3pPr>
            <a:lvl4pPr marL="1600200" indent="-228600" algn="l" rtl="0" eaLnBrk="1" fontAlgn="base" hangingPunct="1">
              <a:spcBef>
                <a:spcPct val="20000"/>
              </a:spcBef>
              <a:spcAft>
                <a:spcPct val="0"/>
              </a:spcAft>
              <a:buChar char="–"/>
              <a:defRPr sz="2000" kern="1200">
                <a:solidFill>
                  <a:srgbClr val="003366"/>
                </a:solidFill>
                <a:latin typeface="+mn-lt"/>
                <a:ea typeface="+mn-ea"/>
                <a:cs typeface="+mn-cs"/>
              </a:defRPr>
            </a:lvl4pPr>
            <a:lvl5pPr marL="2057400" indent="-228600" algn="l" rtl="0" eaLnBrk="1" fontAlgn="base" hangingPunct="1">
              <a:spcBef>
                <a:spcPct val="20000"/>
              </a:spcBef>
              <a:spcAft>
                <a:spcPct val="0"/>
              </a:spcAft>
              <a:buChar char="»"/>
              <a:defRPr sz="2000" kern="1200">
                <a:solidFill>
                  <a:srgbClr val="00336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dirty="0">
              <a:latin typeface="Arial" charset="0"/>
            </a:endParaRPr>
          </a:p>
        </p:txBody>
      </p:sp>
      <p:pic>
        <p:nvPicPr>
          <p:cNvPr id="15" name="Picture 14" descr="Visual+Distress+Signals+(VD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1600" y="1752600"/>
            <a:ext cx="7315200" cy="4724400"/>
          </a:xfrm>
          <a:prstGeom prst="rect">
            <a:avLst/>
          </a:prstGeom>
        </p:spPr>
      </p:pic>
      <p:sp>
        <p:nvSpPr>
          <p:cNvPr id="20" name="TextBox 19"/>
          <p:cNvSpPr txBox="1"/>
          <p:nvPr/>
        </p:nvSpPr>
        <p:spPr>
          <a:xfrm>
            <a:off x="2438400" y="762000"/>
            <a:ext cx="5221852" cy="954107"/>
          </a:xfrm>
          <a:prstGeom prst="rect">
            <a:avLst/>
          </a:prstGeom>
          <a:noFill/>
        </p:spPr>
        <p:txBody>
          <a:bodyPr wrap="none" rtlCol="0">
            <a:spAutoFit/>
          </a:bodyPr>
          <a:lstStyle/>
          <a:p>
            <a:pPr algn="ctr"/>
            <a:r>
              <a:rPr lang="en-US" sz="2800" b="1" dirty="0">
                <a:solidFill>
                  <a:srgbClr val="000090"/>
                </a:solidFill>
              </a:rPr>
              <a:t>Always Check Local Regulations </a:t>
            </a:r>
          </a:p>
          <a:p>
            <a:pPr algn="ctr"/>
            <a:r>
              <a:rPr lang="en-US" sz="2800" b="1" dirty="0">
                <a:solidFill>
                  <a:srgbClr val="000090"/>
                </a:solidFill>
              </a:rPr>
              <a:t>Where You Plan to Hunt</a:t>
            </a:r>
          </a:p>
        </p:txBody>
      </p:sp>
    </p:spTree>
    <p:extLst>
      <p:ext uri="{BB962C8B-B14F-4D97-AF65-F5344CB8AC3E}">
        <p14:creationId xmlns:p14="http://schemas.microsoft.com/office/powerpoint/2010/main" val="52713973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152400"/>
            <a:ext cx="8001000" cy="685800"/>
          </a:xfrm>
        </p:spPr>
        <p:txBody>
          <a:bodyPr/>
          <a:lstStyle/>
          <a:p>
            <a:r>
              <a:rPr lang="en-US" sz="4000" b="0" dirty="0">
                <a:solidFill>
                  <a:srgbClr val="108040"/>
                </a:solidFill>
              </a:rPr>
              <a:t> Visual Distress Signals</a:t>
            </a:r>
          </a:p>
        </p:txBody>
      </p:sp>
      <p:sp>
        <p:nvSpPr>
          <p:cNvPr id="5" name="TextBox 4"/>
          <p:cNvSpPr txBox="1"/>
          <p:nvPr/>
        </p:nvSpPr>
        <p:spPr>
          <a:xfrm>
            <a:off x="3200400" y="6586379"/>
            <a:ext cx="3617096" cy="246221"/>
          </a:xfrm>
          <a:prstGeom prst="rect">
            <a:avLst/>
          </a:prstGeom>
          <a:noFill/>
        </p:spPr>
        <p:txBody>
          <a:bodyPr wrap="none" rtlCol="0">
            <a:spAutoFit/>
          </a:bodyPr>
          <a:lstStyle/>
          <a:p>
            <a:r>
              <a:rPr lang="en-US" sz="1000" b="1" dirty="0">
                <a:solidFill>
                  <a:srgbClr val="FF0000"/>
                </a:solidFill>
                <a:latin typeface="Arial"/>
                <a:cs typeface="Arial"/>
              </a:rPr>
              <a:t>Copyright 2019 - Coast Guard Auxiliary Association, Inc.</a:t>
            </a:r>
          </a:p>
        </p:txBody>
      </p:sp>
      <p:sp>
        <p:nvSpPr>
          <p:cNvPr id="4" name="TextBox 3"/>
          <p:cNvSpPr txBox="1"/>
          <p:nvPr/>
        </p:nvSpPr>
        <p:spPr>
          <a:xfrm>
            <a:off x="3134208" y="3134500"/>
            <a:ext cx="184666" cy="461665"/>
          </a:xfrm>
          <a:prstGeom prst="rect">
            <a:avLst/>
          </a:prstGeom>
          <a:noFill/>
        </p:spPr>
        <p:txBody>
          <a:bodyPr wrap="none" rtlCol="0">
            <a:spAutoFit/>
          </a:bodyPr>
          <a:lstStyle/>
          <a:p>
            <a:endParaRPr lang="en-US" dirty="0"/>
          </a:p>
        </p:txBody>
      </p:sp>
      <p:sp>
        <p:nvSpPr>
          <p:cNvPr id="7" name="TextBox 6"/>
          <p:cNvSpPr txBox="1"/>
          <p:nvPr/>
        </p:nvSpPr>
        <p:spPr>
          <a:xfrm>
            <a:off x="5059799" y="4158847"/>
            <a:ext cx="184666" cy="461665"/>
          </a:xfrm>
          <a:prstGeom prst="rect">
            <a:avLst/>
          </a:prstGeom>
          <a:noFill/>
        </p:spPr>
        <p:txBody>
          <a:bodyPr wrap="none" rtlCol="0">
            <a:spAutoFit/>
          </a:bodyPr>
          <a:lstStyle/>
          <a:p>
            <a:endParaRPr lang="en-US" dirty="0"/>
          </a:p>
        </p:txBody>
      </p:sp>
      <p:sp>
        <p:nvSpPr>
          <p:cNvPr id="9" name="TextBox 8"/>
          <p:cNvSpPr txBox="1"/>
          <p:nvPr/>
        </p:nvSpPr>
        <p:spPr>
          <a:xfrm>
            <a:off x="2130442" y="3523752"/>
            <a:ext cx="184666" cy="461665"/>
          </a:xfrm>
          <a:prstGeom prst="rect">
            <a:avLst/>
          </a:prstGeom>
          <a:noFill/>
        </p:spPr>
        <p:txBody>
          <a:bodyPr wrap="none" rtlCol="0">
            <a:spAutoFit/>
          </a:bodyPr>
          <a:lstStyle/>
          <a:p>
            <a:endParaRPr lang="en-US" dirty="0"/>
          </a:p>
        </p:txBody>
      </p:sp>
      <p:sp>
        <p:nvSpPr>
          <p:cNvPr id="6" name="TextBox 5"/>
          <p:cNvSpPr txBox="1"/>
          <p:nvPr/>
        </p:nvSpPr>
        <p:spPr>
          <a:xfrm>
            <a:off x="7722852" y="4015438"/>
            <a:ext cx="184666" cy="461665"/>
          </a:xfrm>
          <a:prstGeom prst="rect">
            <a:avLst/>
          </a:prstGeom>
          <a:noFill/>
        </p:spPr>
        <p:txBody>
          <a:bodyPr wrap="none" rtlCol="0">
            <a:spAutoFit/>
          </a:bodyPr>
          <a:lstStyle/>
          <a:p>
            <a:endParaRPr lang="en-US" dirty="0"/>
          </a:p>
        </p:txBody>
      </p:sp>
      <p:sp>
        <p:nvSpPr>
          <p:cNvPr id="8" name="TextBox 7"/>
          <p:cNvSpPr txBox="1"/>
          <p:nvPr/>
        </p:nvSpPr>
        <p:spPr>
          <a:xfrm>
            <a:off x="2130442" y="4630046"/>
            <a:ext cx="184666" cy="461665"/>
          </a:xfrm>
          <a:prstGeom prst="rect">
            <a:avLst/>
          </a:prstGeom>
          <a:noFill/>
        </p:spPr>
        <p:txBody>
          <a:bodyPr wrap="none" rtlCol="0">
            <a:spAutoFit/>
          </a:bodyPr>
          <a:lstStyle/>
          <a:p>
            <a:endParaRPr lang="en-US" dirty="0"/>
          </a:p>
        </p:txBody>
      </p:sp>
      <p:sp>
        <p:nvSpPr>
          <p:cNvPr id="10" name="TextBox 9"/>
          <p:cNvSpPr txBox="1"/>
          <p:nvPr/>
        </p:nvSpPr>
        <p:spPr>
          <a:xfrm>
            <a:off x="2209800" y="5715000"/>
            <a:ext cx="184666" cy="461665"/>
          </a:xfrm>
          <a:prstGeom prst="rect">
            <a:avLst/>
          </a:prstGeom>
          <a:noFill/>
        </p:spPr>
        <p:txBody>
          <a:bodyPr wrap="none" rtlCol="0">
            <a:spAutoFit/>
          </a:bodyPr>
          <a:lstStyle/>
          <a:p>
            <a:endParaRPr lang="en-US" b="1" dirty="0">
              <a:solidFill>
                <a:srgbClr val="000090"/>
              </a:solidFill>
            </a:endParaRPr>
          </a:p>
        </p:txBody>
      </p:sp>
      <p:sp>
        <p:nvSpPr>
          <p:cNvPr id="12" name="TextBox 11"/>
          <p:cNvSpPr txBox="1"/>
          <p:nvPr/>
        </p:nvSpPr>
        <p:spPr>
          <a:xfrm>
            <a:off x="4506704" y="3626187"/>
            <a:ext cx="184666" cy="461665"/>
          </a:xfrm>
          <a:prstGeom prst="rect">
            <a:avLst/>
          </a:prstGeom>
          <a:noFill/>
        </p:spPr>
        <p:txBody>
          <a:bodyPr wrap="none" rtlCol="0">
            <a:spAutoFit/>
          </a:bodyPr>
          <a:lstStyle/>
          <a:p>
            <a:endParaRPr lang="en-US" dirty="0"/>
          </a:p>
        </p:txBody>
      </p:sp>
      <p:sp>
        <p:nvSpPr>
          <p:cNvPr id="3" name="TextBox 2"/>
          <p:cNvSpPr txBox="1"/>
          <p:nvPr/>
        </p:nvSpPr>
        <p:spPr>
          <a:xfrm>
            <a:off x="5715320" y="3708134"/>
            <a:ext cx="184666" cy="461665"/>
          </a:xfrm>
          <a:prstGeom prst="rect">
            <a:avLst/>
          </a:prstGeom>
          <a:noFill/>
        </p:spPr>
        <p:txBody>
          <a:bodyPr wrap="none" rtlCol="0">
            <a:spAutoFit/>
          </a:bodyPr>
          <a:lstStyle/>
          <a:p>
            <a:endParaRPr lang="en-US" dirty="0"/>
          </a:p>
        </p:txBody>
      </p:sp>
      <p:sp>
        <p:nvSpPr>
          <p:cNvPr id="11" name="TextBox 10"/>
          <p:cNvSpPr txBox="1"/>
          <p:nvPr/>
        </p:nvSpPr>
        <p:spPr>
          <a:xfrm>
            <a:off x="3429000" y="914400"/>
            <a:ext cx="3122820" cy="954107"/>
          </a:xfrm>
          <a:prstGeom prst="rect">
            <a:avLst/>
          </a:prstGeom>
          <a:noFill/>
        </p:spPr>
        <p:txBody>
          <a:bodyPr wrap="none" rtlCol="0">
            <a:spAutoFit/>
          </a:bodyPr>
          <a:lstStyle/>
          <a:p>
            <a:r>
              <a:rPr lang="en-US" sz="2800" b="1" dirty="0">
                <a:solidFill>
                  <a:srgbClr val="000090"/>
                </a:solidFill>
                <a:latin typeface="+mj-lt"/>
              </a:rPr>
              <a:t>Night Only Use</a:t>
            </a:r>
          </a:p>
          <a:p>
            <a:r>
              <a:rPr lang="en-US" sz="2800" b="1" dirty="0">
                <a:solidFill>
                  <a:srgbClr val="000090"/>
                </a:solidFill>
                <a:latin typeface="+mj-lt"/>
              </a:rPr>
              <a:t>SOS Flashlight</a:t>
            </a:r>
          </a:p>
        </p:txBody>
      </p:sp>
      <p:pic>
        <p:nvPicPr>
          <p:cNvPr id="15" name="Picture 14" descr="vds_electric_light.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4600" y="2057400"/>
            <a:ext cx="4953000" cy="4297456"/>
          </a:xfrm>
          <a:prstGeom prst="rect">
            <a:avLst/>
          </a:prstGeom>
        </p:spPr>
      </p:pic>
    </p:spTree>
    <p:extLst>
      <p:ext uri="{BB962C8B-B14F-4D97-AF65-F5344CB8AC3E}">
        <p14:creationId xmlns:p14="http://schemas.microsoft.com/office/powerpoint/2010/main" val="239091750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152400"/>
            <a:ext cx="8001000" cy="685800"/>
          </a:xfrm>
        </p:spPr>
        <p:txBody>
          <a:bodyPr/>
          <a:lstStyle/>
          <a:p>
            <a:r>
              <a:rPr lang="en-US" sz="4000" b="0" dirty="0">
                <a:solidFill>
                  <a:srgbClr val="108040"/>
                </a:solidFill>
              </a:rPr>
              <a:t> Visual Distress Signals</a:t>
            </a:r>
          </a:p>
        </p:txBody>
      </p:sp>
      <p:sp>
        <p:nvSpPr>
          <p:cNvPr id="5" name="TextBox 4"/>
          <p:cNvSpPr txBox="1"/>
          <p:nvPr/>
        </p:nvSpPr>
        <p:spPr>
          <a:xfrm>
            <a:off x="3200400" y="6586379"/>
            <a:ext cx="3617096" cy="246221"/>
          </a:xfrm>
          <a:prstGeom prst="rect">
            <a:avLst/>
          </a:prstGeom>
          <a:noFill/>
        </p:spPr>
        <p:txBody>
          <a:bodyPr wrap="none" rtlCol="0">
            <a:spAutoFit/>
          </a:bodyPr>
          <a:lstStyle/>
          <a:p>
            <a:r>
              <a:rPr lang="en-US" sz="1000" b="1" dirty="0">
                <a:solidFill>
                  <a:srgbClr val="FF0000"/>
                </a:solidFill>
                <a:latin typeface="Arial"/>
                <a:cs typeface="Arial"/>
              </a:rPr>
              <a:t>Copyright 2019 - Coast Guard Auxiliary Association, Inc.</a:t>
            </a:r>
          </a:p>
        </p:txBody>
      </p:sp>
      <p:sp>
        <p:nvSpPr>
          <p:cNvPr id="4" name="TextBox 3"/>
          <p:cNvSpPr txBox="1"/>
          <p:nvPr/>
        </p:nvSpPr>
        <p:spPr>
          <a:xfrm>
            <a:off x="3134208" y="3134500"/>
            <a:ext cx="184666" cy="461665"/>
          </a:xfrm>
          <a:prstGeom prst="rect">
            <a:avLst/>
          </a:prstGeom>
          <a:noFill/>
        </p:spPr>
        <p:txBody>
          <a:bodyPr wrap="none" rtlCol="0">
            <a:spAutoFit/>
          </a:bodyPr>
          <a:lstStyle/>
          <a:p>
            <a:endParaRPr lang="en-US" dirty="0"/>
          </a:p>
        </p:txBody>
      </p:sp>
      <p:sp>
        <p:nvSpPr>
          <p:cNvPr id="7" name="TextBox 6"/>
          <p:cNvSpPr txBox="1"/>
          <p:nvPr/>
        </p:nvSpPr>
        <p:spPr>
          <a:xfrm>
            <a:off x="5059799" y="4158847"/>
            <a:ext cx="184666" cy="461665"/>
          </a:xfrm>
          <a:prstGeom prst="rect">
            <a:avLst/>
          </a:prstGeom>
          <a:noFill/>
        </p:spPr>
        <p:txBody>
          <a:bodyPr wrap="none" rtlCol="0">
            <a:spAutoFit/>
          </a:bodyPr>
          <a:lstStyle/>
          <a:p>
            <a:endParaRPr lang="en-US" dirty="0"/>
          </a:p>
        </p:txBody>
      </p:sp>
      <p:sp>
        <p:nvSpPr>
          <p:cNvPr id="9" name="TextBox 8"/>
          <p:cNvSpPr txBox="1"/>
          <p:nvPr/>
        </p:nvSpPr>
        <p:spPr>
          <a:xfrm>
            <a:off x="2130442" y="3523752"/>
            <a:ext cx="184666" cy="461665"/>
          </a:xfrm>
          <a:prstGeom prst="rect">
            <a:avLst/>
          </a:prstGeom>
          <a:noFill/>
        </p:spPr>
        <p:txBody>
          <a:bodyPr wrap="none" rtlCol="0">
            <a:spAutoFit/>
          </a:bodyPr>
          <a:lstStyle/>
          <a:p>
            <a:endParaRPr lang="en-US" dirty="0"/>
          </a:p>
        </p:txBody>
      </p:sp>
      <p:sp>
        <p:nvSpPr>
          <p:cNvPr id="6" name="TextBox 5"/>
          <p:cNvSpPr txBox="1"/>
          <p:nvPr/>
        </p:nvSpPr>
        <p:spPr>
          <a:xfrm>
            <a:off x="7722852" y="4015438"/>
            <a:ext cx="184666" cy="461665"/>
          </a:xfrm>
          <a:prstGeom prst="rect">
            <a:avLst/>
          </a:prstGeom>
          <a:noFill/>
        </p:spPr>
        <p:txBody>
          <a:bodyPr wrap="none" rtlCol="0">
            <a:spAutoFit/>
          </a:bodyPr>
          <a:lstStyle/>
          <a:p>
            <a:endParaRPr lang="en-US" dirty="0"/>
          </a:p>
        </p:txBody>
      </p:sp>
      <p:sp>
        <p:nvSpPr>
          <p:cNvPr id="8" name="TextBox 7"/>
          <p:cNvSpPr txBox="1"/>
          <p:nvPr/>
        </p:nvSpPr>
        <p:spPr>
          <a:xfrm>
            <a:off x="2130442" y="4630046"/>
            <a:ext cx="184666" cy="461665"/>
          </a:xfrm>
          <a:prstGeom prst="rect">
            <a:avLst/>
          </a:prstGeom>
          <a:noFill/>
        </p:spPr>
        <p:txBody>
          <a:bodyPr wrap="none" rtlCol="0">
            <a:spAutoFit/>
          </a:bodyPr>
          <a:lstStyle/>
          <a:p>
            <a:endParaRPr lang="en-US" dirty="0"/>
          </a:p>
        </p:txBody>
      </p:sp>
      <p:sp>
        <p:nvSpPr>
          <p:cNvPr id="10" name="TextBox 9"/>
          <p:cNvSpPr txBox="1"/>
          <p:nvPr/>
        </p:nvSpPr>
        <p:spPr>
          <a:xfrm>
            <a:off x="2209800" y="5715000"/>
            <a:ext cx="184666" cy="461665"/>
          </a:xfrm>
          <a:prstGeom prst="rect">
            <a:avLst/>
          </a:prstGeom>
          <a:noFill/>
        </p:spPr>
        <p:txBody>
          <a:bodyPr wrap="none" rtlCol="0">
            <a:spAutoFit/>
          </a:bodyPr>
          <a:lstStyle/>
          <a:p>
            <a:endParaRPr lang="en-US" b="1" dirty="0">
              <a:solidFill>
                <a:srgbClr val="000090"/>
              </a:solidFill>
            </a:endParaRPr>
          </a:p>
        </p:txBody>
      </p:sp>
      <p:sp>
        <p:nvSpPr>
          <p:cNvPr id="12" name="TextBox 11"/>
          <p:cNvSpPr txBox="1"/>
          <p:nvPr/>
        </p:nvSpPr>
        <p:spPr>
          <a:xfrm>
            <a:off x="4506704" y="3626187"/>
            <a:ext cx="184666" cy="461665"/>
          </a:xfrm>
          <a:prstGeom prst="rect">
            <a:avLst/>
          </a:prstGeom>
          <a:noFill/>
        </p:spPr>
        <p:txBody>
          <a:bodyPr wrap="none" rtlCol="0">
            <a:spAutoFit/>
          </a:bodyPr>
          <a:lstStyle/>
          <a:p>
            <a:endParaRPr lang="en-US" dirty="0"/>
          </a:p>
        </p:txBody>
      </p:sp>
      <p:sp>
        <p:nvSpPr>
          <p:cNvPr id="3" name="TextBox 2"/>
          <p:cNvSpPr txBox="1"/>
          <p:nvPr/>
        </p:nvSpPr>
        <p:spPr>
          <a:xfrm>
            <a:off x="5715320" y="3708134"/>
            <a:ext cx="184666" cy="461665"/>
          </a:xfrm>
          <a:prstGeom prst="rect">
            <a:avLst/>
          </a:prstGeom>
          <a:noFill/>
        </p:spPr>
        <p:txBody>
          <a:bodyPr wrap="none" rtlCol="0">
            <a:spAutoFit/>
          </a:bodyPr>
          <a:lstStyle/>
          <a:p>
            <a:endParaRPr lang="en-US" dirty="0"/>
          </a:p>
        </p:txBody>
      </p:sp>
      <p:sp>
        <p:nvSpPr>
          <p:cNvPr id="11" name="TextBox 10"/>
          <p:cNvSpPr txBox="1"/>
          <p:nvPr/>
        </p:nvSpPr>
        <p:spPr>
          <a:xfrm>
            <a:off x="3429000" y="914400"/>
            <a:ext cx="2803897" cy="523220"/>
          </a:xfrm>
          <a:prstGeom prst="rect">
            <a:avLst/>
          </a:prstGeom>
          <a:noFill/>
        </p:spPr>
        <p:txBody>
          <a:bodyPr wrap="none" rtlCol="0">
            <a:spAutoFit/>
          </a:bodyPr>
          <a:lstStyle/>
          <a:p>
            <a:r>
              <a:rPr lang="en-US" sz="2800" b="1" dirty="0">
                <a:solidFill>
                  <a:srgbClr val="000090"/>
                </a:solidFill>
                <a:latin typeface="+mj-lt"/>
              </a:rPr>
              <a:t>Day Only Use</a:t>
            </a:r>
          </a:p>
        </p:txBody>
      </p:sp>
      <p:pic>
        <p:nvPicPr>
          <p:cNvPr id="14" name="Picture 3" descr="vds fla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1295400"/>
            <a:ext cx="2164774" cy="23622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sp>
        <p:nvSpPr>
          <p:cNvPr id="13" name="TextBox 12"/>
          <p:cNvSpPr txBox="1"/>
          <p:nvPr/>
        </p:nvSpPr>
        <p:spPr>
          <a:xfrm>
            <a:off x="3953609" y="5408550"/>
            <a:ext cx="184666" cy="461665"/>
          </a:xfrm>
          <a:prstGeom prst="rect">
            <a:avLst/>
          </a:prstGeom>
          <a:noFill/>
        </p:spPr>
        <p:txBody>
          <a:bodyPr wrap="none" rtlCol="0">
            <a:spAutoFit/>
          </a:bodyPr>
          <a:lstStyle/>
          <a:p>
            <a:endParaRPr lang="en-US" dirty="0"/>
          </a:p>
        </p:txBody>
      </p:sp>
      <p:pic>
        <p:nvPicPr>
          <p:cNvPr id="16" name="Picture 2" descr="C:\Users\bschoenbucher\Pictures\CGA\Smoke 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4648200"/>
            <a:ext cx="4124325" cy="1627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7" name="TextBox 16"/>
          <p:cNvSpPr txBox="1"/>
          <p:nvPr/>
        </p:nvSpPr>
        <p:spPr>
          <a:xfrm>
            <a:off x="7292666" y="3564726"/>
            <a:ext cx="184666" cy="461665"/>
          </a:xfrm>
          <a:prstGeom prst="rect">
            <a:avLst/>
          </a:prstGeom>
          <a:noFill/>
        </p:spPr>
        <p:txBody>
          <a:bodyPr wrap="none" rtlCol="0">
            <a:spAutoFit/>
          </a:bodyPr>
          <a:lstStyle/>
          <a:p>
            <a:endParaRPr lang="en-US" dirty="0"/>
          </a:p>
        </p:txBody>
      </p:sp>
      <p:grpSp>
        <p:nvGrpSpPr>
          <p:cNvPr id="21" name="Group 20"/>
          <p:cNvGrpSpPr>
            <a:grpSpLocks/>
          </p:cNvGrpSpPr>
          <p:nvPr/>
        </p:nvGrpSpPr>
        <p:grpSpPr bwMode="auto">
          <a:xfrm>
            <a:off x="4308731" y="2590800"/>
            <a:ext cx="4800600" cy="3576637"/>
            <a:chOff x="2496" y="1104"/>
            <a:chExt cx="3024" cy="2253"/>
          </a:xfrm>
        </p:grpSpPr>
        <p:pic>
          <p:nvPicPr>
            <p:cNvPr id="22" name="Picture 21" descr="vds arm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96" y="1440"/>
              <a:ext cx="3024" cy="1917"/>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sp>
          <p:nvSpPr>
            <p:cNvPr id="23" name="Rectangle 22"/>
            <p:cNvSpPr>
              <a:spLocks noChangeArrowheads="1"/>
            </p:cNvSpPr>
            <p:nvPr/>
          </p:nvSpPr>
          <p:spPr bwMode="auto">
            <a:xfrm>
              <a:off x="2712" y="1104"/>
              <a:ext cx="2592" cy="33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marL="342900" indent="-342900" algn="ctr">
                <a:spcBef>
                  <a:spcPct val="20000"/>
                </a:spcBef>
              </a:pPr>
              <a:r>
                <a:rPr lang="en-US" sz="3200" kern="1200" dirty="0">
                  <a:solidFill>
                    <a:srgbClr val="000090"/>
                  </a:solidFill>
                </a:rPr>
                <a:t>Not USCG approved</a:t>
              </a:r>
            </a:p>
          </p:txBody>
        </p:sp>
      </p:grpSp>
    </p:spTree>
    <p:extLst>
      <p:ext uri="{BB962C8B-B14F-4D97-AF65-F5344CB8AC3E}">
        <p14:creationId xmlns:p14="http://schemas.microsoft.com/office/powerpoint/2010/main" val="272788545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152400"/>
            <a:ext cx="8001000" cy="685800"/>
          </a:xfrm>
        </p:spPr>
        <p:txBody>
          <a:bodyPr/>
          <a:lstStyle/>
          <a:p>
            <a:r>
              <a:rPr lang="en-US" sz="4000" b="0" dirty="0">
                <a:solidFill>
                  <a:srgbClr val="108040"/>
                </a:solidFill>
              </a:rPr>
              <a:t> Visual Distress Signals</a:t>
            </a:r>
          </a:p>
        </p:txBody>
      </p:sp>
      <p:sp>
        <p:nvSpPr>
          <p:cNvPr id="5" name="TextBox 4"/>
          <p:cNvSpPr txBox="1"/>
          <p:nvPr/>
        </p:nvSpPr>
        <p:spPr>
          <a:xfrm>
            <a:off x="3200400" y="6586379"/>
            <a:ext cx="3617096" cy="246221"/>
          </a:xfrm>
          <a:prstGeom prst="rect">
            <a:avLst/>
          </a:prstGeom>
          <a:noFill/>
        </p:spPr>
        <p:txBody>
          <a:bodyPr wrap="none" rtlCol="0">
            <a:spAutoFit/>
          </a:bodyPr>
          <a:lstStyle/>
          <a:p>
            <a:r>
              <a:rPr lang="en-US" sz="1000" b="1" dirty="0">
                <a:solidFill>
                  <a:srgbClr val="FF0000"/>
                </a:solidFill>
                <a:latin typeface="Arial"/>
                <a:cs typeface="Arial"/>
              </a:rPr>
              <a:t>Copyright 2019 - Coast Guard Auxiliary Association, Inc.</a:t>
            </a:r>
          </a:p>
        </p:txBody>
      </p:sp>
      <p:sp>
        <p:nvSpPr>
          <p:cNvPr id="4" name="TextBox 3"/>
          <p:cNvSpPr txBox="1"/>
          <p:nvPr/>
        </p:nvSpPr>
        <p:spPr>
          <a:xfrm>
            <a:off x="3134208" y="3134500"/>
            <a:ext cx="184666" cy="461665"/>
          </a:xfrm>
          <a:prstGeom prst="rect">
            <a:avLst/>
          </a:prstGeom>
          <a:noFill/>
        </p:spPr>
        <p:txBody>
          <a:bodyPr wrap="none" rtlCol="0">
            <a:spAutoFit/>
          </a:bodyPr>
          <a:lstStyle/>
          <a:p>
            <a:endParaRPr lang="en-US" dirty="0"/>
          </a:p>
        </p:txBody>
      </p:sp>
      <p:sp>
        <p:nvSpPr>
          <p:cNvPr id="7" name="TextBox 6"/>
          <p:cNvSpPr txBox="1"/>
          <p:nvPr/>
        </p:nvSpPr>
        <p:spPr>
          <a:xfrm>
            <a:off x="5059799" y="4158847"/>
            <a:ext cx="184666" cy="461665"/>
          </a:xfrm>
          <a:prstGeom prst="rect">
            <a:avLst/>
          </a:prstGeom>
          <a:noFill/>
        </p:spPr>
        <p:txBody>
          <a:bodyPr wrap="none" rtlCol="0">
            <a:spAutoFit/>
          </a:bodyPr>
          <a:lstStyle/>
          <a:p>
            <a:endParaRPr lang="en-US" dirty="0"/>
          </a:p>
        </p:txBody>
      </p:sp>
      <p:sp>
        <p:nvSpPr>
          <p:cNvPr id="9" name="TextBox 8"/>
          <p:cNvSpPr txBox="1"/>
          <p:nvPr/>
        </p:nvSpPr>
        <p:spPr>
          <a:xfrm>
            <a:off x="2130442" y="3523752"/>
            <a:ext cx="184666" cy="461665"/>
          </a:xfrm>
          <a:prstGeom prst="rect">
            <a:avLst/>
          </a:prstGeom>
          <a:noFill/>
        </p:spPr>
        <p:txBody>
          <a:bodyPr wrap="none" rtlCol="0">
            <a:spAutoFit/>
          </a:bodyPr>
          <a:lstStyle/>
          <a:p>
            <a:endParaRPr lang="en-US" dirty="0"/>
          </a:p>
        </p:txBody>
      </p:sp>
      <p:sp>
        <p:nvSpPr>
          <p:cNvPr id="6" name="TextBox 5"/>
          <p:cNvSpPr txBox="1"/>
          <p:nvPr/>
        </p:nvSpPr>
        <p:spPr>
          <a:xfrm>
            <a:off x="7722852" y="4015438"/>
            <a:ext cx="184666" cy="461665"/>
          </a:xfrm>
          <a:prstGeom prst="rect">
            <a:avLst/>
          </a:prstGeom>
          <a:noFill/>
        </p:spPr>
        <p:txBody>
          <a:bodyPr wrap="none" rtlCol="0">
            <a:spAutoFit/>
          </a:bodyPr>
          <a:lstStyle/>
          <a:p>
            <a:endParaRPr lang="en-US" dirty="0"/>
          </a:p>
        </p:txBody>
      </p:sp>
      <p:sp>
        <p:nvSpPr>
          <p:cNvPr id="8" name="TextBox 7"/>
          <p:cNvSpPr txBox="1"/>
          <p:nvPr/>
        </p:nvSpPr>
        <p:spPr>
          <a:xfrm>
            <a:off x="2130442" y="4630046"/>
            <a:ext cx="184666" cy="461665"/>
          </a:xfrm>
          <a:prstGeom prst="rect">
            <a:avLst/>
          </a:prstGeom>
          <a:noFill/>
        </p:spPr>
        <p:txBody>
          <a:bodyPr wrap="none" rtlCol="0">
            <a:spAutoFit/>
          </a:bodyPr>
          <a:lstStyle/>
          <a:p>
            <a:endParaRPr lang="en-US" dirty="0"/>
          </a:p>
        </p:txBody>
      </p:sp>
      <p:sp>
        <p:nvSpPr>
          <p:cNvPr id="10" name="TextBox 9"/>
          <p:cNvSpPr txBox="1"/>
          <p:nvPr/>
        </p:nvSpPr>
        <p:spPr>
          <a:xfrm>
            <a:off x="2209800" y="5715000"/>
            <a:ext cx="184666" cy="461665"/>
          </a:xfrm>
          <a:prstGeom prst="rect">
            <a:avLst/>
          </a:prstGeom>
          <a:noFill/>
        </p:spPr>
        <p:txBody>
          <a:bodyPr wrap="none" rtlCol="0">
            <a:spAutoFit/>
          </a:bodyPr>
          <a:lstStyle/>
          <a:p>
            <a:endParaRPr lang="en-US" b="1" dirty="0">
              <a:solidFill>
                <a:srgbClr val="000090"/>
              </a:solidFill>
            </a:endParaRPr>
          </a:p>
        </p:txBody>
      </p:sp>
      <p:sp>
        <p:nvSpPr>
          <p:cNvPr id="12" name="TextBox 11"/>
          <p:cNvSpPr txBox="1"/>
          <p:nvPr/>
        </p:nvSpPr>
        <p:spPr>
          <a:xfrm>
            <a:off x="4506704" y="3626187"/>
            <a:ext cx="184666" cy="461665"/>
          </a:xfrm>
          <a:prstGeom prst="rect">
            <a:avLst/>
          </a:prstGeom>
          <a:noFill/>
        </p:spPr>
        <p:txBody>
          <a:bodyPr wrap="none" rtlCol="0">
            <a:spAutoFit/>
          </a:bodyPr>
          <a:lstStyle/>
          <a:p>
            <a:endParaRPr lang="en-US" dirty="0"/>
          </a:p>
        </p:txBody>
      </p:sp>
      <p:sp>
        <p:nvSpPr>
          <p:cNvPr id="3" name="TextBox 2"/>
          <p:cNvSpPr txBox="1"/>
          <p:nvPr/>
        </p:nvSpPr>
        <p:spPr>
          <a:xfrm>
            <a:off x="5715320" y="3708134"/>
            <a:ext cx="184666" cy="461665"/>
          </a:xfrm>
          <a:prstGeom prst="rect">
            <a:avLst/>
          </a:prstGeom>
          <a:noFill/>
        </p:spPr>
        <p:txBody>
          <a:bodyPr wrap="none" rtlCol="0">
            <a:spAutoFit/>
          </a:bodyPr>
          <a:lstStyle/>
          <a:p>
            <a:endParaRPr lang="en-US" dirty="0"/>
          </a:p>
        </p:txBody>
      </p:sp>
      <p:sp>
        <p:nvSpPr>
          <p:cNvPr id="13" name="TextBox 12"/>
          <p:cNvSpPr txBox="1"/>
          <p:nvPr/>
        </p:nvSpPr>
        <p:spPr>
          <a:xfrm>
            <a:off x="3953609" y="5408550"/>
            <a:ext cx="184666" cy="461665"/>
          </a:xfrm>
          <a:prstGeom prst="rect">
            <a:avLst/>
          </a:prstGeom>
          <a:noFill/>
        </p:spPr>
        <p:txBody>
          <a:bodyPr wrap="none" rtlCol="0">
            <a:spAutoFit/>
          </a:bodyPr>
          <a:lstStyle/>
          <a:p>
            <a:endParaRPr lang="en-US" dirty="0"/>
          </a:p>
        </p:txBody>
      </p:sp>
      <p:sp>
        <p:nvSpPr>
          <p:cNvPr id="17" name="TextBox 16"/>
          <p:cNvSpPr txBox="1"/>
          <p:nvPr/>
        </p:nvSpPr>
        <p:spPr>
          <a:xfrm>
            <a:off x="7292666" y="3564726"/>
            <a:ext cx="184666" cy="461665"/>
          </a:xfrm>
          <a:prstGeom prst="rect">
            <a:avLst/>
          </a:prstGeom>
          <a:noFill/>
        </p:spPr>
        <p:txBody>
          <a:bodyPr wrap="none" rtlCol="0">
            <a:spAutoFit/>
          </a:bodyPr>
          <a:lstStyle/>
          <a:p>
            <a:endParaRPr lang="en-US" dirty="0"/>
          </a:p>
        </p:txBody>
      </p:sp>
      <p:sp>
        <p:nvSpPr>
          <p:cNvPr id="15" name="TextBox 14"/>
          <p:cNvSpPr txBox="1"/>
          <p:nvPr/>
        </p:nvSpPr>
        <p:spPr>
          <a:xfrm>
            <a:off x="5554213" y="3465321"/>
            <a:ext cx="184666" cy="461665"/>
          </a:xfrm>
          <a:prstGeom prst="rect">
            <a:avLst/>
          </a:prstGeom>
          <a:noFill/>
        </p:spPr>
        <p:txBody>
          <a:bodyPr wrap="none" rtlCol="0">
            <a:spAutoFit/>
          </a:bodyPr>
          <a:lstStyle/>
          <a:p>
            <a:endParaRPr lang="en-US" dirty="0"/>
          </a:p>
        </p:txBody>
      </p:sp>
      <p:pic>
        <p:nvPicPr>
          <p:cNvPr id="24" name="Picture 2" descr="C:\Users\Owner\Desktop\81OC1WdNxLL._SL1389_.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1066800"/>
            <a:ext cx="5999025" cy="495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95888536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152400"/>
            <a:ext cx="8001000" cy="685800"/>
          </a:xfrm>
        </p:spPr>
        <p:txBody>
          <a:bodyPr/>
          <a:lstStyle/>
          <a:p>
            <a:r>
              <a:rPr lang="en-US" sz="4000" b="0" dirty="0">
                <a:solidFill>
                  <a:srgbClr val="108040"/>
                </a:solidFill>
              </a:rPr>
              <a:t> Sound Producing Devices</a:t>
            </a:r>
          </a:p>
        </p:txBody>
      </p:sp>
      <p:sp>
        <p:nvSpPr>
          <p:cNvPr id="5" name="TextBox 4"/>
          <p:cNvSpPr txBox="1"/>
          <p:nvPr/>
        </p:nvSpPr>
        <p:spPr>
          <a:xfrm>
            <a:off x="3200400" y="6586379"/>
            <a:ext cx="3617096" cy="246221"/>
          </a:xfrm>
          <a:prstGeom prst="rect">
            <a:avLst/>
          </a:prstGeom>
          <a:noFill/>
        </p:spPr>
        <p:txBody>
          <a:bodyPr wrap="none" rtlCol="0">
            <a:spAutoFit/>
          </a:bodyPr>
          <a:lstStyle/>
          <a:p>
            <a:r>
              <a:rPr lang="en-US" sz="1000" b="1" dirty="0">
                <a:solidFill>
                  <a:srgbClr val="FF0000"/>
                </a:solidFill>
                <a:latin typeface="Arial"/>
                <a:cs typeface="Arial"/>
              </a:rPr>
              <a:t>Copyright 2019 - Coast Guard Auxiliary Association, Inc.</a:t>
            </a:r>
          </a:p>
        </p:txBody>
      </p:sp>
      <p:sp>
        <p:nvSpPr>
          <p:cNvPr id="4" name="TextBox 3"/>
          <p:cNvSpPr txBox="1"/>
          <p:nvPr/>
        </p:nvSpPr>
        <p:spPr>
          <a:xfrm>
            <a:off x="3134208" y="3134500"/>
            <a:ext cx="184666" cy="461665"/>
          </a:xfrm>
          <a:prstGeom prst="rect">
            <a:avLst/>
          </a:prstGeom>
          <a:noFill/>
        </p:spPr>
        <p:txBody>
          <a:bodyPr wrap="none" rtlCol="0">
            <a:spAutoFit/>
          </a:bodyPr>
          <a:lstStyle/>
          <a:p>
            <a:endParaRPr lang="en-US" dirty="0"/>
          </a:p>
        </p:txBody>
      </p:sp>
      <p:sp>
        <p:nvSpPr>
          <p:cNvPr id="7" name="TextBox 6"/>
          <p:cNvSpPr txBox="1"/>
          <p:nvPr/>
        </p:nvSpPr>
        <p:spPr>
          <a:xfrm>
            <a:off x="5059799" y="4158847"/>
            <a:ext cx="184666" cy="461665"/>
          </a:xfrm>
          <a:prstGeom prst="rect">
            <a:avLst/>
          </a:prstGeom>
          <a:noFill/>
        </p:spPr>
        <p:txBody>
          <a:bodyPr wrap="none" rtlCol="0">
            <a:spAutoFit/>
          </a:bodyPr>
          <a:lstStyle/>
          <a:p>
            <a:endParaRPr lang="en-US" dirty="0"/>
          </a:p>
        </p:txBody>
      </p:sp>
      <p:sp>
        <p:nvSpPr>
          <p:cNvPr id="9" name="TextBox 8"/>
          <p:cNvSpPr txBox="1"/>
          <p:nvPr/>
        </p:nvSpPr>
        <p:spPr>
          <a:xfrm>
            <a:off x="2130442" y="3523752"/>
            <a:ext cx="184666" cy="461665"/>
          </a:xfrm>
          <a:prstGeom prst="rect">
            <a:avLst/>
          </a:prstGeom>
          <a:noFill/>
        </p:spPr>
        <p:txBody>
          <a:bodyPr wrap="none" rtlCol="0">
            <a:spAutoFit/>
          </a:bodyPr>
          <a:lstStyle/>
          <a:p>
            <a:endParaRPr lang="en-US" dirty="0"/>
          </a:p>
        </p:txBody>
      </p:sp>
      <p:sp>
        <p:nvSpPr>
          <p:cNvPr id="6" name="TextBox 5"/>
          <p:cNvSpPr txBox="1"/>
          <p:nvPr/>
        </p:nvSpPr>
        <p:spPr>
          <a:xfrm>
            <a:off x="7722852" y="4015438"/>
            <a:ext cx="184666" cy="461665"/>
          </a:xfrm>
          <a:prstGeom prst="rect">
            <a:avLst/>
          </a:prstGeom>
          <a:noFill/>
        </p:spPr>
        <p:txBody>
          <a:bodyPr wrap="none" rtlCol="0">
            <a:spAutoFit/>
          </a:bodyPr>
          <a:lstStyle/>
          <a:p>
            <a:endParaRPr lang="en-US" dirty="0"/>
          </a:p>
        </p:txBody>
      </p:sp>
      <p:sp>
        <p:nvSpPr>
          <p:cNvPr id="8" name="TextBox 7"/>
          <p:cNvSpPr txBox="1"/>
          <p:nvPr/>
        </p:nvSpPr>
        <p:spPr>
          <a:xfrm>
            <a:off x="2130442" y="4630046"/>
            <a:ext cx="184666" cy="461665"/>
          </a:xfrm>
          <a:prstGeom prst="rect">
            <a:avLst/>
          </a:prstGeom>
          <a:noFill/>
        </p:spPr>
        <p:txBody>
          <a:bodyPr wrap="none" rtlCol="0">
            <a:spAutoFit/>
          </a:bodyPr>
          <a:lstStyle/>
          <a:p>
            <a:endParaRPr lang="en-US" dirty="0"/>
          </a:p>
        </p:txBody>
      </p:sp>
      <p:sp>
        <p:nvSpPr>
          <p:cNvPr id="10" name="TextBox 9"/>
          <p:cNvSpPr txBox="1"/>
          <p:nvPr/>
        </p:nvSpPr>
        <p:spPr>
          <a:xfrm>
            <a:off x="2209800" y="5715000"/>
            <a:ext cx="184666" cy="461665"/>
          </a:xfrm>
          <a:prstGeom prst="rect">
            <a:avLst/>
          </a:prstGeom>
          <a:noFill/>
        </p:spPr>
        <p:txBody>
          <a:bodyPr wrap="none" rtlCol="0">
            <a:spAutoFit/>
          </a:bodyPr>
          <a:lstStyle/>
          <a:p>
            <a:endParaRPr lang="en-US" b="1" dirty="0">
              <a:solidFill>
                <a:srgbClr val="000090"/>
              </a:solidFill>
            </a:endParaRPr>
          </a:p>
        </p:txBody>
      </p:sp>
      <p:sp>
        <p:nvSpPr>
          <p:cNvPr id="12" name="TextBox 11"/>
          <p:cNvSpPr txBox="1"/>
          <p:nvPr/>
        </p:nvSpPr>
        <p:spPr>
          <a:xfrm>
            <a:off x="4506704" y="3626187"/>
            <a:ext cx="184666" cy="461665"/>
          </a:xfrm>
          <a:prstGeom prst="rect">
            <a:avLst/>
          </a:prstGeom>
          <a:noFill/>
        </p:spPr>
        <p:txBody>
          <a:bodyPr wrap="none" rtlCol="0">
            <a:spAutoFit/>
          </a:bodyPr>
          <a:lstStyle/>
          <a:p>
            <a:endParaRPr lang="en-US" dirty="0"/>
          </a:p>
        </p:txBody>
      </p:sp>
      <p:sp>
        <p:nvSpPr>
          <p:cNvPr id="3" name="TextBox 2"/>
          <p:cNvSpPr txBox="1"/>
          <p:nvPr/>
        </p:nvSpPr>
        <p:spPr>
          <a:xfrm>
            <a:off x="5715320" y="3708134"/>
            <a:ext cx="184666" cy="461665"/>
          </a:xfrm>
          <a:prstGeom prst="rect">
            <a:avLst/>
          </a:prstGeom>
          <a:noFill/>
        </p:spPr>
        <p:txBody>
          <a:bodyPr wrap="none" rtlCol="0">
            <a:spAutoFit/>
          </a:bodyPr>
          <a:lstStyle/>
          <a:p>
            <a:endParaRPr lang="en-US" dirty="0"/>
          </a:p>
        </p:txBody>
      </p:sp>
      <p:sp>
        <p:nvSpPr>
          <p:cNvPr id="13" name="TextBox 12"/>
          <p:cNvSpPr txBox="1"/>
          <p:nvPr/>
        </p:nvSpPr>
        <p:spPr>
          <a:xfrm>
            <a:off x="3953609" y="5408550"/>
            <a:ext cx="184666" cy="461665"/>
          </a:xfrm>
          <a:prstGeom prst="rect">
            <a:avLst/>
          </a:prstGeom>
          <a:noFill/>
        </p:spPr>
        <p:txBody>
          <a:bodyPr wrap="none" rtlCol="0">
            <a:spAutoFit/>
          </a:bodyPr>
          <a:lstStyle/>
          <a:p>
            <a:endParaRPr lang="en-US" dirty="0"/>
          </a:p>
        </p:txBody>
      </p:sp>
      <p:sp>
        <p:nvSpPr>
          <p:cNvPr id="17" name="TextBox 16"/>
          <p:cNvSpPr txBox="1"/>
          <p:nvPr/>
        </p:nvSpPr>
        <p:spPr>
          <a:xfrm>
            <a:off x="7292666" y="3564726"/>
            <a:ext cx="184666" cy="461665"/>
          </a:xfrm>
          <a:prstGeom prst="rect">
            <a:avLst/>
          </a:prstGeom>
          <a:noFill/>
        </p:spPr>
        <p:txBody>
          <a:bodyPr wrap="none" rtlCol="0">
            <a:spAutoFit/>
          </a:bodyPr>
          <a:lstStyle/>
          <a:p>
            <a:endParaRPr lang="en-US" dirty="0"/>
          </a:p>
        </p:txBody>
      </p:sp>
      <p:sp>
        <p:nvSpPr>
          <p:cNvPr id="15" name="TextBox 14"/>
          <p:cNvSpPr txBox="1"/>
          <p:nvPr/>
        </p:nvSpPr>
        <p:spPr>
          <a:xfrm>
            <a:off x="5554213" y="3465321"/>
            <a:ext cx="184666" cy="461665"/>
          </a:xfrm>
          <a:prstGeom prst="rect">
            <a:avLst/>
          </a:prstGeom>
          <a:noFill/>
        </p:spPr>
        <p:txBody>
          <a:bodyPr wrap="none" rtlCol="0">
            <a:spAutoFit/>
          </a:bodyPr>
          <a:lstStyle/>
          <a:p>
            <a:endParaRPr lang="en-US" dirty="0"/>
          </a:p>
        </p:txBody>
      </p:sp>
      <p:sp>
        <p:nvSpPr>
          <p:cNvPr id="11" name="TextBox 10"/>
          <p:cNvSpPr txBox="1"/>
          <p:nvPr/>
        </p:nvSpPr>
        <p:spPr>
          <a:xfrm>
            <a:off x="1447800" y="1143000"/>
            <a:ext cx="6880459" cy="1323439"/>
          </a:xfrm>
          <a:prstGeom prst="rect">
            <a:avLst/>
          </a:prstGeom>
          <a:noFill/>
        </p:spPr>
        <p:txBody>
          <a:bodyPr wrap="none" rtlCol="0">
            <a:spAutoFit/>
          </a:bodyPr>
          <a:lstStyle/>
          <a:p>
            <a:pPr algn="ctr"/>
            <a:r>
              <a:rPr lang="en-US" sz="2800" b="1" dirty="0">
                <a:solidFill>
                  <a:srgbClr val="000090"/>
                </a:solidFill>
                <a:latin typeface="Arial" charset="0"/>
              </a:rPr>
              <a:t>Boats &lt;12 (39.4 ft.) meters must carry a </a:t>
            </a:r>
          </a:p>
          <a:p>
            <a:pPr algn="ctr"/>
            <a:r>
              <a:rPr lang="en-US" sz="2800" b="1" dirty="0">
                <a:solidFill>
                  <a:srgbClr val="000090"/>
                </a:solidFill>
                <a:latin typeface="Arial" charset="0"/>
              </a:rPr>
              <a:t>whistle or horn </a:t>
            </a:r>
          </a:p>
          <a:p>
            <a:endParaRPr lang="en-US" dirty="0"/>
          </a:p>
        </p:txBody>
      </p:sp>
      <p:pic>
        <p:nvPicPr>
          <p:cNvPr id="18" name="Picture 6" descr="whist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81212">
            <a:off x="1981200" y="2438400"/>
            <a:ext cx="2438400" cy="227171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pic>
        <p:nvPicPr>
          <p:cNvPr id="19" name="Picture 5" descr="hor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346591">
            <a:off x="1342492" y="3732302"/>
            <a:ext cx="4648200" cy="268446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grpSp>
        <p:nvGrpSpPr>
          <p:cNvPr id="20" name="Group 4"/>
          <p:cNvGrpSpPr>
            <a:grpSpLocks/>
          </p:cNvGrpSpPr>
          <p:nvPr/>
        </p:nvGrpSpPr>
        <p:grpSpPr bwMode="auto">
          <a:xfrm>
            <a:off x="6477000" y="2209800"/>
            <a:ext cx="2139950" cy="3398837"/>
            <a:chOff x="6514012" y="669139"/>
            <a:chExt cx="4572000" cy="6998954"/>
          </a:xfrm>
        </p:grpSpPr>
        <p:pic>
          <p:nvPicPr>
            <p:cNvPr id="21" name="Picture 9" descr="G:\Waterfowl Hunter Boating Safety\boat compressed air horn.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14012" y="669139"/>
              <a:ext cx="4572000" cy="69989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2" name="Rectangle 21"/>
            <p:cNvSpPr/>
            <p:nvPr/>
          </p:nvSpPr>
          <p:spPr>
            <a:xfrm>
              <a:off x="7009199" y="4284666"/>
              <a:ext cx="915757" cy="114414"/>
            </a:xfrm>
            <a:prstGeom prst="rect">
              <a:avLst/>
            </a:prstGeom>
            <a:solidFill>
              <a:srgbClr val="D1D1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 name="Rectangle 22"/>
            <p:cNvSpPr/>
            <p:nvPr/>
          </p:nvSpPr>
          <p:spPr>
            <a:xfrm>
              <a:off x="7236441" y="4359853"/>
              <a:ext cx="915757" cy="212487"/>
            </a:xfrm>
            <a:prstGeom prst="rect">
              <a:avLst/>
            </a:prstGeom>
            <a:solidFill>
              <a:srgbClr val="D1D1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 name="Rectangle 24"/>
            <p:cNvSpPr/>
            <p:nvPr/>
          </p:nvSpPr>
          <p:spPr>
            <a:xfrm>
              <a:off x="7009199" y="4399081"/>
              <a:ext cx="227242" cy="127493"/>
            </a:xfrm>
            <a:prstGeom prst="rect">
              <a:avLst/>
            </a:prstGeom>
            <a:solidFill>
              <a:srgbClr val="D1D1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Tree>
    <p:extLst>
      <p:ext uri="{BB962C8B-B14F-4D97-AF65-F5344CB8AC3E}">
        <p14:creationId xmlns:p14="http://schemas.microsoft.com/office/powerpoint/2010/main" val="8211831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762000"/>
          </a:xfrm>
        </p:spPr>
        <p:txBody>
          <a:bodyPr/>
          <a:lstStyle/>
          <a:p>
            <a:r>
              <a:rPr lang="en-US" sz="3200" b="0" dirty="0">
                <a:solidFill>
                  <a:srgbClr val="108040"/>
                </a:solidFill>
              </a:rPr>
              <a:t>     </a:t>
            </a:r>
            <a:r>
              <a:rPr lang="en-US" sz="3600" b="0" dirty="0">
                <a:solidFill>
                  <a:srgbClr val="108040"/>
                </a:solidFill>
              </a:rPr>
              <a:t>   Boat Loading: Capacity Plate</a:t>
            </a:r>
          </a:p>
        </p:txBody>
      </p:sp>
      <p:sp>
        <p:nvSpPr>
          <p:cNvPr id="13" name="TextBox 12"/>
          <p:cNvSpPr txBox="1"/>
          <p:nvPr/>
        </p:nvSpPr>
        <p:spPr>
          <a:xfrm>
            <a:off x="2971800" y="6477000"/>
            <a:ext cx="3617096" cy="246221"/>
          </a:xfrm>
          <a:prstGeom prst="rect">
            <a:avLst/>
          </a:prstGeom>
          <a:noFill/>
        </p:spPr>
        <p:txBody>
          <a:bodyPr wrap="none" rtlCol="0">
            <a:spAutoFit/>
          </a:bodyPr>
          <a:lstStyle/>
          <a:p>
            <a:r>
              <a:rPr lang="en-US" sz="1000" b="1" dirty="0">
                <a:solidFill>
                  <a:srgbClr val="FF0000"/>
                </a:solidFill>
                <a:latin typeface="Arial"/>
                <a:cs typeface="Arial"/>
              </a:rPr>
              <a:t>Copyright 2019 - Coast Guard Auxiliary Association, Inc.</a:t>
            </a:r>
          </a:p>
        </p:txBody>
      </p:sp>
      <p:sp>
        <p:nvSpPr>
          <p:cNvPr id="3" name="TextBox 2"/>
          <p:cNvSpPr txBox="1"/>
          <p:nvPr/>
        </p:nvSpPr>
        <p:spPr>
          <a:xfrm>
            <a:off x="4015064" y="2335510"/>
            <a:ext cx="184666" cy="461665"/>
          </a:xfrm>
          <a:prstGeom prst="rect">
            <a:avLst/>
          </a:prstGeom>
          <a:noFill/>
        </p:spPr>
        <p:txBody>
          <a:bodyPr wrap="none" rtlCol="0">
            <a:spAutoFit/>
          </a:bodyPr>
          <a:lstStyle/>
          <a:p>
            <a:endParaRPr lang="en-US" dirty="0"/>
          </a:p>
        </p:txBody>
      </p:sp>
      <p:sp>
        <p:nvSpPr>
          <p:cNvPr id="4" name="TextBox 3"/>
          <p:cNvSpPr txBox="1"/>
          <p:nvPr/>
        </p:nvSpPr>
        <p:spPr>
          <a:xfrm>
            <a:off x="1600200" y="1066800"/>
            <a:ext cx="4724400" cy="892552"/>
          </a:xfrm>
          <a:prstGeom prst="rect">
            <a:avLst/>
          </a:prstGeom>
          <a:noFill/>
        </p:spPr>
        <p:txBody>
          <a:bodyPr wrap="square" rtlCol="0">
            <a:spAutoFit/>
          </a:bodyPr>
          <a:lstStyle/>
          <a:p>
            <a:r>
              <a:rPr lang="en-US" sz="2800" b="1" dirty="0">
                <a:solidFill>
                  <a:srgbClr val="000090"/>
                </a:solidFill>
                <a:latin typeface="Arial" charset="0"/>
              </a:rPr>
              <a:t>Why is this important?</a:t>
            </a:r>
          </a:p>
          <a:p>
            <a:endParaRPr lang="en-US" dirty="0"/>
          </a:p>
        </p:txBody>
      </p:sp>
      <p:pic>
        <p:nvPicPr>
          <p:cNvPr id="15" name="Picture 4" descr="2 capaciti plat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1752600"/>
            <a:ext cx="7620000" cy="41148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pic>
        <p:nvPicPr>
          <p:cNvPr id="5" name="Picture 4" descr="p1193170370.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2590800"/>
            <a:ext cx="3754686" cy="3352800"/>
          </a:xfrm>
          <a:prstGeom prst="rect">
            <a:avLst/>
          </a:prstGeom>
        </p:spPr>
      </p:pic>
    </p:spTree>
    <p:extLst>
      <p:ext uri="{BB962C8B-B14F-4D97-AF65-F5344CB8AC3E}">
        <p14:creationId xmlns:p14="http://schemas.microsoft.com/office/powerpoint/2010/main" val="170481841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152400"/>
            <a:ext cx="8001000" cy="685800"/>
          </a:xfrm>
        </p:spPr>
        <p:txBody>
          <a:bodyPr/>
          <a:lstStyle/>
          <a:p>
            <a:r>
              <a:rPr lang="en-US" sz="4000" b="0" dirty="0">
                <a:solidFill>
                  <a:srgbClr val="108040"/>
                </a:solidFill>
              </a:rPr>
              <a:t> Avoid Dehydration</a:t>
            </a:r>
          </a:p>
        </p:txBody>
      </p:sp>
      <p:sp>
        <p:nvSpPr>
          <p:cNvPr id="5" name="TextBox 4"/>
          <p:cNvSpPr txBox="1"/>
          <p:nvPr/>
        </p:nvSpPr>
        <p:spPr>
          <a:xfrm>
            <a:off x="3200400" y="6586379"/>
            <a:ext cx="3617096" cy="246221"/>
          </a:xfrm>
          <a:prstGeom prst="rect">
            <a:avLst/>
          </a:prstGeom>
          <a:noFill/>
        </p:spPr>
        <p:txBody>
          <a:bodyPr wrap="none" rtlCol="0">
            <a:spAutoFit/>
          </a:bodyPr>
          <a:lstStyle/>
          <a:p>
            <a:r>
              <a:rPr lang="en-US" sz="1000" b="1" dirty="0">
                <a:solidFill>
                  <a:srgbClr val="FF0000"/>
                </a:solidFill>
                <a:latin typeface="Arial"/>
                <a:cs typeface="Arial"/>
              </a:rPr>
              <a:t>Copyright 2019 - Coast Guard Auxiliary Association, Inc.</a:t>
            </a:r>
          </a:p>
        </p:txBody>
      </p:sp>
      <p:sp>
        <p:nvSpPr>
          <p:cNvPr id="4" name="TextBox 3"/>
          <p:cNvSpPr txBox="1"/>
          <p:nvPr/>
        </p:nvSpPr>
        <p:spPr>
          <a:xfrm>
            <a:off x="3134208" y="3134500"/>
            <a:ext cx="184666" cy="461665"/>
          </a:xfrm>
          <a:prstGeom prst="rect">
            <a:avLst/>
          </a:prstGeom>
          <a:noFill/>
        </p:spPr>
        <p:txBody>
          <a:bodyPr wrap="none" rtlCol="0">
            <a:spAutoFit/>
          </a:bodyPr>
          <a:lstStyle/>
          <a:p>
            <a:endParaRPr lang="en-US" dirty="0"/>
          </a:p>
        </p:txBody>
      </p:sp>
      <p:sp>
        <p:nvSpPr>
          <p:cNvPr id="7" name="TextBox 6"/>
          <p:cNvSpPr txBox="1"/>
          <p:nvPr/>
        </p:nvSpPr>
        <p:spPr>
          <a:xfrm>
            <a:off x="5059799" y="4158847"/>
            <a:ext cx="184666" cy="461665"/>
          </a:xfrm>
          <a:prstGeom prst="rect">
            <a:avLst/>
          </a:prstGeom>
          <a:noFill/>
        </p:spPr>
        <p:txBody>
          <a:bodyPr wrap="none" rtlCol="0">
            <a:spAutoFit/>
          </a:bodyPr>
          <a:lstStyle/>
          <a:p>
            <a:endParaRPr lang="en-US" dirty="0"/>
          </a:p>
        </p:txBody>
      </p:sp>
      <p:sp>
        <p:nvSpPr>
          <p:cNvPr id="9" name="TextBox 8"/>
          <p:cNvSpPr txBox="1"/>
          <p:nvPr/>
        </p:nvSpPr>
        <p:spPr>
          <a:xfrm>
            <a:off x="2130442" y="3523752"/>
            <a:ext cx="184666" cy="461665"/>
          </a:xfrm>
          <a:prstGeom prst="rect">
            <a:avLst/>
          </a:prstGeom>
          <a:noFill/>
        </p:spPr>
        <p:txBody>
          <a:bodyPr wrap="none" rtlCol="0">
            <a:spAutoFit/>
          </a:bodyPr>
          <a:lstStyle/>
          <a:p>
            <a:endParaRPr lang="en-US" dirty="0"/>
          </a:p>
        </p:txBody>
      </p:sp>
      <p:sp>
        <p:nvSpPr>
          <p:cNvPr id="6" name="TextBox 5"/>
          <p:cNvSpPr txBox="1"/>
          <p:nvPr/>
        </p:nvSpPr>
        <p:spPr>
          <a:xfrm>
            <a:off x="7722852" y="4015438"/>
            <a:ext cx="184666" cy="461665"/>
          </a:xfrm>
          <a:prstGeom prst="rect">
            <a:avLst/>
          </a:prstGeom>
          <a:noFill/>
        </p:spPr>
        <p:txBody>
          <a:bodyPr wrap="none" rtlCol="0">
            <a:spAutoFit/>
          </a:bodyPr>
          <a:lstStyle/>
          <a:p>
            <a:endParaRPr lang="en-US" dirty="0"/>
          </a:p>
        </p:txBody>
      </p:sp>
      <p:sp>
        <p:nvSpPr>
          <p:cNvPr id="8" name="TextBox 7"/>
          <p:cNvSpPr txBox="1"/>
          <p:nvPr/>
        </p:nvSpPr>
        <p:spPr>
          <a:xfrm>
            <a:off x="2130442" y="4630046"/>
            <a:ext cx="184666" cy="461665"/>
          </a:xfrm>
          <a:prstGeom prst="rect">
            <a:avLst/>
          </a:prstGeom>
          <a:noFill/>
        </p:spPr>
        <p:txBody>
          <a:bodyPr wrap="none" rtlCol="0">
            <a:spAutoFit/>
          </a:bodyPr>
          <a:lstStyle/>
          <a:p>
            <a:endParaRPr lang="en-US" dirty="0"/>
          </a:p>
        </p:txBody>
      </p:sp>
      <p:sp>
        <p:nvSpPr>
          <p:cNvPr id="10" name="TextBox 9"/>
          <p:cNvSpPr txBox="1"/>
          <p:nvPr/>
        </p:nvSpPr>
        <p:spPr>
          <a:xfrm>
            <a:off x="2209800" y="5715000"/>
            <a:ext cx="184666" cy="461665"/>
          </a:xfrm>
          <a:prstGeom prst="rect">
            <a:avLst/>
          </a:prstGeom>
          <a:noFill/>
        </p:spPr>
        <p:txBody>
          <a:bodyPr wrap="none" rtlCol="0">
            <a:spAutoFit/>
          </a:bodyPr>
          <a:lstStyle/>
          <a:p>
            <a:endParaRPr lang="en-US" b="1" dirty="0">
              <a:solidFill>
                <a:srgbClr val="000090"/>
              </a:solidFill>
            </a:endParaRPr>
          </a:p>
        </p:txBody>
      </p:sp>
      <p:sp>
        <p:nvSpPr>
          <p:cNvPr id="12" name="TextBox 11"/>
          <p:cNvSpPr txBox="1"/>
          <p:nvPr/>
        </p:nvSpPr>
        <p:spPr>
          <a:xfrm>
            <a:off x="4506704" y="3626187"/>
            <a:ext cx="184666" cy="461665"/>
          </a:xfrm>
          <a:prstGeom prst="rect">
            <a:avLst/>
          </a:prstGeom>
          <a:noFill/>
        </p:spPr>
        <p:txBody>
          <a:bodyPr wrap="none" rtlCol="0">
            <a:spAutoFit/>
          </a:bodyPr>
          <a:lstStyle/>
          <a:p>
            <a:endParaRPr lang="en-US" dirty="0"/>
          </a:p>
        </p:txBody>
      </p:sp>
      <p:sp>
        <p:nvSpPr>
          <p:cNvPr id="3" name="TextBox 2"/>
          <p:cNvSpPr txBox="1"/>
          <p:nvPr/>
        </p:nvSpPr>
        <p:spPr>
          <a:xfrm>
            <a:off x="5715320" y="3708134"/>
            <a:ext cx="184666" cy="461665"/>
          </a:xfrm>
          <a:prstGeom prst="rect">
            <a:avLst/>
          </a:prstGeom>
          <a:noFill/>
        </p:spPr>
        <p:txBody>
          <a:bodyPr wrap="none" rtlCol="0">
            <a:spAutoFit/>
          </a:bodyPr>
          <a:lstStyle/>
          <a:p>
            <a:endParaRPr lang="en-US" dirty="0"/>
          </a:p>
        </p:txBody>
      </p:sp>
      <p:sp>
        <p:nvSpPr>
          <p:cNvPr id="13" name="TextBox 12"/>
          <p:cNvSpPr txBox="1"/>
          <p:nvPr/>
        </p:nvSpPr>
        <p:spPr>
          <a:xfrm>
            <a:off x="3953609" y="5408550"/>
            <a:ext cx="184666" cy="461665"/>
          </a:xfrm>
          <a:prstGeom prst="rect">
            <a:avLst/>
          </a:prstGeom>
          <a:noFill/>
        </p:spPr>
        <p:txBody>
          <a:bodyPr wrap="none" rtlCol="0">
            <a:spAutoFit/>
          </a:bodyPr>
          <a:lstStyle/>
          <a:p>
            <a:endParaRPr lang="en-US" dirty="0"/>
          </a:p>
        </p:txBody>
      </p:sp>
      <p:sp>
        <p:nvSpPr>
          <p:cNvPr id="17" name="TextBox 16"/>
          <p:cNvSpPr txBox="1"/>
          <p:nvPr/>
        </p:nvSpPr>
        <p:spPr>
          <a:xfrm>
            <a:off x="7292666" y="3564726"/>
            <a:ext cx="184666" cy="461665"/>
          </a:xfrm>
          <a:prstGeom prst="rect">
            <a:avLst/>
          </a:prstGeom>
          <a:noFill/>
        </p:spPr>
        <p:txBody>
          <a:bodyPr wrap="none" rtlCol="0">
            <a:spAutoFit/>
          </a:bodyPr>
          <a:lstStyle/>
          <a:p>
            <a:endParaRPr lang="en-US" dirty="0"/>
          </a:p>
        </p:txBody>
      </p:sp>
      <p:sp>
        <p:nvSpPr>
          <p:cNvPr id="15" name="TextBox 14"/>
          <p:cNvSpPr txBox="1"/>
          <p:nvPr/>
        </p:nvSpPr>
        <p:spPr>
          <a:xfrm>
            <a:off x="5554213" y="3465321"/>
            <a:ext cx="184666" cy="461665"/>
          </a:xfrm>
          <a:prstGeom prst="rect">
            <a:avLst/>
          </a:prstGeom>
          <a:noFill/>
        </p:spPr>
        <p:txBody>
          <a:bodyPr wrap="none" rtlCol="0">
            <a:spAutoFit/>
          </a:bodyPr>
          <a:lstStyle/>
          <a:p>
            <a:endParaRPr lang="en-US" dirty="0"/>
          </a:p>
        </p:txBody>
      </p:sp>
      <p:sp>
        <p:nvSpPr>
          <p:cNvPr id="11" name="TextBox 10"/>
          <p:cNvSpPr txBox="1"/>
          <p:nvPr/>
        </p:nvSpPr>
        <p:spPr>
          <a:xfrm>
            <a:off x="1447800" y="1143000"/>
            <a:ext cx="184666" cy="461665"/>
          </a:xfrm>
          <a:prstGeom prst="rect">
            <a:avLst/>
          </a:prstGeom>
          <a:noFill/>
        </p:spPr>
        <p:txBody>
          <a:bodyPr wrap="none" rtlCol="0">
            <a:spAutoFit/>
          </a:bodyPr>
          <a:lstStyle/>
          <a:p>
            <a:endParaRPr lang="en-US" dirty="0"/>
          </a:p>
        </p:txBody>
      </p:sp>
      <p:sp>
        <p:nvSpPr>
          <p:cNvPr id="14" name="TextBox 13"/>
          <p:cNvSpPr txBox="1"/>
          <p:nvPr/>
        </p:nvSpPr>
        <p:spPr>
          <a:xfrm>
            <a:off x="1295400" y="1524000"/>
            <a:ext cx="7608248" cy="1323439"/>
          </a:xfrm>
          <a:prstGeom prst="rect">
            <a:avLst/>
          </a:prstGeom>
          <a:noFill/>
        </p:spPr>
        <p:txBody>
          <a:bodyPr wrap="none" rtlCol="0">
            <a:spAutoFit/>
          </a:bodyPr>
          <a:lstStyle/>
          <a:p>
            <a:pPr eaLnBrk="1" hangingPunct="1"/>
            <a:r>
              <a:rPr lang="en-US" sz="2800" b="1" dirty="0">
                <a:solidFill>
                  <a:srgbClr val="000090"/>
                </a:solidFill>
                <a:latin typeface="Arial" charset="0"/>
              </a:rPr>
              <a:t>Has anyone ever experienced dehydration?</a:t>
            </a:r>
          </a:p>
          <a:p>
            <a:pPr eaLnBrk="1" hangingPunct="1"/>
            <a:r>
              <a:rPr lang="en-US" sz="2800" b="1" dirty="0">
                <a:solidFill>
                  <a:srgbClr val="000090"/>
                </a:solidFill>
                <a:latin typeface="Arial" charset="0"/>
              </a:rPr>
              <a:t>How can dehydration be avoided?</a:t>
            </a:r>
          </a:p>
          <a:p>
            <a:endParaRPr lang="en-US" dirty="0"/>
          </a:p>
        </p:txBody>
      </p:sp>
      <p:sp>
        <p:nvSpPr>
          <p:cNvPr id="16" name="TextBox 15"/>
          <p:cNvSpPr txBox="1"/>
          <p:nvPr/>
        </p:nvSpPr>
        <p:spPr>
          <a:xfrm>
            <a:off x="3502938" y="5183193"/>
            <a:ext cx="184666" cy="461665"/>
          </a:xfrm>
          <a:prstGeom prst="rect">
            <a:avLst/>
          </a:prstGeom>
          <a:noFill/>
        </p:spPr>
        <p:txBody>
          <a:bodyPr wrap="none" rtlCol="0">
            <a:spAutoFit/>
          </a:bodyPr>
          <a:lstStyle/>
          <a:p>
            <a:endParaRPr lang="en-US" dirty="0"/>
          </a:p>
        </p:txBody>
      </p:sp>
      <p:pic>
        <p:nvPicPr>
          <p:cNvPr id="26" name="Picture 2" descr="water copy"/>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3200400"/>
            <a:ext cx="5638800" cy="28956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spTree>
    <p:extLst>
      <p:ext uri="{BB962C8B-B14F-4D97-AF65-F5344CB8AC3E}">
        <p14:creationId xmlns:p14="http://schemas.microsoft.com/office/powerpoint/2010/main" val="198270017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4193" y="381000"/>
            <a:ext cx="8001000" cy="685800"/>
          </a:xfrm>
        </p:spPr>
        <p:txBody>
          <a:bodyPr/>
          <a:lstStyle/>
          <a:p>
            <a:r>
              <a:rPr lang="en-US" sz="4000" b="0" dirty="0">
                <a:solidFill>
                  <a:srgbClr val="108040"/>
                </a:solidFill>
              </a:rPr>
              <a:t> Man Overboard</a:t>
            </a:r>
          </a:p>
        </p:txBody>
      </p:sp>
      <p:sp>
        <p:nvSpPr>
          <p:cNvPr id="5" name="TextBox 4"/>
          <p:cNvSpPr txBox="1"/>
          <p:nvPr/>
        </p:nvSpPr>
        <p:spPr>
          <a:xfrm>
            <a:off x="3200400" y="6586379"/>
            <a:ext cx="3617096" cy="246221"/>
          </a:xfrm>
          <a:prstGeom prst="rect">
            <a:avLst/>
          </a:prstGeom>
          <a:noFill/>
        </p:spPr>
        <p:txBody>
          <a:bodyPr wrap="none" rtlCol="0">
            <a:spAutoFit/>
          </a:bodyPr>
          <a:lstStyle/>
          <a:p>
            <a:r>
              <a:rPr lang="en-US" sz="1000" b="1" dirty="0">
                <a:solidFill>
                  <a:srgbClr val="FF0000"/>
                </a:solidFill>
                <a:latin typeface="Arial"/>
                <a:cs typeface="Arial"/>
              </a:rPr>
              <a:t>Copyright 2019 - Coast Guard Auxiliary Association, Inc.</a:t>
            </a:r>
          </a:p>
        </p:txBody>
      </p:sp>
      <p:sp>
        <p:nvSpPr>
          <p:cNvPr id="4" name="TextBox 3"/>
          <p:cNvSpPr txBox="1"/>
          <p:nvPr/>
        </p:nvSpPr>
        <p:spPr>
          <a:xfrm>
            <a:off x="3134208" y="3134500"/>
            <a:ext cx="184666" cy="461665"/>
          </a:xfrm>
          <a:prstGeom prst="rect">
            <a:avLst/>
          </a:prstGeom>
          <a:noFill/>
        </p:spPr>
        <p:txBody>
          <a:bodyPr wrap="none" rtlCol="0">
            <a:spAutoFit/>
          </a:bodyPr>
          <a:lstStyle/>
          <a:p>
            <a:endParaRPr lang="en-US" dirty="0"/>
          </a:p>
        </p:txBody>
      </p:sp>
      <p:sp>
        <p:nvSpPr>
          <p:cNvPr id="7" name="TextBox 6"/>
          <p:cNvSpPr txBox="1"/>
          <p:nvPr/>
        </p:nvSpPr>
        <p:spPr>
          <a:xfrm>
            <a:off x="5059799" y="4158847"/>
            <a:ext cx="184666" cy="461665"/>
          </a:xfrm>
          <a:prstGeom prst="rect">
            <a:avLst/>
          </a:prstGeom>
          <a:noFill/>
        </p:spPr>
        <p:txBody>
          <a:bodyPr wrap="none" rtlCol="0">
            <a:spAutoFit/>
          </a:bodyPr>
          <a:lstStyle/>
          <a:p>
            <a:endParaRPr lang="en-US" dirty="0"/>
          </a:p>
        </p:txBody>
      </p:sp>
      <p:sp>
        <p:nvSpPr>
          <p:cNvPr id="9" name="TextBox 8"/>
          <p:cNvSpPr txBox="1"/>
          <p:nvPr/>
        </p:nvSpPr>
        <p:spPr>
          <a:xfrm>
            <a:off x="2130442" y="3523752"/>
            <a:ext cx="184666" cy="461665"/>
          </a:xfrm>
          <a:prstGeom prst="rect">
            <a:avLst/>
          </a:prstGeom>
          <a:noFill/>
        </p:spPr>
        <p:txBody>
          <a:bodyPr wrap="none" rtlCol="0">
            <a:spAutoFit/>
          </a:bodyPr>
          <a:lstStyle/>
          <a:p>
            <a:endParaRPr lang="en-US" dirty="0"/>
          </a:p>
        </p:txBody>
      </p:sp>
      <p:sp>
        <p:nvSpPr>
          <p:cNvPr id="6" name="TextBox 5"/>
          <p:cNvSpPr txBox="1"/>
          <p:nvPr/>
        </p:nvSpPr>
        <p:spPr>
          <a:xfrm>
            <a:off x="7722852" y="4015438"/>
            <a:ext cx="184666" cy="461665"/>
          </a:xfrm>
          <a:prstGeom prst="rect">
            <a:avLst/>
          </a:prstGeom>
          <a:noFill/>
        </p:spPr>
        <p:txBody>
          <a:bodyPr wrap="none" rtlCol="0">
            <a:spAutoFit/>
          </a:bodyPr>
          <a:lstStyle/>
          <a:p>
            <a:endParaRPr lang="en-US" dirty="0"/>
          </a:p>
        </p:txBody>
      </p:sp>
      <p:sp>
        <p:nvSpPr>
          <p:cNvPr id="8" name="TextBox 7"/>
          <p:cNvSpPr txBox="1"/>
          <p:nvPr/>
        </p:nvSpPr>
        <p:spPr>
          <a:xfrm>
            <a:off x="2130442" y="4630046"/>
            <a:ext cx="184666" cy="461665"/>
          </a:xfrm>
          <a:prstGeom prst="rect">
            <a:avLst/>
          </a:prstGeom>
          <a:noFill/>
        </p:spPr>
        <p:txBody>
          <a:bodyPr wrap="none" rtlCol="0">
            <a:spAutoFit/>
          </a:bodyPr>
          <a:lstStyle/>
          <a:p>
            <a:endParaRPr lang="en-US" dirty="0"/>
          </a:p>
        </p:txBody>
      </p:sp>
      <p:sp>
        <p:nvSpPr>
          <p:cNvPr id="10" name="TextBox 9"/>
          <p:cNvSpPr txBox="1"/>
          <p:nvPr/>
        </p:nvSpPr>
        <p:spPr>
          <a:xfrm>
            <a:off x="2209800" y="5715000"/>
            <a:ext cx="184666" cy="461665"/>
          </a:xfrm>
          <a:prstGeom prst="rect">
            <a:avLst/>
          </a:prstGeom>
          <a:noFill/>
        </p:spPr>
        <p:txBody>
          <a:bodyPr wrap="none" rtlCol="0">
            <a:spAutoFit/>
          </a:bodyPr>
          <a:lstStyle/>
          <a:p>
            <a:endParaRPr lang="en-US" b="1" dirty="0">
              <a:solidFill>
                <a:srgbClr val="000090"/>
              </a:solidFill>
            </a:endParaRPr>
          </a:p>
        </p:txBody>
      </p:sp>
      <p:sp>
        <p:nvSpPr>
          <p:cNvPr id="12" name="TextBox 11"/>
          <p:cNvSpPr txBox="1"/>
          <p:nvPr/>
        </p:nvSpPr>
        <p:spPr>
          <a:xfrm>
            <a:off x="4506704" y="3626187"/>
            <a:ext cx="184666" cy="461665"/>
          </a:xfrm>
          <a:prstGeom prst="rect">
            <a:avLst/>
          </a:prstGeom>
          <a:noFill/>
        </p:spPr>
        <p:txBody>
          <a:bodyPr wrap="none" rtlCol="0">
            <a:spAutoFit/>
          </a:bodyPr>
          <a:lstStyle/>
          <a:p>
            <a:endParaRPr lang="en-US" dirty="0"/>
          </a:p>
        </p:txBody>
      </p:sp>
      <p:sp>
        <p:nvSpPr>
          <p:cNvPr id="3" name="TextBox 2"/>
          <p:cNvSpPr txBox="1"/>
          <p:nvPr/>
        </p:nvSpPr>
        <p:spPr>
          <a:xfrm>
            <a:off x="5715320" y="3708134"/>
            <a:ext cx="184666" cy="461665"/>
          </a:xfrm>
          <a:prstGeom prst="rect">
            <a:avLst/>
          </a:prstGeom>
          <a:noFill/>
        </p:spPr>
        <p:txBody>
          <a:bodyPr wrap="none" rtlCol="0">
            <a:spAutoFit/>
          </a:bodyPr>
          <a:lstStyle/>
          <a:p>
            <a:endParaRPr lang="en-US" dirty="0"/>
          </a:p>
        </p:txBody>
      </p:sp>
      <p:sp>
        <p:nvSpPr>
          <p:cNvPr id="13" name="TextBox 12"/>
          <p:cNvSpPr txBox="1"/>
          <p:nvPr/>
        </p:nvSpPr>
        <p:spPr>
          <a:xfrm>
            <a:off x="3953609" y="5408550"/>
            <a:ext cx="184666" cy="461665"/>
          </a:xfrm>
          <a:prstGeom prst="rect">
            <a:avLst/>
          </a:prstGeom>
          <a:noFill/>
        </p:spPr>
        <p:txBody>
          <a:bodyPr wrap="none" rtlCol="0">
            <a:spAutoFit/>
          </a:bodyPr>
          <a:lstStyle/>
          <a:p>
            <a:endParaRPr lang="en-US" dirty="0"/>
          </a:p>
        </p:txBody>
      </p:sp>
      <p:sp>
        <p:nvSpPr>
          <p:cNvPr id="17" name="TextBox 16"/>
          <p:cNvSpPr txBox="1"/>
          <p:nvPr/>
        </p:nvSpPr>
        <p:spPr>
          <a:xfrm>
            <a:off x="7292666" y="3564726"/>
            <a:ext cx="184666" cy="461665"/>
          </a:xfrm>
          <a:prstGeom prst="rect">
            <a:avLst/>
          </a:prstGeom>
          <a:noFill/>
        </p:spPr>
        <p:txBody>
          <a:bodyPr wrap="none" rtlCol="0">
            <a:spAutoFit/>
          </a:bodyPr>
          <a:lstStyle/>
          <a:p>
            <a:endParaRPr lang="en-US" dirty="0"/>
          </a:p>
        </p:txBody>
      </p:sp>
      <p:sp>
        <p:nvSpPr>
          <p:cNvPr id="15" name="TextBox 14"/>
          <p:cNvSpPr txBox="1"/>
          <p:nvPr/>
        </p:nvSpPr>
        <p:spPr>
          <a:xfrm>
            <a:off x="5554213" y="3465321"/>
            <a:ext cx="184666" cy="461665"/>
          </a:xfrm>
          <a:prstGeom prst="rect">
            <a:avLst/>
          </a:prstGeom>
          <a:noFill/>
        </p:spPr>
        <p:txBody>
          <a:bodyPr wrap="none" rtlCol="0">
            <a:spAutoFit/>
          </a:bodyPr>
          <a:lstStyle/>
          <a:p>
            <a:endParaRPr lang="en-US" dirty="0"/>
          </a:p>
        </p:txBody>
      </p:sp>
      <p:sp>
        <p:nvSpPr>
          <p:cNvPr id="11" name="TextBox 10"/>
          <p:cNvSpPr txBox="1"/>
          <p:nvPr/>
        </p:nvSpPr>
        <p:spPr>
          <a:xfrm>
            <a:off x="1447800" y="1143000"/>
            <a:ext cx="184666" cy="461665"/>
          </a:xfrm>
          <a:prstGeom prst="rect">
            <a:avLst/>
          </a:prstGeom>
          <a:noFill/>
        </p:spPr>
        <p:txBody>
          <a:bodyPr wrap="none" rtlCol="0">
            <a:spAutoFit/>
          </a:bodyPr>
          <a:lstStyle/>
          <a:p>
            <a:endParaRPr lang="en-US" dirty="0"/>
          </a:p>
        </p:txBody>
      </p:sp>
      <p:sp>
        <p:nvSpPr>
          <p:cNvPr id="16" name="TextBox 15"/>
          <p:cNvSpPr txBox="1"/>
          <p:nvPr/>
        </p:nvSpPr>
        <p:spPr>
          <a:xfrm>
            <a:off x="3502938" y="5183193"/>
            <a:ext cx="184666" cy="461665"/>
          </a:xfrm>
          <a:prstGeom prst="rect">
            <a:avLst/>
          </a:prstGeom>
          <a:noFill/>
        </p:spPr>
        <p:txBody>
          <a:bodyPr wrap="none" rtlCol="0">
            <a:spAutoFit/>
          </a:bodyPr>
          <a:lstStyle/>
          <a:p>
            <a:endParaRPr lang="en-US" dirty="0"/>
          </a:p>
        </p:txBody>
      </p:sp>
      <p:sp>
        <p:nvSpPr>
          <p:cNvPr id="18" name="TextBox 17"/>
          <p:cNvSpPr txBox="1"/>
          <p:nvPr/>
        </p:nvSpPr>
        <p:spPr>
          <a:xfrm>
            <a:off x="3666818" y="2888657"/>
            <a:ext cx="184666" cy="461665"/>
          </a:xfrm>
          <a:prstGeom prst="rect">
            <a:avLst/>
          </a:prstGeom>
          <a:noFill/>
        </p:spPr>
        <p:txBody>
          <a:bodyPr wrap="none" rtlCol="0">
            <a:spAutoFit/>
          </a:bodyPr>
          <a:lstStyle/>
          <a:p>
            <a:endParaRPr lang="en-US" dirty="0"/>
          </a:p>
        </p:txBody>
      </p:sp>
      <p:sp>
        <p:nvSpPr>
          <p:cNvPr id="19" name="TextBox 18"/>
          <p:cNvSpPr txBox="1"/>
          <p:nvPr/>
        </p:nvSpPr>
        <p:spPr>
          <a:xfrm>
            <a:off x="6616661" y="2765736"/>
            <a:ext cx="184666" cy="461665"/>
          </a:xfrm>
          <a:prstGeom prst="rect">
            <a:avLst/>
          </a:prstGeom>
          <a:noFill/>
        </p:spPr>
        <p:txBody>
          <a:bodyPr wrap="none" rtlCol="0">
            <a:spAutoFit/>
          </a:bodyPr>
          <a:lstStyle/>
          <a:p>
            <a:endParaRPr lang="en-US" dirty="0"/>
          </a:p>
        </p:txBody>
      </p:sp>
      <p:pic>
        <p:nvPicPr>
          <p:cNvPr id="21" name="Picture 4" descr="trow r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1447800"/>
            <a:ext cx="1336675" cy="86836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sp>
        <p:nvSpPr>
          <p:cNvPr id="22" name="TextBox 21"/>
          <p:cNvSpPr txBox="1"/>
          <p:nvPr/>
        </p:nvSpPr>
        <p:spPr>
          <a:xfrm>
            <a:off x="6452781" y="3953978"/>
            <a:ext cx="184666" cy="461665"/>
          </a:xfrm>
          <a:prstGeom prst="rect">
            <a:avLst/>
          </a:prstGeom>
          <a:noFill/>
        </p:spPr>
        <p:txBody>
          <a:bodyPr wrap="none" rtlCol="0">
            <a:spAutoFit/>
          </a:bodyPr>
          <a:lstStyle/>
          <a:p>
            <a:endParaRPr lang="en-US" dirty="0"/>
          </a:p>
        </p:txBody>
      </p:sp>
      <p:pic>
        <p:nvPicPr>
          <p:cNvPr id="23" name="Picture 3" descr="trow cushi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15200" y="2971800"/>
            <a:ext cx="1108075" cy="788987"/>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sp>
        <p:nvSpPr>
          <p:cNvPr id="24" name="TextBox 23"/>
          <p:cNvSpPr txBox="1"/>
          <p:nvPr/>
        </p:nvSpPr>
        <p:spPr>
          <a:xfrm>
            <a:off x="5489985" y="5265141"/>
            <a:ext cx="184666" cy="461665"/>
          </a:xfrm>
          <a:prstGeom prst="rect">
            <a:avLst/>
          </a:prstGeom>
          <a:noFill/>
        </p:spPr>
        <p:txBody>
          <a:bodyPr wrap="none" rtlCol="0">
            <a:spAutoFit/>
          </a:bodyPr>
          <a:lstStyle/>
          <a:p>
            <a:endParaRPr lang="en-US" dirty="0"/>
          </a:p>
        </p:txBody>
      </p:sp>
      <p:pic>
        <p:nvPicPr>
          <p:cNvPr id="25" name="Picture 13" descr="4pfd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53200" y="4724400"/>
            <a:ext cx="1676400" cy="122555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sp>
        <p:nvSpPr>
          <p:cNvPr id="26" name="TextBox 25"/>
          <p:cNvSpPr txBox="1"/>
          <p:nvPr/>
        </p:nvSpPr>
        <p:spPr>
          <a:xfrm>
            <a:off x="1752600" y="1524000"/>
            <a:ext cx="5673348" cy="4204227"/>
          </a:xfrm>
          <a:prstGeom prst="rect">
            <a:avLst/>
          </a:prstGeom>
          <a:noFill/>
        </p:spPr>
        <p:txBody>
          <a:bodyPr wrap="none" rtlCol="0">
            <a:spAutoFit/>
          </a:bodyPr>
          <a:lstStyle/>
          <a:p>
            <a:pPr marL="457200" indent="-457200" eaLnBrk="1" hangingPunct="1">
              <a:spcBef>
                <a:spcPct val="10000"/>
              </a:spcBef>
              <a:buFont typeface="Arial"/>
              <a:buChar char="•"/>
            </a:pPr>
            <a:r>
              <a:rPr lang="en-US" sz="3200" b="1" dirty="0">
                <a:solidFill>
                  <a:srgbClr val="000090"/>
                </a:solidFill>
                <a:latin typeface="Arial" charset="0"/>
              </a:rPr>
              <a:t>Reduce speed</a:t>
            </a:r>
          </a:p>
          <a:p>
            <a:pPr marL="457200" indent="-457200" eaLnBrk="1" hangingPunct="1">
              <a:spcBef>
                <a:spcPct val="10000"/>
              </a:spcBef>
              <a:buFont typeface="Arial"/>
              <a:buChar char="•"/>
            </a:pPr>
            <a:r>
              <a:rPr lang="en-US" sz="3200" b="1" dirty="0">
                <a:solidFill>
                  <a:srgbClr val="000090"/>
                </a:solidFill>
                <a:latin typeface="Arial" charset="0"/>
              </a:rPr>
              <a:t>Throw PFD</a:t>
            </a:r>
          </a:p>
          <a:p>
            <a:pPr marL="457200" indent="-457200" eaLnBrk="1" hangingPunct="1">
              <a:spcBef>
                <a:spcPct val="10000"/>
              </a:spcBef>
              <a:buFont typeface="Arial"/>
              <a:buChar char="•"/>
            </a:pPr>
            <a:r>
              <a:rPr lang="en-US" sz="3200" b="1" dirty="0">
                <a:solidFill>
                  <a:srgbClr val="000090"/>
                </a:solidFill>
                <a:latin typeface="Arial" charset="0"/>
              </a:rPr>
              <a:t>Point to victim</a:t>
            </a:r>
          </a:p>
          <a:p>
            <a:pPr marL="457200" indent="-457200" eaLnBrk="1" hangingPunct="1">
              <a:spcBef>
                <a:spcPct val="10000"/>
              </a:spcBef>
              <a:buFont typeface="Arial"/>
              <a:buChar char="•"/>
            </a:pPr>
            <a:r>
              <a:rPr lang="en-US" sz="3200" b="1" dirty="0">
                <a:solidFill>
                  <a:srgbClr val="000090"/>
                </a:solidFill>
                <a:latin typeface="Arial" charset="0"/>
              </a:rPr>
              <a:t>Turn boat around </a:t>
            </a:r>
          </a:p>
          <a:p>
            <a:pPr marL="457200" indent="-457200" eaLnBrk="1" hangingPunct="1">
              <a:spcBef>
                <a:spcPct val="10000"/>
              </a:spcBef>
              <a:buFont typeface="Arial"/>
              <a:buChar char="•"/>
            </a:pPr>
            <a:r>
              <a:rPr lang="en-US" sz="3200" b="1" dirty="0">
                <a:solidFill>
                  <a:srgbClr val="000090"/>
                </a:solidFill>
                <a:latin typeface="Arial" charset="0"/>
              </a:rPr>
              <a:t>Approach from downwind</a:t>
            </a:r>
          </a:p>
          <a:p>
            <a:pPr marL="457200" indent="-457200" eaLnBrk="1" hangingPunct="1">
              <a:spcBef>
                <a:spcPct val="10000"/>
              </a:spcBef>
              <a:buFont typeface="Arial"/>
              <a:buChar char="•"/>
            </a:pPr>
            <a:r>
              <a:rPr lang="en-US" sz="3200" b="1" dirty="0">
                <a:solidFill>
                  <a:srgbClr val="000090"/>
                </a:solidFill>
                <a:latin typeface="Arial" charset="0"/>
              </a:rPr>
              <a:t>Stop engine </a:t>
            </a:r>
          </a:p>
          <a:p>
            <a:pPr marL="457200" indent="-457200" eaLnBrk="1" hangingPunct="1">
              <a:spcBef>
                <a:spcPct val="10000"/>
              </a:spcBef>
              <a:buFont typeface="Arial"/>
              <a:buChar char="•"/>
            </a:pPr>
            <a:r>
              <a:rPr lang="en-US" sz="3200" b="1" dirty="0">
                <a:solidFill>
                  <a:srgbClr val="000090"/>
                </a:solidFill>
                <a:latin typeface="Arial" charset="0"/>
              </a:rPr>
              <a:t>Pull aboard</a:t>
            </a:r>
          </a:p>
          <a:p>
            <a:endParaRPr lang="en-US" dirty="0"/>
          </a:p>
        </p:txBody>
      </p:sp>
    </p:spTree>
    <p:extLst>
      <p:ext uri="{BB962C8B-B14F-4D97-AF65-F5344CB8AC3E}">
        <p14:creationId xmlns:p14="http://schemas.microsoft.com/office/powerpoint/2010/main" val="31815159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04800"/>
            <a:ext cx="8001000" cy="685800"/>
          </a:xfrm>
        </p:spPr>
        <p:txBody>
          <a:bodyPr/>
          <a:lstStyle/>
          <a:p>
            <a:r>
              <a:rPr lang="en-US" sz="4000" b="0" dirty="0">
                <a:solidFill>
                  <a:srgbClr val="108040"/>
                </a:solidFill>
              </a:rPr>
              <a:t> Capsizing and Swamping</a:t>
            </a:r>
          </a:p>
        </p:txBody>
      </p:sp>
      <p:sp>
        <p:nvSpPr>
          <p:cNvPr id="5" name="TextBox 4"/>
          <p:cNvSpPr txBox="1"/>
          <p:nvPr/>
        </p:nvSpPr>
        <p:spPr>
          <a:xfrm>
            <a:off x="3200400" y="6586379"/>
            <a:ext cx="3617096" cy="246221"/>
          </a:xfrm>
          <a:prstGeom prst="rect">
            <a:avLst/>
          </a:prstGeom>
          <a:noFill/>
        </p:spPr>
        <p:txBody>
          <a:bodyPr wrap="none" rtlCol="0">
            <a:spAutoFit/>
          </a:bodyPr>
          <a:lstStyle/>
          <a:p>
            <a:r>
              <a:rPr lang="en-US" sz="1000" b="1" dirty="0">
                <a:solidFill>
                  <a:srgbClr val="FF0000"/>
                </a:solidFill>
                <a:latin typeface="Arial"/>
                <a:cs typeface="Arial"/>
              </a:rPr>
              <a:t>Copyright 2019 - Coast Guard Auxiliary Association, Inc.</a:t>
            </a:r>
          </a:p>
        </p:txBody>
      </p:sp>
      <p:sp>
        <p:nvSpPr>
          <p:cNvPr id="4" name="TextBox 3"/>
          <p:cNvSpPr txBox="1"/>
          <p:nvPr/>
        </p:nvSpPr>
        <p:spPr>
          <a:xfrm>
            <a:off x="3134208" y="3134500"/>
            <a:ext cx="184666" cy="461665"/>
          </a:xfrm>
          <a:prstGeom prst="rect">
            <a:avLst/>
          </a:prstGeom>
          <a:noFill/>
        </p:spPr>
        <p:txBody>
          <a:bodyPr wrap="none" rtlCol="0">
            <a:spAutoFit/>
          </a:bodyPr>
          <a:lstStyle/>
          <a:p>
            <a:endParaRPr lang="en-US" dirty="0"/>
          </a:p>
        </p:txBody>
      </p:sp>
      <p:sp>
        <p:nvSpPr>
          <p:cNvPr id="7" name="TextBox 6"/>
          <p:cNvSpPr txBox="1"/>
          <p:nvPr/>
        </p:nvSpPr>
        <p:spPr>
          <a:xfrm>
            <a:off x="5059799" y="4158847"/>
            <a:ext cx="184666" cy="461665"/>
          </a:xfrm>
          <a:prstGeom prst="rect">
            <a:avLst/>
          </a:prstGeom>
          <a:noFill/>
        </p:spPr>
        <p:txBody>
          <a:bodyPr wrap="none" rtlCol="0">
            <a:spAutoFit/>
          </a:bodyPr>
          <a:lstStyle/>
          <a:p>
            <a:endParaRPr lang="en-US" dirty="0"/>
          </a:p>
        </p:txBody>
      </p:sp>
      <p:sp>
        <p:nvSpPr>
          <p:cNvPr id="9" name="TextBox 8"/>
          <p:cNvSpPr txBox="1"/>
          <p:nvPr/>
        </p:nvSpPr>
        <p:spPr>
          <a:xfrm>
            <a:off x="2130442" y="3523752"/>
            <a:ext cx="184666" cy="461665"/>
          </a:xfrm>
          <a:prstGeom prst="rect">
            <a:avLst/>
          </a:prstGeom>
          <a:noFill/>
        </p:spPr>
        <p:txBody>
          <a:bodyPr wrap="none" rtlCol="0">
            <a:spAutoFit/>
          </a:bodyPr>
          <a:lstStyle/>
          <a:p>
            <a:endParaRPr lang="en-US" dirty="0"/>
          </a:p>
        </p:txBody>
      </p:sp>
      <p:sp>
        <p:nvSpPr>
          <p:cNvPr id="6" name="TextBox 5"/>
          <p:cNvSpPr txBox="1"/>
          <p:nvPr/>
        </p:nvSpPr>
        <p:spPr>
          <a:xfrm>
            <a:off x="7722852" y="4015438"/>
            <a:ext cx="184666" cy="461665"/>
          </a:xfrm>
          <a:prstGeom prst="rect">
            <a:avLst/>
          </a:prstGeom>
          <a:noFill/>
        </p:spPr>
        <p:txBody>
          <a:bodyPr wrap="none" rtlCol="0">
            <a:spAutoFit/>
          </a:bodyPr>
          <a:lstStyle/>
          <a:p>
            <a:endParaRPr lang="en-US" dirty="0"/>
          </a:p>
        </p:txBody>
      </p:sp>
      <p:sp>
        <p:nvSpPr>
          <p:cNvPr id="8" name="TextBox 7"/>
          <p:cNvSpPr txBox="1"/>
          <p:nvPr/>
        </p:nvSpPr>
        <p:spPr>
          <a:xfrm>
            <a:off x="2130442" y="4630046"/>
            <a:ext cx="184666" cy="461665"/>
          </a:xfrm>
          <a:prstGeom prst="rect">
            <a:avLst/>
          </a:prstGeom>
          <a:noFill/>
        </p:spPr>
        <p:txBody>
          <a:bodyPr wrap="none" rtlCol="0">
            <a:spAutoFit/>
          </a:bodyPr>
          <a:lstStyle/>
          <a:p>
            <a:endParaRPr lang="en-US" dirty="0"/>
          </a:p>
        </p:txBody>
      </p:sp>
      <p:sp>
        <p:nvSpPr>
          <p:cNvPr id="10" name="TextBox 9"/>
          <p:cNvSpPr txBox="1"/>
          <p:nvPr/>
        </p:nvSpPr>
        <p:spPr>
          <a:xfrm>
            <a:off x="2209800" y="5715000"/>
            <a:ext cx="184666" cy="461665"/>
          </a:xfrm>
          <a:prstGeom prst="rect">
            <a:avLst/>
          </a:prstGeom>
          <a:noFill/>
        </p:spPr>
        <p:txBody>
          <a:bodyPr wrap="none" rtlCol="0">
            <a:spAutoFit/>
          </a:bodyPr>
          <a:lstStyle/>
          <a:p>
            <a:endParaRPr lang="en-US" b="1" dirty="0">
              <a:solidFill>
                <a:srgbClr val="000090"/>
              </a:solidFill>
            </a:endParaRPr>
          </a:p>
        </p:txBody>
      </p:sp>
      <p:sp>
        <p:nvSpPr>
          <p:cNvPr id="12" name="TextBox 11"/>
          <p:cNvSpPr txBox="1"/>
          <p:nvPr/>
        </p:nvSpPr>
        <p:spPr>
          <a:xfrm>
            <a:off x="4506704" y="3626187"/>
            <a:ext cx="184666" cy="461665"/>
          </a:xfrm>
          <a:prstGeom prst="rect">
            <a:avLst/>
          </a:prstGeom>
          <a:noFill/>
        </p:spPr>
        <p:txBody>
          <a:bodyPr wrap="none" rtlCol="0">
            <a:spAutoFit/>
          </a:bodyPr>
          <a:lstStyle/>
          <a:p>
            <a:endParaRPr lang="en-US" dirty="0"/>
          </a:p>
        </p:txBody>
      </p:sp>
      <p:sp>
        <p:nvSpPr>
          <p:cNvPr id="3" name="TextBox 2"/>
          <p:cNvSpPr txBox="1"/>
          <p:nvPr/>
        </p:nvSpPr>
        <p:spPr>
          <a:xfrm>
            <a:off x="5715320" y="3708134"/>
            <a:ext cx="184666" cy="461665"/>
          </a:xfrm>
          <a:prstGeom prst="rect">
            <a:avLst/>
          </a:prstGeom>
          <a:noFill/>
        </p:spPr>
        <p:txBody>
          <a:bodyPr wrap="none" rtlCol="0">
            <a:spAutoFit/>
          </a:bodyPr>
          <a:lstStyle/>
          <a:p>
            <a:endParaRPr lang="en-US" dirty="0"/>
          </a:p>
        </p:txBody>
      </p:sp>
      <p:sp>
        <p:nvSpPr>
          <p:cNvPr id="13" name="TextBox 12"/>
          <p:cNvSpPr txBox="1"/>
          <p:nvPr/>
        </p:nvSpPr>
        <p:spPr>
          <a:xfrm>
            <a:off x="3953609" y="5408550"/>
            <a:ext cx="184666" cy="461665"/>
          </a:xfrm>
          <a:prstGeom prst="rect">
            <a:avLst/>
          </a:prstGeom>
          <a:noFill/>
        </p:spPr>
        <p:txBody>
          <a:bodyPr wrap="none" rtlCol="0">
            <a:spAutoFit/>
          </a:bodyPr>
          <a:lstStyle/>
          <a:p>
            <a:endParaRPr lang="en-US" dirty="0"/>
          </a:p>
        </p:txBody>
      </p:sp>
      <p:sp>
        <p:nvSpPr>
          <p:cNvPr id="17" name="TextBox 16"/>
          <p:cNvSpPr txBox="1"/>
          <p:nvPr/>
        </p:nvSpPr>
        <p:spPr>
          <a:xfrm>
            <a:off x="7292666" y="3564726"/>
            <a:ext cx="184666" cy="461665"/>
          </a:xfrm>
          <a:prstGeom prst="rect">
            <a:avLst/>
          </a:prstGeom>
          <a:noFill/>
        </p:spPr>
        <p:txBody>
          <a:bodyPr wrap="none" rtlCol="0">
            <a:spAutoFit/>
          </a:bodyPr>
          <a:lstStyle/>
          <a:p>
            <a:endParaRPr lang="en-US" dirty="0"/>
          </a:p>
        </p:txBody>
      </p:sp>
      <p:sp>
        <p:nvSpPr>
          <p:cNvPr id="15" name="TextBox 14"/>
          <p:cNvSpPr txBox="1"/>
          <p:nvPr/>
        </p:nvSpPr>
        <p:spPr>
          <a:xfrm>
            <a:off x="5554213" y="3465321"/>
            <a:ext cx="184666" cy="461665"/>
          </a:xfrm>
          <a:prstGeom prst="rect">
            <a:avLst/>
          </a:prstGeom>
          <a:noFill/>
        </p:spPr>
        <p:txBody>
          <a:bodyPr wrap="none" rtlCol="0">
            <a:spAutoFit/>
          </a:bodyPr>
          <a:lstStyle/>
          <a:p>
            <a:endParaRPr lang="en-US" dirty="0"/>
          </a:p>
        </p:txBody>
      </p:sp>
      <p:sp>
        <p:nvSpPr>
          <p:cNvPr id="11" name="TextBox 10"/>
          <p:cNvSpPr txBox="1"/>
          <p:nvPr/>
        </p:nvSpPr>
        <p:spPr>
          <a:xfrm>
            <a:off x="1447800" y="1143000"/>
            <a:ext cx="184666" cy="461665"/>
          </a:xfrm>
          <a:prstGeom prst="rect">
            <a:avLst/>
          </a:prstGeom>
          <a:noFill/>
        </p:spPr>
        <p:txBody>
          <a:bodyPr wrap="none" rtlCol="0">
            <a:spAutoFit/>
          </a:bodyPr>
          <a:lstStyle/>
          <a:p>
            <a:endParaRPr lang="en-US" dirty="0"/>
          </a:p>
        </p:txBody>
      </p:sp>
      <p:sp>
        <p:nvSpPr>
          <p:cNvPr id="16" name="TextBox 15"/>
          <p:cNvSpPr txBox="1"/>
          <p:nvPr/>
        </p:nvSpPr>
        <p:spPr>
          <a:xfrm>
            <a:off x="3502938" y="5183193"/>
            <a:ext cx="184666" cy="461665"/>
          </a:xfrm>
          <a:prstGeom prst="rect">
            <a:avLst/>
          </a:prstGeom>
          <a:noFill/>
        </p:spPr>
        <p:txBody>
          <a:bodyPr wrap="none" rtlCol="0">
            <a:spAutoFit/>
          </a:bodyPr>
          <a:lstStyle/>
          <a:p>
            <a:endParaRPr lang="en-US" dirty="0"/>
          </a:p>
        </p:txBody>
      </p:sp>
      <p:sp>
        <p:nvSpPr>
          <p:cNvPr id="18" name="TextBox 17"/>
          <p:cNvSpPr txBox="1"/>
          <p:nvPr/>
        </p:nvSpPr>
        <p:spPr>
          <a:xfrm>
            <a:off x="3666818" y="2888657"/>
            <a:ext cx="184666" cy="461665"/>
          </a:xfrm>
          <a:prstGeom prst="rect">
            <a:avLst/>
          </a:prstGeom>
          <a:noFill/>
        </p:spPr>
        <p:txBody>
          <a:bodyPr wrap="none" rtlCol="0">
            <a:spAutoFit/>
          </a:bodyPr>
          <a:lstStyle/>
          <a:p>
            <a:endParaRPr lang="en-US" dirty="0"/>
          </a:p>
        </p:txBody>
      </p:sp>
      <p:sp>
        <p:nvSpPr>
          <p:cNvPr id="19" name="TextBox 18"/>
          <p:cNvSpPr txBox="1"/>
          <p:nvPr/>
        </p:nvSpPr>
        <p:spPr>
          <a:xfrm>
            <a:off x="6616661" y="2765736"/>
            <a:ext cx="184666" cy="461665"/>
          </a:xfrm>
          <a:prstGeom prst="rect">
            <a:avLst/>
          </a:prstGeom>
          <a:noFill/>
        </p:spPr>
        <p:txBody>
          <a:bodyPr wrap="none" rtlCol="0">
            <a:spAutoFit/>
          </a:bodyPr>
          <a:lstStyle/>
          <a:p>
            <a:endParaRPr lang="en-US" dirty="0"/>
          </a:p>
        </p:txBody>
      </p:sp>
      <p:sp>
        <p:nvSpPr>
          <p:cNvPr id="22" name="TextBox 21"/>
          <p:cNvSpPr txBox="1"/>
          <p:nvPr/>
        </p:nvSpPr>
        <p:spPr>
          <a:xfrm>
            <a:off x="6452781" y="3953978"/>
            <a:ext cx="184666" cy="461665"/>
          </a:xfrm>
          <a:prstGeom prst="rect">
            <a:avLst/>
          </a:prstGeom>
          <a:noFill/>
        </p:spPr>
        <p:txBody>
          <a:bodyPr wrap="none" rtlCol="0">
            <a:spAutoFit/>
          </a:bodyPr>
          <a:lstStyle/>
          <a:p>
            <a:endParaRPr lang="en-US" dirty="0"/>
          </a:p>
        </p:txBody>
      </p:sp>
      <p:sp>
        <p:nvSpPr>
          <p:cNvPr id="24" name="TextBox 23"/>
          <p:cNvSpPr txBox="1"/>
          <p:nvPr/>
        </p:nvSpPr>
        <p:spPr>
          <a:xfrm>
            <a:off x="5489985" y="5265141"/>
            <a:ext cx="184666" cy="461665"/>
          </a:xfrm>
          <a:prstGeom prst="rect">
            <a:avLst/>
          </a:prstGeom>
          <a:noFill/>
        </p:spPr>
        <p:txBody>
          <a:bodyPr wrap="none" rtlCol="0">
            <a:spAutoFit/>
          </a:bodyPr>
          <a:lstStyle/>
          <a:p>
            <a:endParaRPr lang="en-US" dirty="0"/>
          </a:p>
        </p:txBody>
      </p:sp>
      <p:pic>
        <p:nvPicPr>
          <p:cNvPr id="27" name="Picture 19" descr="DSC_776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1524000"/>
            <a:ext cx="3036888" cy="4572000"/>
          </a:xfrm>
          <a:prstGeom prst="rect">
            <a:avLst/>
          </a:prstGeom>
          <a:noFill/>
          <a:ln w="76200">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sp>
        <p:nvSpPr>
          <p:cNvPr id="14" name="TextBox 13"/>
          <p:cNvSpPr txBox="1"/>
          <p:nvPr/>
        </p:nvSpPr>
        <p:spPr>
          <a:xfrm>
            <a:off x="1447800" y="1600200"/>
            <a:ext cx="3826689" cy="3908762"/>
          </a:xfrm>
          <a:prstGeom prst="rect">
            <a:avLst/>
          </a:prstGeom>
          <a:noFill/>
        </p:spPr>
        <p:txBody>
          <a:bodyPr wrap="none" rtlCol="0">
            <a:spAutoFit/>
          </a:bodyPr>
          <a:lstStyle/>
          <a:p>
            <a:pPr marL="457200" indent="-457200" eaLnBrk="1" hangingPunct="1">
              <a:buFont typeface="Arial"/>
              <a:buChar char="•"/>
            </a:pPr>
            <a:r>
              <a:rPr lang="en-US" sz="3200" b="1" dirty="0">
                <a:solidFill>
                  <a:srgbClr val="000090"/>
                </a:solidFill>
                <a:latin typeface="Arial" charset="0"/>
              </a:rPr>
              <a:t>Don’t overload </a:t>
            </a:r>
          </a:p>
          <a:p>
            <a:pPr eaLnBrk="1" hangingPunct="1"/>
            <a:r>
              <a:rPr lang="en-US" sz="3200" b="1" dirty="0">
                <a:solidFill>
                  <a:srgbClr val="000090"/>
                </a:solidFill>
                <a:latin typeface="Arial" charset="0"/>
              </a:rPr>
              <a:t>    the boat.</a:t>
            </a:r>
          </a:p>
          <a:p>
            <a:pPr marL="457200" indent="-457200" eaLnBrk="1" hangingPunct="1">
              <a:buFont typeface="Arial"/>
              <a:buChar char="•"/>
            </a:pPr>
            <a:r>
              <a:rPr lang="en-US" sz="3200" b="1" dirty="0">
                <a:solidFill>
                  <a:srgbClr val="000090"/>
                </a:solidFill>
                <a:latin typeface="Arial" charset="0"/>
              </a:rPr>
              <a:t>Control turns.</a:t>
            </a:r>
          </a:p>
          <a:p>
            <a:pPr marL="457200" indent="-457200" eaLnBrk="1" hangingPunct="1">
              <a:buFont typeface="Arial"/>
              <a:buChar char="•"/>
            </a:pPr>
            <a:r>
              <a:rPr lang="en-US" sz="3200" b="1" dirty="0">
                <a:solidFill>
                  <a:srgbClr val="000090"/>
                </a:solidFill>
                <a:latin typeface="Arial" charset="0"/>
              </a:rPr>
              <a:t>Anchor from the </a:t>
            </a:r>
          </a:p>
          <a:p>
            <a:pPr eaLnBrk="1" hangingPunct="1"/>
            <a:r>
              <a:rPr lang="en-US" sz="3200" b="1" dirty="0">
                <a:solidFill>
                  <a:srgbClr val="000090"/>
                </a:solidFill>
                <a:latin typeface="Arial" charset="0"/>
              </a:rPr>
              <a:t>    bow only.</a:t>
            </a:r>
          </a:p>
          <a:p>
            <a:pPr marL="457200" indent="-457200" eaLnBrk="1" hangingPunct="1">
              <a:buFont typeface="Arial"/>
              <a:buChar char="•"/>
            </a:pPr>
            <a:r>
              <a:rPr lang="en-US" sz="3200" b="1" dirty="0">
                <a:solidFill>
                  <a:srgbClr val="000090"/>
                </a:solidFill>
                <a:latin typeface="Arial" charset="0"/>
              </a:rPr>
              <a:t>Stay with boat.</a:t>
            </a:r>
          </a:p>
          <a:p>
            <a:pPr marL="457200" indent="-457200" eaLnBrk="1" hangingPunct="1">
              <a:buFont typeface="Arial"/>
              <a:buChar char="•"/>
            </a:pPr>
            <a:r>
              <a:rPr lang="en-US" sz="3200" b="1" dirty="0">
                <a:solidFill>
                  <a:srgbClr val="000090"/>
                </a:solidFill>
                <a:latin typeface="Arial" charset="0"/>
              </a:rPr>
              <a:t>Try to re-board.</a:t>
            </a:r>
          </a:p>
          <a:p>
            <a:endParaRPr lang="en-US" dirty="0"/>
          </a:p>
        </p:txBody>
      </p:sp>
    </p:spTree>
    <p:extLst>
      <p:ext uri="{BB962C8B-B14F-4D97-AF65-F5344CB8AC3E}">
        <p14:creationId xmlns:p14="http://schemas.microsoft.com/office/powerpoint/2010/main" val="424385310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04800"/>
            <a:ext cx="8001000" cy="685800"/>
          </a:xfrm>
        </p:spPr>
        <p:txBody>
          <a:bodyPr/>
          <a:lstStyle/>
          <a:p>
            <a:r>
              <a:rPr lang="en-US" sz="4000" b="0" dirty="0">
                <a:solidFill>
                  <a:srgbClr val="108040"/>
                </a:solidFill>
              </a:rPr>
              <a:t> If You Go Into the Water</a:t>
            </a:r>
          </a:p>
        </p:txBody>
      </p:sp>
      <p:sp>
        <p:nvSpPr>
          <p:cNvPr id="5" name="TextBox 4"/>
          <p:cNvSpPr txBox="1"/>
          <p:nvPr/>
        </p:nvSpPr>
        <p:spPr>
          <a:xfrm>
            <a:off x="3200400" y="6586379"/>
            <a:ext cx="3617096" cy="246221"/>
          </a:xfrm>
          <a:prstGeom prst="rect">
            <a:avLst/>
          </a:prstGeom>
          <a:noFill/>
        </p:spPr>
        <p:txBody>
          <a:bodyPr wrap="none" rtlCol="0">
            <a:spAutoFit/>
          </a:bodyPr>
          <a:lstStyle/>
          <a:p>
            <a:r>
              <a:rPr lang="en-US" sz="1000" b="1" dirty="0">
                <a:solidFill>
                  <a:srgbClr val="FF0000"/>
                </a:solidFill>
                <a:latin typeface="Arial"/>
                <a:cs typeface="Arial"/>
              </a:rPr>
              <a:t>Copyright 2019 - Coast Guard Auxiliary Association, Inc.</a:t>
            </a:r>
          </a:p>
        </p:txBody>
      </p:sp>
      <p:sp>
        <p:nvSpPr>
          <p:cNvPr id="4" name="TextBox 3"/>
          <p:cNvSpPr txBox="1"/>
          <p:nvPr/>
        </p:nvSpPr>
        <p:spPr>
          <a:xfrm>
            <a:off x="3134208" y="3134500"/>
            <a:ext cx="184666" cy="461665"/>
          </a:xfrm>
          <a:prstGeom prst="rect">
            <a:avLst/>
          </a:prstGeom>
          <a:noFill/>
        </p:spPr>
        <p:txBody>
          <a:bodyPr wrap="none" rtlCol="0">
            <a:spAutoFit/>
          </a:bodyPr>
          <a:lstStyle/>
          <a:p>
            <a:endParaRPr lang="en-US" dirty="0"/>
          </a:p>
        </p:txBody>
      </p:sp>
      <p:sp>
        <p:nvSpPr>
          <p:cNvPr id="7" name="TextBox 6"/>
          <p:cNvSpPr txBox="1"/>
          <p:nvPr/>
        </p:nvSpPr>
        <p:spPr>
          <a:xfrm>
            <a:off x="5059799" y="4158847"/>
            <a:ext cx="184666" cy="461665"/>
          </a:xfrm>
          <a:prstGeom prst="rect">
            <a:avLst/>
          </a:prstGeom>
          <a:noFill/>
        </p:spPr>
        <p:txBody>
          <a:bodyPr wrap="none" rtlCol="0">
            <a:spAutoFit/>
          </a:bodyPr>
          <a:lstStyle/>
          <a:p>
            <a:endParaRPr lang="en-US" dirty="0"/>
          </a:p>
        </p:txBody>
      </p:sp>
      <p:sp>
        <p:nvSpPr>
          <p:cNvPr id="9" name="TextBox 8"/>
          <p:cNvSpPr txBox="1"/>
          <p:nvPr/>
        </p:nvSpPr>
        <p:spPr>
          <a:xfrm>
            <a:off x="2130442" y="3523752"/>
            <a:ext cx="184666" cy="461665"/>
          </a:xfrm>
          <a:prstGeom prst="rect">
            <a:avLst/>
          </a:prstGeom>
          <a:noFill/>
        </p:spPr>
        <p:txBody>
          <a:bodyPr wrap="none" rtlCol="0">
            <a:spAutoFit/>
          </a:bodyPr>
          <a:lstStyle/>
          <a:p>
            <a:endParaRPr lang="en-US" dirty="0"/>
          </a:p>
        </p:txBody>
      </p:sp>
      <p:sp>
        <p:nvSpPr>
          <p:cNvPr id="6" name="TextBox 5"/>
          <p:cNvSpPr txBox="1"/>
          <p:nvPr/>
        </p:nvSpPr>
        <p:spPr>
          <a:xfrm>
            <a:off x="7722852" y="4015438"/>
            <a:ext cx="184666" cy="461665"/>
          </a:xfrm>
          <a:prstGeom prst="rect">
            <a:avLst/>
          </a:prstGeom>
          <a:noFill/>
        </p:spPr>
        <p:txBody>
          <a:bodyPr wrap="none" rtlCol="0">
            <a:spAutoFit/>
          </a:bodyPr>
          <a:lstStyle/>
          <a:p>
            <a:endParaRPr lang="en-US" dirty="0"/>
          </a:p>
        </p:txBody>
      </p:sp>
      <p:sp>
        <p:nvSpPr>
          <p:cNvPr id="8" name="TextBox 7"/>
          <p:cNvSpPr txBox="1"/>
          <p:nvPr/>
        </p:nvSpPr>
        <p:spPr>
          <a:xfrm>
            <a:off x="2130442" y="4630046"/>
            <a:ext cx="184666" cy="461665"/>
          </a:xfrm>
          <a:prstGeom prst="rect">
            <a:avLst/>
          </a:prstGeom>
          <a:noFill/>
        </p:spPr>
        <p:txBody>
          <a:bodyPr wrap="none" rtlCol="0">
            <a:spAutoFit/>
          </a:bodyPr>
          <a:lstStyle/>
          <a:p>
            <a:endParaRPr lang="en-US" dirty="0"/>
          </a:p>
        </p:txBody>
      </p:sp>
      <p:sp>
        <p:nvSpPr>
          <p:cNvPr id="10" name="TextBox 9"/>
          <p:cNvSpPr txBox="1"/>
          <p:nvPr/>
        </p:nvSpPr>
        <p:spPr>
          <a:xfrm>
            <a:off x="2209800" y="5715000"/>
            <a:ext cx="184666" cy="461665"/>
          </a:xfrm>
          <a:prstGeom prst="rect">
            <a:avLst/>
          </a:prstGeom>
          <a:noFill/>
        </p:spPr>
        <p:txBody>
          <a:bodyPr wrap="none" rtlCol="0">
            <a:spAutoFit/>
          </a:bodyPr>
          <a:lstStyle/>
          <a:p>
            <a:endParaRPr lang="en-US" b="1" dirty="0">
              <a:solidFill>
                <a:srgbClr val="000090"/>
              </a:solidFill>
            </a:endParaRPr>
          </a:p>
        </p:txBody>
      </p:sp>
      <p:sp>
        <p:nvSpPr>
          <p:cNvPr id="12" name="TextBox 11"/>
          <p:cNvSpPr txBox="1"/>
          <p:nvPr/>
        </p:nvSpPr>
        <p:spPr>
          <a:xfrm>
            <a:off x="4506704" y="3626187"/>
            <a:ext cx="184666" cy="461665"/>
          </a:xfrm>
          <a:prstGeom prst="rect">
            <a:avLst/>
          </a:prstGeom>
          <a:noFill/>
        </p:spPr>
        <p:txBody>
          <a:bodyPr wrap="none" rtlCol="0">
            <a:spAutoFit/>
          </a:bodyPr>
          <a:lstStyle/>
          <a:p>
            <a:endParaRPr lang="en-US" dirty="0"/>
          </a:p>
        </p:txBody>
      </p:sp>
      <p:sp>
        <p:nvSpPr>
          <p:cNvPr id="3" name="TextBox 2"/>
          <p:cNvSpPr txBox="1"/>
          <p:nvPr/>
        </p:nvSpPr>
        <p:spPr>
          <a:xfrm>
            <a:off x="5715320" y="3708134"/>
            <a:ext cx="184666" cy="461665"/>
          </a:xfrm>
          <a:prstGeom prst="rect">
            <a:avLst/>
          </a:prstGeom>
          <a:noFill/>
        </p:spPr>
        <p:txBody>
          <a:bodyPr wrap="none" rtlCol="0">
            <a:spAutoFit/>
          </a:bodyPr>
          <a:lstStyle/>
          <a:p>
            <a:endParaRPr lang="en-US" dirty="0"/>
          </a:p>
        </p:txBody>
      </p:sp>
      <p:sp>
        <p:nvSpPr>
          <p:cNvPr id="13" name="TextBox 12"/>
          <p:cNvSpPr txBox="1"/>
          <p:nvPr/>
        </p:nvSpPr>
        <p:spPr>
          <a:xfrm>
            <a:off x="3953609" y="5408550"/>
            <a:ext cx="184666" cy="461665"/>
          </a:xfrm>
          <a:prstGeom prst="rect">
            <a:avLst/>
          </a:prstGeom>
          <a:noFill/>
        </p:spPr>
        <p:txBody>
          <a:bodyPr wrap="none" rtlCol="0">
            <a:spAutoFit/>
          </a:bodyPr>
          <a:lstStyle/>
          <a:p>
            <a:endParaRPr lang="en-US" dirty="0"/>
          </a:p>
        </p:txBody>
      </p:sp>
      <p:sp>
        <p:nvSpPr>
          <p:cNvPr id="17" name="TextBox 16"/>
          <p:cNvSpPr txBox="1"/>
          <p:nvPr/>
        </p:nvSpPr>
        <p:spPr>
          <a:xfrm>
            <a:off x="7292666" y="3564726"/>
            <a:ext cx="184666" cy="461665"/>
          </a:xfrm>
          <a:prstGeom prst="rect">
            <a:avLst/>
          </a:prstGeom>
          <a:noFill/>
        </p:spPr>
        <p:txBody>
          <a:bodyPr wrap="none" rtlCol="0">
            <a:spAutoFit/>
          </a:bodyPr>
          <a:lstStyle/>
          <a:p>
            <a:endParaRPr lang="en-US" dirty="0"/>
          </a:p>
        </p:txBody>
      </p:sp>
      <p:sp>
        <p:nvSpPr>
          <p:cNvPr id="15" name="TextBox 14"/>
          <p:cNvSpPr txBox="1"/>
          <p:nvPr/>
        </p:nvSpPr>
        <p:spPr>
          <a:xfrm>
            <a:off x="5554213" y="3465321"/>
            <a:ext cx="184666" cy="461665"/>
          </a:xfrm>
          <a:prstGeom prst="rect">
            <a:avLst/>
          </a:prstGeom>
          <a:noFill/>
        </p:spPr>
        <p:txBody>
          <a:bodyPr wrap="none" rtlCol="0">
            <a:spAutoFit/>
          </a:bodyPr>
          <a:lstStyle/>
          <a:p>
            <a:endParaRPr lang="en-US" dirty="0"/>
          </a:p>
        </p:txBody>
      </p:sp>
      <p:sp>
        <p:nvSpPr>
          <p:cNvPr id="11" name="TextBox 10"/>
          <p:cNvSpPr txBox="1"/>
          <p:nvPr/>
        </p:nvSpPr>
        <p:spPr>
          <a:xfrm>
            <a:off x="1447800" y="1143000"/>
            <a:ext cx="184666" cy="461665"/>
          </a:xfrm>
          <a:prstGeom prst="rect">
            <a:avLst/>
          </a:prstGeom>
          <a:noFill/>
        </p:spPr>
        <p:txBody>
          <a:bodyPr wrap="none" rtlCol="0">
            <a:spAutoFit/>
          </a:bodyPr>
          <a:lstStyle/>
          <a:p>
            <a:endParaRPr lang="en-US" dirty="0"/>
          </a:p>
        </p:txBody>
      </p:sp>
      <p:sp>
        <p:nvSpPr>
          <p:cNvPr id="16" name="TextBox 15"/>
          <p:cNvSpPr txBox="1"/>
          <p:nvPr/>
        </p:nvSpPr>
        <p:spPr>
          <a:xfrm>
            <a:off x="3502938" y="5183193"/>
            <a:ext cx="184666" cy="461665"/>
          </a:xfrm>
          <a:prstGeom prst="rect">
            <a:avLst/>
          </a:prstGeom>
          <a:noFill/>
        </p:spPr>
        <p:txBody>
          <a:bodyPr wrap="none" rtlCol="0">
            <a:spAutoFit/>
          </a:bodyPr>
          <a:lstStyle/>
          <a:p>
            <a:endParaRPr lang="en-US" dirty="0"/>
          </a:p>
        </p:txBody>
      </p:sp>
      <p:sp>
        <p:nvSpPr>
          <p:cNvPr id="18" name="TextBox 17"/>
          <p:cNvSpPr txBox="1"/>
          <p:nvPr/>
        </p:nvSpPr>
        <p:spPr>
          <a:xfrm>
            <a:off x="3666818" y="2888657"/>
            <a:ext cx="184666" cy="461665"/>
          </a:xfrm>
          <a:prstGeom prst="rect">
            <a:avLst/>
          </a:prstGeom>
          <a:noFill/>
        </p:spPr>
        <p:txBody>
          <a:bodyPr wrap="none" rtlCol="0">
            <a:spAutoFit/>
          </a:bodyPr>
          <a:lstStyle/>
          <a:p>
            <a:endParaRPr lang="en-US" dirty="0"/>
          </a:p>
        </p:txBody>
      </p:sp>
      <p:sp>
        <p:nvSpPr>
          <p:cNvPr id="19" name="TextBox 18"/>
          <p:cNvSpPr txBox="1"/>
          <p:nvPr/>
        </p:nvSpPr>
        <p:spPr>
          <a:xfrm>
            <a:off x="6616661" y="2765736"/>
            <a:ext cx="184666" cy="461665"/>
          </a:xfrm>
          <a:prstGeom prst="rect">
            <a:avLst/>
          </a:prstGeom>
          <a:noFill/>
        </p:spPr>
        <p:txBody>
          <a:bodyPr wrap="none" rtlCol="0">
            <a:spAutoFit/>
          </a:bodyPr>
          <a:lstStyle/>
          <a:p>
            <a:endParaRPr lang="en-US" dirty="0"/>
          </a:p>
        </p:txBody>
      </p:sp>
      <p:sp>
        <p:nvSpPr>
          <p:cNvPr id="22" name="TextBox 21"/>
          <p:cNvSpPr txBox="1"/>
          <p:nvPr/>
        </p:nvSpPr>
        <p:spPr>
          <a:xfrm>
            <a:off x="6452781" y="3953978"/>
            <a:ext cx="184666" cy="461665"/>
          </a:xfrm>
          <a:prstGeom prst="rect">
            <a:avLst/>
          </a:prstGeom>
          <a:noFill/>
        </p:spPr>
        <p:txBody>
          <a:bodyPr wrap="none" rtlCol="0">
            <a:spAutoFit/>
          </a:bodyPr>
          <a:lstStyle/>
          <a:p>
            <a:endParaRPr lang="en-US" dirty="0"/>
          </a:p>
        </p:txBody>
      </p:sp>
      <p:sp>
        <p:nvSpPr>
          <p:cNvPr id="24" name="TextBox 23"/>
          <p:cNvSpPr txBox="1"/>
          <p:nvPr/>
        </p:nvSpPr>
        <p:spPr>
          <a:xfrm>
            <a:off x="5489985" y="5265141"/>
            <a:ext cx="184666" cy="461665"/>
          </a:xfrm>
          <a:prstGeom prst="rect">
            <a:avLst/>
          </a:prstGeom>
          <a:noFill/>
        </p:spPr>
        <p:txBody>
          <a:bodyPr wrap="none" rtlCol="0">
            <a:spAutoFit/>
          </a:bodyPr>
          <a:lstStyle/>
          <a:p>
            <a:endParaRPr lang="en-US" dirty="0"/>
          </a:p>
        </p:txBody>
      </p:sp>
      <p:sp>
        <p:nvSpPr>
          <p:cNvPr id="14" name="TextBox 13"/>
          <p:cNvSpPr txBox="1"/>
          <p:nvPr/>
        </p:nvSpPr>
        <p:spPr>
          <a:xfrm>
            <a:off x="1447800" y="1600200"/>
            <a:ext cx="184666" cy="461665"/>
          </a:xfrm>
          <a:prstGeom prst="rect">
            <a:avLst/>
          </a:prstGeom>
          <a:noFill/>
        </p:spPr>
        <p:txBody>
          <a:bodyPr wrap="none" rtlCol="0">
            <a:spAutoFit/>
          </a:bodyPr>
          <a:lstStyle/>
          <a:p>
            <a:endParaRPr lang="en-US" dirty="0"/>
          </a:p>
        </p:txBody>
      </p:sp>
      <p:sp>
        <p:nvSpPr>
          <p:cNvPr id="20" name="TextBox 19"/>
          <p:cNvSpPr txBox="1"/>
          <p:nvPr/>
        </p:nvSpPr>
        <p:spPr>
          <a:xfrm>
            <a:off x="990600" y="1371600"/>
            <a:ext cx="7879080" cy="1323439"/>
          </a:xfrm>
          <a:prstGeom prst="rect">
            <a:avLst/>
          </a:prstGeom>
          <a:noFill/>
        </p:spPr>
        <p:txBody>
          <a:bodyPr wrap="none" rtlCol="0">
            <a:spAutoFit/>
          </a:bodyPr>
          <a:lstStyle/>
          <a:p>
            <a:pPr marL="457200" indent="-457200">
              <a:buFont typeface="Arial"/>
              <a:buChar char="•"/>
            </a:pPr>
            <a:r>
              <a:rPr lang="en-US" sz="2800" b="1" dirty="0">
                <a:solidFill>
                  <a:srgbClr val="000090"/>
                </a:solidFill>
              </a:rPr>
              <a:t>Review the four stages of cold water immersion</a:t>
            </a:r>
          </a:p>
          <a:p>
            <a:pPr marL="457200" indent="-457200">
              <a:buFont typeface="Arial"/>
              <a:buChar char="•"/>
            </a:pPr>
            <a:r>
              <a:rPr lang="en-US" sz="2800" b="1" dirty="0">
                <a:solidFill>
                  <a:srgbClr val="000090"/>
                </a:solidFill>
              </a:rPr>
              <a:t>Cold water can kill </a:t>
            </a:r>
            <a:r>
              <a:rPr lang="mr-IN" sz="2800" b="1" dirty="0">
                <a:solidFill>
                  <a:srgbClr val="000090"/>
                </a:solidFill>
              </a:rPr>
              <a:t>–</a:t>
            </a:r>
            <a:r>
              <a:rPr lang="en-US" sz="2800" b="1" dirty="0">
                <a:solidFill>
                  <a:srgbClr val="000090"/>
                </a:solidFill>
              </a:rPr>
              <a:t> WEAR your life jacket</a:t>
            </a:r>
          </a:p>
          <a:p>
            <a:endParaRPr lang="en-US" dirty="0"/>
          </a:p>
        </p:txBody>
      </p:sp>
      <p:sp>
        <p:nvSpPr>
          <p:cNvPr id="21" name="TextBox 20"/>
          <p:cNvSpPr txBox="1"/>
          <p:nvPr/>
        </p:nvSpPr>
        <p:spPr>
          <a:xfrm>
            <a:off x="3441483" y="4507125"/>
            <a:ext cx="184666" cy="461665"/>
          </a:xfrm>
          <a:prstGeom prst="rect">
            <a:avLst/>
          </a:prstGeom>
          <a:noFill/>
        </p:spPr>
        <p:txBody>
          <a:bodyPr wrap="none" rtlCol="0">
            <a:spAutoFit/>
          </a:bodyPr>
          <a:lstStyle/>
          <a:p>
            <a:endParaRPr lang="en-US" dirty="0"/>
          </a:p>
        </p:txBody>
      </p:sp>
      <p:pic>
        <p:nvPicPr>
          <p:cNvPr id="23" name="Picture 22" descr="header-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19400" y="2590800"/>
            <a:ext cx="3657600" cy="3657600"/>
          </a:xfrm>
          <a:prstGeom prst="rect">
            <a:avLst/>
          </a:prstGeom>
        </p:spPr>
      </p:pic>
    </p:spTree>
    <p:extLst>
      <p:ext uri="{BB962C8B-B14F-4D97-AF65-F5344CB8AC3E}">
        <p14:creationId xmlns:p14="http://schemas.microsoft.com/office/powerpoint/2010/main" val="362824317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04800"/>
            <a:ext cx="8001000" cy="685800"/>
          </a:xfrm>
        </p:spPr>
        <p:txBody>
          <a:bodyPr/>
          <a:lstStyle/>
          <a:p>
            <a:r>
              <a:rPr lang="en-US" sz="4000" b="0" dirty="0">
                <a:solidFill>
                  <a:srgbClr val="108040"/>
                </a:solidFill>
              </a:rPr>
              <a:t> Hypothermia Can </a:t>
            </a:r>
            <a:br>
              <a:rPr lang="en-US" sz="4000" b="0" dirty="0">
                <a:solidFill>
                  <a:srgbClr val="108040"/>
                </a:solidFill>
              </a:rPr>
            </a:br>
            <a:r>
              <a:rPr lang="en-US" sz="4000" b="0" dirty="0">
                <a:solidFill>
                  <a:srgbClr val="108040"/>
                </a:solidFill>
              </a:rPr>
              <a:t>Cause Death</a:t>
            </a:r>
          </a:p>
        </p:txBody>
      </p:sp>
      <p:sp>
        <p:nvSpPr>
          <p:cNvPr id="5" name="TextBox 4"/>
          <p:cNvSpPr txBox="1"/>
          <p:nvPr/>
        </p:nvSpPr>
        <p:spPr>
          <a:xfrm>
            <a:off x="3200400" y="6586379"/>
            <a:ext cx="3617096" cy="246221"/>
          </a:xfrm>
          <a:prstGeom prst="rect">
            <a:avLst/>
          </a:prstGeom>
          <a:noFill/>
        </p:spPr>
        <p:txBody>
          <a:bodyPr wrap="none" rtlCol="0">
            <a:spAutoFit/>
          </a:bodyPr>
          <a:lstStyle/>
          <a:p>
            <a:r>
              <a:rPr lang="en-US" sz="1000" b="1" dirty="0">
                <a:solidFill>
                  <a:srgbClr val="FF0000"/>
                </a:solidFill>
                <a:latin typeface="Arial"/>
                <a:cs typeface="Arial"/>
              </a:rPr>
              <a:t>Copyright 2019 - Coast Guard Auxiliary Association, Inc.</a:t>
            </a:r>
          </a:p>
        </p:txBody>
      </p:sp>
      <p:sp>
        <p:nvSpPr>
          <p:cNvPr id="4" name="TextBox 3"/>
          <p:cNvSpPr txBox="1"/>
          <p:nvPr/>
        </p:nvSpPr>
        <p:spPr>
          <a:xfrm>
            <a:off x="3134208" y="3134500"/>
            <a:ext cx="184666" cy="461665"/>
          </a:xfrm>
          <a:prstGeom prst="rect">
            <a:avLst/>
          </a:prstGeom>
          <a:noFill/>
        </p:spPr>
        <p:txBody>
          <a:bodyPr wrap="none" rtlCol="0">
            <a:spAutoFit/>
          </a:bodyPr>
          <a:lstStyle/>
          <a:p>
            <a:endParaRPr lang="en-US" dirty="0"/>
          </a:p>
        </p:txBody>
      </p:sp>
      <p:sp>
        <p:nvSpPr>
          <p:cNvPr id="7" name="TextBox 6"/>
          <p:cNvSpPr txBox="1"/>
          <p:nvPr/>
        </p:nvSpPr>
        <p:spPr>
          <a:xfrm>
            <a:off x="5059799" y="4158847"/>
            <a:ext cx="184666" cy="461665"/>
          </a:xfrm>
          <a:prstGeom prst="rect">
            <a:avLst/>
          </a:prstGeom>
          <a:noFill/>
        </p:spPr>
        <p:txBody>
          <a:bodyPr wrap="none" rtlCol="0">
            <a:spAutoFit/>
          </a:bodyPr>
          <a:lstStyle/>
          <a:p>
            <a:endParaRPr lang="en-US" dirty="0"/>
          </a:p>
        </p:txBody>
      </p:sp>
      <p:sp>
        <p:nvSpPr>
          <p:cNvPr id="9" name="TextBox 8"/>
          <p:cNvSpPr txBox="1"/>
          <p:nvPr/>
        </p:nvSpPr>
        <p:spPr>
          <a:xfrm>
            <a:off x="2130442" y="3523752"/>
            <a:ext cx="184666" cy="461665"/>
          </a:xfrm>
          <a:prstGeom prst="rect">
            <a:avLst/>
          </a:prstGeom>
          <a:noFill/>
        </p:spPr>
        <p:txBody>
          <a:bodyPr wrap="none" rtlCol="0">
            <a:spAutoFit/>
          </a:bodyPr>
          <a:lstStyle/>
          <a:p>
            <a:endParaRPr lang="en-US" dirty="0"/>
          </a:p>
        </p:txBody>
      </p:sp>
      <p:sp>
        <p:nvSpPr>
          <p:cNvPr id="6" name="TextBox 5"/>
          <p:cNvSpPr txBox="1"/>
          <p:nvPr/>
        </p:nvSpPr>
        <p:spPr>
          <a:xfrm>
            <a:off x="7722852" y="4015438"/>
            <a:ext cx="184666" cy="461665"/>
          </a:xfrm>
          <a:prstGeom prst="rect">
            <a:avLst/>
          </a:prstGeom>
          <a:noFill/>
        </p:spPr>
        <p:txBody>
          <a:bodyPr wrap="none" rtlCol="0">
            <a:spAutoFit/>
          </a:bodyPr>
          <a:lstStyle/>
          <a:p>
            <a:endParaRPr lang="en-US" dirty="0"/>
          </a:p>
        </p:txBody>
      </p:sp>
      <p:sp>
        <p:nvSpPr>
          <p:cNvPr id="8" name="TextBox 7"/>
          <p:cNvSpPr txBox="1"/>
          <p:nvPr/>
        </p:nvSpPr>
        <p:spPr>
          <a:xfrm>
            <a:off x="2130442" y="4630046"/>
            <a:ext cx="184666" cy="461665"/>
          </a:xfrm>
          <a:prstGeom prst="rect">
            <a:avLst/>
          </a:prstGeom>
          <a:noFill/>
        </p:spPr>
        <p:txBody>
          <a:bodyPr wrap="none" rtlCol="0">
            <a:spAutoFit/>
          </a:bodyPr>
          <a:lstStyle/>
          <a:p>
            <a:endParaRPr lang="en-US" dirty="0"/>
          </a:p>
        </p:txBody>
      </p:sp>
      <p:sp>
        <p:nvSpPr>
          <p:cNvPr id="10" name="TextBox 9"/>
          <p:cNvSpPr txBox="1"/>
          <p:nvPr/>
        </p:nvSpPr>
        <p:spPr>
          <a:xfrm>
            <a:off x="2209800" y="5715000"/>
            <a:ext cx="184666" cy="461665"/>
          </a:xfrm>
          <a:prstGeom prst="rect">
            <a:avLst/>
          </a:prstGeom>
          <a:noFill/>
        </p:spPr>
        <p:txBody>
          <a:bodyPr wrap="none" rtlCol="0">
            <a:spAutoFit/>
          </a:bodyPr>
          <a:lstStyle/>
          <a:p>
            <a:endParaRPr lang="en-US" b="1" dirty="0">
              <a:solidFill>
                <a:srgbClr val="000090"/>
              </a:solidFill>
            </a:endParaRPr>
          </a:p>
        </p:txBody>
      </p:sp>
      <p:sp>
        <p:nvSpPr>
          <p:cNvPr id="12" name="TextBox 11"/>
          <p:cNvSpPr txBox="1"/>
          <p:nvPr/>
        </p:nvSpPr>
        <p:spPr>
          <a:xfrm>
            <a:off x="4506704" y="3626187"/>
            <a:ext cx="184666" cy="461665"/>
          </a:xfrm>
          <a:prstGeom prst="rect">
            <a:avLst/>
          </a:prstGeom>
          <a:noFill/>
        </p:spPr>
        <p:txBody>
          <a:bodyPr wrap="none" rtlCol="0">
            <a:spAutoFit/>
          </a:bodyPr>
          <a:lstStyle/>
          <a:p>
            <a:endParaRPr lang="en-US" dirty="0"/>
          </a:p>
        </p:txBody>
      </p:sp>
      <p:sp>
        <p:nvSpPr>
          <p:cNvPr id="3" name="TextBox 2"/>
          <p:cNvSpPr txBox="1"/>
          <p:nvPr/>
        </p:nvSpPr>
        <p:spPr>
          <a:xfrm>
            <a:off x="5715320" y="3708134"/>
            <a:ext cx="184666" cy="461665"/>
          </a:xfrm>
          <a:prstGeom prst="rect">
            <a:avLst/>
          </a:prstGeom>
          <a:noFill/>
        </p:spPr>
        <p:txBody>
          <a:bodyPr wrap="none" rtlCol="0">
            <a:spAutoFit/>
          </a:bodyPr>
          <a:lstStyle/>
          <a:p>
            <a:endParaRPr lang="en-US" dirty="0"/>
          </a:p>
        </p:txBody>
      </p:sp>
      <p:sp>
        <p:nvSpPr>
          <p:cNvPr id="13" name="TextBox 12"/>
          <p:cNvSpPr txBox="1"/>
          <p:nvPr/>
        </p:nvSpPr>
        <p:spPr>
          <a:xfrm>
            <a:off x="3953609" y="5408550"/>
            <a:ext cx="184666" cy="461665"/>
          </a:xfrm>
          <a:prstGeom prst="rect">
            <a:avLst/>
          </a:prstGeom>
          <a:noFill/>
        </p:spPr>
        <p:txBody>
          <a:bodyPr wrap="none" rtlCol="0">
            <a:spAutoFit/>
          </a:bodyPr>
          <a:lstStyle/>
          <a:p>
            <a:endParaRPr lang="en-US" dirty="0"/>
          </a:p>
        </p:txBody>
      </p:sp>
      <p:sp>
        <p:nvSpPr>
          <p:cNvPr id="17" name="TextBox 16"/>
          <p:cNvSpPr txBox="1"/>
          <p:nvPr/>
        </p:nvSpPr>
        <p:spPr>
          <a:xfrm>
            <a:off x="7292666" y="3564726"/>
            <a:ext cx="184666" cy="461665"/>
          </a:xfrm>
          <a:prstGeom prst="rect">
            <a:avLst/>
          </a:prstGeom>
          <a:noFill/>
        </p:spPr>
        <p:txBody>
          <a:bodyPr wrap="none" rtlCol="0">
            <a:spAutoFit/>
          </a:bodyPr>
          <a:lstStyle/>
          <a:p>
            <a:endParaRPr lang="en-US" dirty="0"/>
          </a:p>
        </p:txBody>
      </p:sp>
      <p:sp>
        <p:nvSpPr>
          <p:cNvPr id="15" name="TextBox 14"/>
          <p:cNvSpPr txBox="1"/>
          <p:nvPr/>
        </p:nvSpPr>
        <p:spPr>
          <a:xfrm>
            <a:off x="5554213" y="3465321"/>
            <a:ext cx="184666" cy="461665"/>
          </a:xfrm>
          <a:prstGeom prst="rect">
            <a:avLst/>
          </a:prstGeom>
          <a:noFill/>
        </p:spPr>
        <p:txBody>
          <a:bodyPr wrap="none" rtlCol="0">
            <a:spAutoFit/>
          </a:bodyPr>
          <a:lstStyle/>
          <a:p>
            <a:endParaRPr lang="en-US" dirty="0"/>
          </a:p>
        </p:txBody>
      </p:sp>
      <p:sp>
        <p:nvSpPr>
          <p:cNvPr id="11" name="TextBox 10"/>
          <p:cNvSpPr txBox="1"/>
          <p:nvPr/>
        </p:nvSpPr>
        <p:spPr>
          <a:xfrm>
            <a:off x="1447800" y="1143000"/>
            <a:ext cx="184666" cy="461665"/>
          </a:xfrm>
          <a:prstGeom prst="rect">
            <a:avLst/>
          </a:prstGeom>
          <a:noFill/>
        </p:spPr>
        <p:txBody>
          <a:bodyPr wrap="none" rtlCol="0">
            <a:spAutoFit/>
          </a:bodyPr>
          <a:lstStyle/>
          <a:p>
            <a:endParaRPr lang="en-US" dirty="0"/>
          </a:p>
        </p:txBody>
      </p:sp>
      <p:sp>
        <p:nvSpPr>
          <p:cNvPr id="16" name="TextBox 15"/>
          <p:cNvSpPr txBox="1"/>
          <p:nvPr/>
        </p:nvSpPr>
        <p:spPr>
          <a:xfrm>
            <a:off x="3502938" y="5183193"/>
            <a:ext cx="184666" cy="461665"/>
          </a:xfrm>
          <a:prstGeom prst="rect">
            <a:avLst/>
          </a:prstGeom>
          <a:noFill/>
        </p:spPr>
        <p:txBody>
          <a:bodyPr wrap="none" rtlCol="0">
            <a:spAutoFit/>
          </a:bodyPr>
          <a:lstStyle/>
          <a:p>
            <a:endParaRPr lang="en-US" dirty="0"/>
          </a:p>
        </p:txBody>
      </p:sp>
      <p:sp>
        <p:nvSpPr>
          <p:cNvPr id="18" name="TextBox 17"/>
          <p:cNvSpPr txBox="1"/>
          <p:nvPr/>
        </p:nvSpPr>
        <p:spPr>
          <a:xfrm>
            <a:off x="3666818" y="2888657"/>
            <a:ext cx="184666" cy="461665"/>
          </a:xfrm>
          <a:prstGeom prst="rect">
            <a:avLst/>
          </a:prstGeom>
          <a:noFill/>
        </p:spPr>
        <p:txBody>
          <a:bodyPr wrap="none" rtlCol="0">
            <a:spAutoFit/>
          </a:bodyPr>
          <a:lstStyle/>
          <a:p>
            <a:endParaRPr lang="en-US" dirty="0"/>
          </a:p>
        </p:txBody>
      </p:sp>
      <p:sp>
        <p:nvSpPr>
          <p:cNvPr id="19" name="TextBox 18"/>
          <p:cNvSpPr txBox="1"/>
          <p:nvPr/>
        </p:nvSpPr>
        <p:spPr>
          <a:xfrm>
            <a:off x="6616661" y="2765736"/>
            <a:ext cx="184666" cy="461665"/>
          </a:xfrm>
          <a:prstGeom prst="rect">
            <a:avLst/>
          </a:prstGeom>
          <a:noFill/>
        </p:spPr>
        <p:txBody>
          <a:bodyPr wrap="none" rtlCol="0">
            <a:spAutoFit/>
          </a:bodyPr>
          <a:lstStyle/>
          <a:p>
            <a:endParaRPr lang="en-US" dirty="0"/>
          </a:p>
        </p:txBody>
      </p:sp>
      <p:sp>
        <p:nvSpPr>
          <p:cNvPr id="22" name="TextBox 21"/>
          <p:cNvSpPr txBox="1"/>
          <p:nvPr/>
        </p:nvSpPr>
        <p:spPr>
          <a:xfrm>
            <a:off x="6452781" y="3953978"/>
            <a:ext cx="184666" cy="461665"/>
          </a:xfrm>
          <a:prstGeom prst="rect">
            <a:avLst/>
          </a:prstGeom>
          <a:noFill/>
        </p:spPr>
        <p:txBody>
          <a:bodyPr wrap="none" rtlCol="0">
            <a:spAutoFit/>
          </a:bodyPr>
          <a:lstStyle/>
          <a:p>
            <a:endParaRPr lang="en-US" dirty="0"/>
          </a:p>
        </p:txBody>
      </p:sp>
      <p:sp>
        <p:nvSpPr>
          <p:cNvPr id="24" name="TextBox 23"/>
          <p:cNvSpPr txBox="1"/>
          <p:nvPr/>
        </p:nvSpPr>
        <p:spPr>
          <a:xfrm>
            <a:off x="5489985" y="5265141"/>
            <a:ext cx="184666" cy="461665"/>
          </a:xfrm>
          <a:prstGeom prst="rect">
            <a:avLst/>
          </a:prstGeom>
          <a:noFill/>
        </p:spPr>
        <p:txBody>
          <a:bodyPr wrap="none" rtlCol="0">
            <a:spAutoFit/>
          </a:bodyPr>
          <a:lstStyle/>
          <a:p>
            <a:endParaRPr lang="en-US" dirty="0"/>
          </a:p>
        </p:txBody>
      </p:sp>
      <p:sp>
        <p:nvSpPr>
          <p:cNvPr id="14" name="TextBox 13"/>
          <p:cNvSpPr txBox="1"/>
          <p:nvPr/>
        </p:nvSpPr>
        <p:spPr>
          <a:xfrm>
            <a:off x="1447800" y="1600200"/>
            <a:ext cx="184666" cy="461665"/>
          </a:xfrm>
          <a:prstGeom prst="rect">
            <a:avLst/>
          </a:prstGeom>
          <a:noFill/>
        </p:spPr>
        <p:txBody>
          <a:bodyPr wrap="none" rtlCol="0">
            <a:spAutoFit/>
          </a:bodyPr>
          <a:lstStyle/>
          <a:p>
            <a:endParaRPr lang="en-US" dirty="0"/>
          </a:p>
        </p:txBody>
      </p:sp>
      <p:sp>
        <p:nvSpPr>
          <p:cNvPr id="20" name="TextBox 19"/>
          <p:cNvSpPr txBox="1"/>
          <p:nvPr/>
        </p:nvSpPr>
        <p:spPr>
          <a:xfrm>
            <a:off x="1905000" y="1447800"/>
            <a:ext cx="6288901" cy="4770537"/>
          </a:xfrm>
          <a:prstGeom prst="rect">
            <a:avLst/>
          </a:prstGeom>
          <a:noFill/>
        </p:spPr>
        <p:txBody>
          <a:bodyPr wrap="none" rtlCol="0">
            <a:spAutoFit/>
          </a:bodyPr>
          <a:lstStyle/>
          <a:p>
            <a:r>
              <a:rPr lang="en-US" sz="2800" b="1" dirty="0">
                <a:solidFill>
                  <a:srgbClr val="000090"/>
                </a:solidFill>
              </a:rPr>
              <a:t>What are some of the symptoms?</a:t>
            </a:r>
          </a:p>
          <a:p>
            <a:pPr marL="914400" lvl="1" indent="-457200">
              <a:buFont typeface="Arial"/>
              <a:buChar char="•"/>
            </a:pPr>
            <a:r>
              <a:rPr lang="en-US" sz="2800" b="1" dirty="0">
                <a:solidFill>
                  <a:srgbClr val="000090"/>
                </a:solidFill>
              </a:rPr>
              <a:t>Shivering</a:t>
            </a:r>
          </a:p>
          <a:p>
            <a:pPr marL="914400" lvl="1" indent="-457200">
              <a:buFont typeface="Arial"/>
              <a:buChar char="•"/>
            </a:pPr>
            <a:r>
              <a:rPr lang="en-US" sz="2800" b="1" dirty="0">
                <a:solidFill>
                  <a:srgbClr val="000090"/>
                </a:solidFill>
              </a:rPr>
              <a:t>Bluish lips and fingers</a:t>
            </a:r>
          </a:p>
          <a:p>
            <a:pPr marL="914400" lvl="1" indent="-457200">
              <a:buFont typeface="Arial"/>
              <a:buChar char="•"/>
            </a:pPr>
            <a:r>
              <a:rPr lang="en-US" sz="2800" b="1" dirty="0">
                <a:solidFill>
                  <a:srgbClr val="000090"/>
                </a:solidFill>
              </a:rPr>
              <a:t>Loss of feeling in hands and feet</a:t>
            </a:r>
          </a:p>
          <a:p>
            <a:pPr marL="914400" lvl="1" indent="-457200">
              <a:buFont typeface="Arial"/>
              <a:buChar char="•"/>
            </a:pPr>
            <a:r>
              <a:rPr lang="en-US" sz="2800" b="1" dirty="0">
                <a:solidFill>
                  <a:srgbClr val="000090"/>
                </a:solidFill>
              </a:rPr>
              <a:t>Cold bluish skin</a:t>
            </a:r>
          </a:p>
          <a:p>
            <a:pPr marL="914400" lvl="1" indent="-457200">
              <a:buFont typeface="Arial"/>
              <a:buChar char="•"/>
            </a:pPr>
            <a:r>
              <a:rPr lang="en-US" sz="2800" b="1" dirty="0">
                <a:solidFill>
                  <a:srgbClr val="000090"/>
                </a:solidFill>
              </a:rPr>
              <a:t>Decreased mental skills</a:t>
            </a:r>
          </a:p>
          <a:p>
            <a:pPr marL="914400" lvl="1" indent="-457200">
              <a:buFont typeface="Arial"/>
              <a:buChar char="•"/>
            </a:pPr>
            <a:r>
              <a:rPr lang="en-US" sz="2800" b="1" dirty="0">
                <a:solidFill>
                  <a:srgbClr val="000090"/>
                </a:solidFill>
              </a:rPr>
              <a:t>Slurred speech and blurred vision</a:t>
            </a:r>
          </a:p>
          <a:p>
            <a:pPr marL="914400" lvl="1" indent="-457200">
              <a:buFont typeface="Arial"/>
              <a:buChar char="•"/>
            </a:pPr>
            <a:r>
              <a:rPr lang="en-US" sz="2800" b="1" dirty="0">
                <a:solidFill>
                  <a:srgbClr val="000090"/>
                </a:solidFill>
              </a:rPr>
              <a:t>Rigidity in hands and feet</a:t>
            </a:r>
          </a:p>
          <a:p>
            <a:pPr marL="914400" lvl="1" indent="-457200">
              <a:buFont typeface="Arial"/>
              <a:buChar char="•"/>
            </a:pPr>
            <a:r>
              <a:rPr lang="en-US" sz="2800" b="1" dirty="0">
                <a:solidFill>
                  <a:srgbClr val="000090"/>
                </a:solidFill>
              </a:rPr>
              <a:t>Unconsciousness</a:t>
            </a:r>
          </a:p>
          <a:p>
            <a:pPr marL="914400" lvl="1" indent="-457200">
              <a:buFont typeface="Arial"/>
              <a:buChar char="•"/>
            </a:pPr>
            <a:r>
              <a:rPr lang="en-US" sz="2800" b="1" dirty="0">
                <a:solidFill>
                  <a:srgbClr val="000090"/>
                </a:solidFill>
              </a:rPr>
              <a:t>Coma</a:t>
            </a:r>
          </a:p>
          <a:p>
            <a:endParaRPr lang="en-US" dirty="0"/>
          </a:p>
        </p:txBody>
      </p:sp>
      <p:sp>
        <p:nvSpPr>
          <p:cNvPr id="21" name="TextBox 20"/>
          <p:cNvSpPr txBox="1"/>
          <p:nvPr/>
        </p:nvSpPr>
        <p:spPr>
          <a:xfrm>
            <a:off x="3441483" y="4507125"/>
            <a:ext cx="184666" cy="461665"/>
          </a:xfrm>
          <a:prstGeom prst="rect">
            <a:avLst/>
          </a:prstGeom>
          <a:noFill/>
        </p:spPr>
        <p:txBody>
          <a:bodyPr wrap="none" rtlCol="0">
            <a:spAutoFit/>
          </a:bodyPr>
          <a:lstStyle/>
          <a:p>
            <a:endParaRPr lang="en-US" dirty="0"/>
          </a:p>
        </p:txBody>
      </p:sp>
      <p:sp>
        <p:nvSpPr>
          <p:cNvPr id="25" name="TextBox 24"/>
          <p:cNvSpPr txBox="1"/>
          <p:nvPr/>
        </p:nvSpPr>
        <p:spPr>
          <a:xfrm>
            <a:off x="1905000" y="2133600"/>
            <a:ext cx="184666" cy="461665"/>
          </a:xfrm>
          <a:prstGeom prst="rect">
            <a:avLst/>
          </a:prstGeom>
          <a:noFill/>
        </p:spPr>
        <p:txBody>
          <a:bodyPr wrap="none" rtlCol="0">
            <a:spAutoFit/>
          </a:bodyPr>
          <a:lstStyle/>
          <a:p>
            <a:endParaRPr lang="en-US" dirty="0">
              <a:ln>
                <a:solidFill>
                  <a:srgbClr val="000000"/>
                </a:solidFill>
              </a:ln>
              <a:solidFill>
                <a:srgbClr val="0000FF"/>
              </a:solidFill>
            </a:endParaRPr>
          </a:p>
        </p:txBody>
      </p:sp>
    </p:spTree>
    <p:extLst>
      <p:ext uri="{BB962C8B-B14F-4D97-AF65-F5344CB8AC3E}">
        <p14:creationId xmlns:p14="http://schemas.microsoft.com/office/powerpoint/2010/main" val="223181773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04800"/>
            <a:ext cx="8001000" cy="685800"/>
          </a:xfrm>
        </p:spPr>
        <p:txBody>
          <a:bodyPr/>
          <a:lstStyle/>
          <a:p>
            <a:r>
              <a:rPr lang="en-US" sz="4000" b="0" dirty="0">
                <a:solidFill>
                  <a:srgbClr val="108040"/>
                </a:solidFill>
              </a:rPr>
              <a:t> Hypothermia Can </a:t>
            </a:r>
            <a:br>
              <a:rPr lang="en-US" sz="4000" b="0" dirty="0">
                <a:solidFill>
                  <a:srgbClr val="108040"/>
                </a:solidFill>
              </a:rPr>
            </a:br>
            <a:r>
              <a:rPr lang="en-US" sz="4000" b="0" dirty="0">
                <a:solidFill>
                  <a:srgbClr val="108040"/>
                </a:solidFill>
              </a:rPr>
              <a:t>Cause Death</a:t>
            </a:r>
          </a:p>
        </p:txBody>
      </p:sp>
      <p:sp>
        <p:nvSpPr>
          <p:cNvPr id="5" name="TextBox 4"/>
          <p:cNvSpPr txBox="1"/>
          <p:nvPr/>
        </p:nvSpPr>
        <p:spPr>
          <a:xfrm>
            <a:off x="3200400" y="6586379"/>
            <a:ext cx="3617096" cy="246221"/>
          </a:xfrm>
          <a:prstGeom prst="rect">
            <a:avLst/>
          </a:prstGeom>
          <a:noFill/>
        </p:spPr>
        <p:txBody>
          <a:bodyPr wrap="none" rtlCol="0">
            <a:spAutoFit/>
          </a:bodyPr>
          <a:lstStyle/>
          <a:p>
            <a:r>
              <a:rPr lang="en-US" sz="1000" b="1" dirty="0">
                <a:solidFill>
                  <a:srgbClr val="FF0000"/>
                </a:solidFill>
                <a:latin typeface="Arial"/>
                <a:cs typeface="Arial"/>
              </a:rPr>
              <a:t>Copyright 2019 - Coast Guard Auxiliary Association, Inc.</a:t>
            </a:r>
          </a:p>
        </p:txBody>
      </p:sp>
      <p:sp>
        <p:nvSpPr>
          <p:cNvPr id="4" name="TextBox 3"/>
          <p:cNvSpPr txBox="1"/>
          <p:nvPr/>
        </p:nvSpPr>
        <p:spPr>
          <a:xfrm>
            <a:off x="3134208" y="3134500"/>
            <a:ext cx="184666" cy="461665"/>
          </a:xfrm>
          <a:prstGeom prst="rect">
            <a:avLst/>
          </a:prstGeom>
          <a:noFill/>
        </p:spPr>
        <p:txBody>
          <a:bodyPr wrap="none" rtlCol="0">
            <a:spAutoFit/>
          </a:bodyPr>
          <a:lstStyle/>
          <a:p>
            <a:endParaRPr lang="en-US" dirty="0"/>
          </a:p>
        </p:txBody>
      </p:sp>
      <p:sp>
        <p:nvSpPr>
          <p:cNvPr id="7" name="TextBox 6"/>
          <p:cNvSpPr txBox="1"/>
          <p:nvPr/>
        </p:nvSpPr>
        <p:spPr>
          <a:xfrm>
            <a:off x="5059799" y="4158847"/>
            <a:ext cx="184666" cy="461665"/>
          </a:xfrm>
          <a:prstGeom prst="rect">
            <a:avLst/>
          </a:prstGeom>
          <a:noFill/>
        </p:spPr>
        <p:txBody>
          <a:bodyPr wrap="none" rtlCol="0">
            <a:spAutoFit/>
          </a:bodyPr>
          <a:lstStyle/>
          <a:p>
            <a:endParaRPr lang="en-US" dirty="0"/>
          </a:p>
        </p:txBody>
      </p:sp>
      <p:sp>
        <p:nvSpPr>
          <p:cNvPr id="9" name="TextBox 8"/>
          <p:cNvSpPr txBox="1"/>
          <p:nvPr/>
        </p:nvSpPr>
        <p:spPr>
          <a:xfrm>
            <a:off x="2130442" y="3523752"/>
            <a:ext cx="184666" cy="461665"/>
          </a:xfrm>
          <a:prstGeom prst="rect">
            <a:avLst/>
          </a:prstGeom>
          <a:noFill/>
        </p:spPr>
        <p:txBody>
          <a:bodyPr wrap="none" rtlCol="0">
            <a:spAutoFit/>
          </a:bodyPr>
          <a:lstStyle/>
          <a:p>
            <a:endParaRPr lang="en-US" dirty="0"/>
          </a:p>
        </p:txBody>
      </p:sp>
      <p:sp>
        <p:nvSpPr>
          <p:cNvPr id="6" name="TextBox 5"/>
          <p:cNvSpPr txBox="1"/>
          <p:nvPr/>
        </p:nvSpPr>
        <p:spPr>
          <a:xfrm>
            <a:off x="7722852" y="4015438"/>
            <a:ext cx="184666" cy="461665"/>
          </a:xfrm>
          <a:prstGeom prst="rect">
            <a:avLst/>
          </a:prstGeom>
          <a:noFill/>
        </p:spPr>
        <p:txBody>
          <a:bodyPr wrap="none" rtlCol="0">
            <a:spAutoFit/>
          </a:bodyPr>
          <a:lstStyle/>
          <a:p>
            <a:endParaRPr lang="en-US" dirty="0"/>
          </a:p>
        </p:txBody>
      </p:sp>
      <p:sp>
        <p:nvSpPr>
          <p:cNvPr id="8" name="TextBox 7"/>
          <p:cNvSpPr txBox="1"/>
          <p:nvPr/>
        </p:nvSpPr>
        <p:spPr>
          <a:xfrm>
            <a:off x="2130442" y="4630046"/>
            <a:ext cx="184666" cy="461665"/>
          </a:xfrm>
          <a:prstGeom prst="rect">
            <a:avLst/>
          </a:prstGeom>
          <a:noFill/>
        </p:spPr>
        <p:txBody>
          <a:bodyPr wrap="none" rtlCol="0">
            <a:spAutoFit/>
          </a:bodyPr>
          <a:lstStyle/>
          <a:p>
            <a:endParaRPr lang="en-US" dirty="0"/>
          </a:p>
        </p:txBody>
      </p:sp>
      <p:sp>
        <p:nvSpPr>
          <p:cNvPr id="10" name="TextBox 9"/>
          <p:cNvSpPr txBox="1"/>
          <p:nvPr/>
        </p:nvSpPr>
        <p:spPr>
          <a:xfrm>
            <a:off x="2209800" y="5715000"/>
            <a:ext cx="184666" cy="461665"/>
          </a:xfrm>
          <a:prstGeom prst="rect">
            <a:avLst/>
          </a:prstGeom>
          <a:noFill/>
        </p:spPr>
        <p:txBody>
          <a:bodyPr wrap="none" rtlCol="0">
            <a:spAutoFit/>
          </a:bodyPr>
          <a:lstStyle/>
          <a:p>
            <a:endParaRPr lang="en-US" b="1" dirty="0">
              <a:solidFill>
                <a:srgbClr val="000090"/>
              </a:solidFill>
            </a:endParaRPr>
          </a:p>
        </p:txBody>
      </p:sp>
      <p:sp>
        <p:nvSpPr>
          <p:cNvPr id="12" name="TextBox 11"/>
          <p:cNvSpPr txBox="1"/>
          <p:nvPr/>
        </p:nvSpPr>
        <p:spPr>
          <a:xfrm>
            <a:off x="4506704" y="3626187"/>
            <a:ext cx="184666" cy="461665"/>
          </a:xfrm>
          <a:prstGeom prst="rect">
            <a:avLst/>
          </a:prstGeom>
          <a:noFill/>
        </p:spPr>
        <p:txBody>
          <a:bodyPr wrap="none" rtlCol="0">
            <a:spAutoFit/>
          </a:bodyPr>
          <a:lstStyle/>
          <a:p>
            <a:endParaRPr lang="en-US" dirty="0"/>
          </a:p>
        </p:txBody>
      </p:sp>
      <p:sp>
        <p:nvSpPr>
          <p:cNvPr id="3" name="TextBox 2"/>
          <p:cNvSpPr txBox="1"/>
          <p:nvPr/>
        </p:nvSpPr>
        <p:spPr>
          <a:xfrm>
            <a:off x="5715320" y="3708134"/>
            <a:ext cx="184666" cy="461665"/>
          </a:xfrm>
          <a:prstGeom prst="rect">
            <a:avLst/>
          </a:prstGeom>
          <a:noFill/>
        </p:spPr>
        <p:txBody>
          <a:bodyPr wrap="none" rtlCol="0">
            <a:spAutoFit/>
          </a:bodyPr>
          <a:lstStyle/>
          <a:p>
            <a:endParaRPr lang="en-US" dirty="0"/>
          </a:p>
        </p:txBody>
      </p:sp>
      <p:sp>
        <p:nvSpPr>
          <p:cNvPr id="13" name="TextBox 12"/>
          <p:cNvSpPr txBox="1"/>
          <p:nvPr/>
        </p:nvSpPr>
        <p:spPr>
          <a:xfrm>
            <a:off x="3953609" y="5408550"/>
            <a:ext cx="184666" cy="461665"/>
          </a:xfrm>
          <a:prstGeom prst="rect">
            <a:avLst/>
          </a:prstGeom>
          <a:noFill/>
        </p:spPr>
        <p:txBody>
          <a:bodyPr wrap="none" rtlCol="0">
            <a:spAutoFit/>
          </a:bodyPr>
          <a:lstStyle/>
          <a:p>
            <a:endParaRPr lang="en-US" dirty="0"/>
          </a:p>
        </p:txBody>
      </p:sp>
      <p:sp>
        <p:nvSpPr>
          <p:cNvPr id="17" name="TextBox 16"/>
          <p:cNvSpPr txBox="1"/>
          <p:nvPr/>
        </p:nvSpPr>
        <p:spPr>
          <a:xfrm>
            <a:off x="7292666" y="3564726"/>
            <a:ext cx="184666" cy="461665"/>
          </a:xfrm>
          <a:prstGeom prst="rect">
            <a:avLst/>
          </a:prstGeom>
          <a:noFill/>
        </p:spPr>
        <p:txBody>
          <a:bodyPr wrap="none" rtlCol="0">
            <a:spAutoFit/>
          </a:bodyPr>
          <a:lstStyle/>
          <a:p>
            <a:endParaRPr lang="en-US" dirty="0"/>
          </a:p>
        </p:txBody>
      </p:sp>
      <p:sp>
        <p:nvSpPr>
          <p:cNvPr id="15" name="TextBox 14"/>
          <p:cNvSpPr txBox="1"/>
          <p:nvPr/>
        </p:nvSpPr>
        <p:spPr>
          <a:xfrm>
            <a:off x="5554213" y="3465321"/>
            <a:ext cx="184666" cy="461665"/>
          </a:xfrm>
          <a:prstGeom prst="rect">
            <a:avLst/>
          </a:prstGeom>
          <a:noFill/>
        </p:spPr>
        <p:txBody>
          <a:bodyPr wrap="none" rtlCol="0">
            <a:spAutoFit/>
          </a:bodyPr>
          <a:lstStyle/>
          <a:p>
            <a:endParaRPr lang="en-US" dirty="0"/>
          </a:p>
        </p:txBody>
      </p:sp>
      <p:sp>
        <p:nvSpPr>
          <p:cNvPr id="11" name="TextBox 10"/>
          <p:cNvSpPr txBox="1"/>
          <p:nvPr/>
        </p:nvSpPr>
        <p:spPr>
          <a:xfrm>
            <a:off x="1447800" y="1143000"/>
            <a:ext cx="184666" cy="461665"/>
          </a:xfrm>
          <a:prstGeom prst="rect">
            <a:avLst/>
          </a:prstGeom>
          <a:noFill/>
        </p:spPr>
        <p:txBody>
          <a:bodyPr wrap="none" rtlCol="0">
            <a:spAutoFit/>
          </a:bodyPr>
          <a:lstStyle/>
          <a:p>
            <a:endParaRPr lang="en-US" dirty="0"/>
          </a:p>
        </p:txBody>
      </p:sp>
      <p:sp>
        <p:nvSpPr>
          <p:cNvPr id="16" name="TextBox 15"/>
          <p:cNvSpPr txBox="1"/>
          <p:nvPr/>
        </p:nvSpPr>
        <p:spPr>
          <a:xfrm>
            <a:off x="3502938" y="5183193"/>
            <a:ext cx="184666" cy="461665"/>
          </a:xfrm>
          <a:prstGeom prst="rect">
            <a:avLst/>
          </a:prstGeom>
          <a:noFill/>
        </p:spPr>
        <p:txBody>
          <a:bodyPr wrap="none" rtlCol="0">
            <a:spAutoFit/>
          </a:bodyPr>
          <a:lstStyle/>
          <a:p>
            <a:endParaRPr lang="en-US" dirty="0"/>
          </a:p>
        </p:txBody>
      </p:sp>
      <p:sp>
        <p:nvSpPr>
          <p:cNvPr id="18" name="TextBox 17"/>
          <p:cNvSpPr txBox="1"/>
          <p:nvPr/>
        </p:nvSpPr>
        <p:spPr>
          <a:xfrm>
            <a:off x="3666818" y="2888657"/>
            <a:ext cx="184666" cy="461665"/>
          </a:xfrm>
          <a:prstGeom prst="rect">
            <a:avLst/>
          </a:prstGeom>
          <a:noFill/>
        </p:spPr>
        <p:txBody>
          <a:bodyPr wrap="none" rtlCol="0">
            <a:spAutoFit/>
          </a:bodyPr>
          <a:lstStyle/>
          <a:p>
            <a:endParaRPr lang="en-US" dirty="0"/>
          </a:p>
        </p:txBody>
      </p:sp>
      <p:sp>
        <p:nvSpPr>
          <p:cNvPr id="19" name="TextBox 18"/>
          <p:cNvSpPr txBox="1"/>
          <p:nvPr/>
        </p:nvSpPr>
        <p:spPr>
          <a:xfrm>
            <a:off x="6616661" y="2765736"/>
            <a:ext cx="184666" cy="461665"/>
          </a:xfrm>
          <a:prstGeom prst="rect">
            <a:avLst/>
          </a:prstGeom>
          <a:noFill/>
        </p:spPr>
        <p:txBody>
          <a:bodyPr wrap="none" rtlCol="0">
            <a:spAutoFit/>
          </a:bodyPr>
          <a:lstStyle/>
          <a:p>
            <a:endParaRPr lang="en-US" dirty="0"/>
          </a:p>
        </p:txBody>
      </p:sp>
      <p:sp>
        <p:nvSpPr>
          <p:cNvPr id="22" name="TextBox 21"/>
          <p:cNvSpPr txBox="1"/>
          <p:nvPr/>
        </p:nvSpPr>
        <p:spPr>
          <a:xfrm>
            <a:off x="6452781" y="3953978"/>
            <a:ext cx="184666" cy="461665"/>
          </a:xfrm>
          <a:prstGeom prst="rect">
            <a:avLst/>
          </a:prstGeom>
          <a:noFill/>
        </p:spPr>
        <p:txBody>
          <a:bodyPr wrap="none" rtlCol="0">
            <a:spAutoFit/>
          </a:bodyPr>
          <a:lstStyle/>
          <a:p>
            <a:endParaRPr lang="en-US" dirty="0"/>
          </a:p>
        </p:txBody>
      </p:sp>
      <p:sp>
        <p:nvSpPr>
          <p:cNvPr id="24" name="TextBox 23"/>
          <p:cNvSpPr txBox="1"/>
          <p:nvPr/>
        </p:nvSpPr>
        <p:spPr>
          <a:xfrm>
            <a:off x="5489985" y="5265141"/>
            <a:ext cx="184666" cy="461665"/>
          </a:xfrm>
          <a:prstGeom prst="rect">
            <a:avLst/>
          </a:prstGeom>
          <a:noFill/>
        </p:spPr>
        <p:txBody>
          <a:bodyPr wrap="none" rtlCol="0">
            <a:spAutoFit/>
          </a:bodyPr>
          <a:lstStyle/>
          <a:p>
            <a:endParaRPr lang="en-US" dirty="0"/>
          </a:p>
        </p:txBody>
      </p:sp>
      <p:sp>
        <p:nvSpPr>
          <p:cNvPr id="14" name="TextBox 13"/>
          <p:cNvSpPr txBox="1"/>
          <p:nvPr/>
        </p:nvSpPr>
        <p:spPr>
          <a:xfrm>
            <a:off x="1447800" y="1600200"/>
            <a:ext cx="184666" cy="461665"/>
          </a:xfrm>
          <a:prstGeom prst="rect">
            <a:avLst/>
          </a:prstGeom>
          <a:noFill/>
        </p:spPr>
        <p:txBody>
          <a:bodyPr wrap="none" rtlCol="0">
            <a:spAutoFit/>
          </a:bodyPr>
          <a:lstStyle/>
          <a:p>
            <a:endParaRPr lang="en-US" dirty="0"/>
          </a:p>
        </p:txBody>
      </p:sp>
      <p:sp>
        <p:nvSpPr>
          <p:cNvPr id="20" name="TextBox 19"/>
          <p:cNvSpPr txBox="1"/>
          <p:nvPr/>
        </p:nvSpPr>
        <p:spPr>
          <a:xfrm>
            <a:off x="1676400" y="1600200"/>
            <a:ext cx="6823252" cy="3816429"/>
          </a:xfrm>
          <a:prstGeom prst="rect">
            <a:avLst/>
          </a:prstGeom>
          <a:noFill/>
        </p:spPr>
        <p:txBody>
          <a:bodyPr wrap="none" rtlCol="0">
            <a:spAutoFit/>
          </a:bodyPr>
          <a:lstStyle/>
          <a:p>
            <a:r>
              <a:rPr lang="en-US" sz="2000" b="1" dirty="0">
                <a:solidFill>
                  <a:srgbClr val="000090"/>
                </a:solidFill>
              </a:rPr>
              <a:t> 		</a:t>
            </a:r>
            <a:r>
              <a:rPr lang="en-US" sz="3200" b="1" dirty="0">
                <a:solidFill>
                  <a:srgbClr val="000090"/>
                </a:solidFill>
              </a:rPr>
              <a:t>Hypothermia Chart</a:t>
            </a:r>
          </a:p>
          <a:p>
            <a:endParaRPr lang="en-US" sz="700" b="1" dirty="0">
              <a:solidFill>
                <a:srgbClr val="000090"/>
              </a:solidFill>
            </a:endParaRPr>
          </a:p>
          <a:p>
            <a:r>
              <a:rPr lang="en-US" b="1" dirty="0">
                <a:solidFill>
                  <a:srgbClr val="000090"/>
                </a:solidFill>
              </a:rPr>
              <a:t>Water            Exhaustion or            Survival</a:t>
            </a:r>
          </a:p>
          <a:p>
            <a:r>
              <a:rPr lang="en-US" b="1" dirty="0">
                <a:solidFill>
                  <a:srgbClr val="000090"/>
                </a:solidFill>
              </a:rPr>
              <a:t>Temp (</a:t>
            </a:r>
            <a:r>
              <a:rPr lang="en-US" b="1" baseline="30000" dirty="0" err="1">
                <a:solidFill>
                  <a:srgbClr val="000090"/>
                </a:solidFill>
              </a:rPr>
              <a:t>o</a:t>
            </a:r>
            <a:r>
              <a:rPr lang="en-US" b="1" dirty="0" err="1">
                <a:solidFill>
                  <a:srgbClr val="000090"/>
                </a:solidFill>
              </a:rPr>
              <a:t>F</a:t>
            </a:r>
            <a:r>
              <a:rPr lang="en-US" b="1" dirty="0">
                <a:solidFill>
                  <a:srgbClr val="000090"/>
                </a:solidFill>
              </a:rPr>
              <a:t>)      Unconsciousness       Time</a:t>
            </a:r>
          </a:p>
          <a:p>
            <a:endParaRPr lang="en-US" sz="700" b="1" dirty="0">
              <a:solidFill>
                <a:srgbClr val="000090"/>
              </a:solidFill>
            </a:endParaRPr>
          </a:p>
          <a:p>
            <a:r>
              <a:rPr lang="en-US" b="1" dirty="0">
                <a:solidFill>
                  <a:srgbClr val="000090"/>
                </a:solidFill>
              </a:rPr>
              <a:t>32.5</a:t>
            </a:r>
            <a:r>
              <a:rPr lang="en-US" b="1" baseline="30000" dirty="0">
                <a:solidFill>
                  <a:srgbClr val="000090"/>
                </a:solidFill>
              </a:rPr>
              <a:t>o</a:t>
            </a:r>
            <a:r>
              <a:rPr lang="en-US" b="1" dirty="0">
                <a:solidFill>
                  <a:srgbClr val="000090"/>
                </a:solidFill>
              </a:rPr>
              <a:t>-40</a:t>
            </a:r>
            <a:r>
              <a:rPr lang="en-US" b="1" baseline="30000" dirty="0">
                <a:solidFill>
                  <a:srgbClr val="000090"/>
                </a:solidFill>
              </a:rPr>
              <a:t>o </a:t>
            </a:r>
            <a:r>
              <a:rPr lang="en-US" b="1" dirty="0">
                <a:solidFill>
                  <a:srgbClr val="000090"/>
                </a:solidFill>
              </a:rPr>
              <a:t>          15-30 min		30-90 min</a:t>
            </a:r>
          </a:p>
          <a:p>
            <a:endParaRPr lang="en-US" sz="700" b="1" dirty="0">
              <a:solidFill>
                <a:srgbClr val="000090"/>
              </a:solidFill>
            </a:endParaRPr>
          </a:p>
          <a:p>
            <a:r>
              <a:rPr lang="en-US" b="1" dirty="0">
                <a:solidFill>
                  <a:srgbClr val="000090"/>
                </a:solidFill>
              </a:rPr>
              <a:t>40</a:t>
            </a:r>
            <a:r>
              <a:rPr lang="en-US" b="1" baseline="30000" dirty="0">
                <a:solidFill>
                  <a:srgbClr val="000090"/>
                </a:solidFill>
              </a:rPr>
              <a:t>o</a:t>
            </a:r>
            <a:r>
              <a:rPr lang="en-US" b="1" dirty="0">
                <a:solidFill>
                  <a:srgbClr val="000090"/>
                </a:solidFill>
              </a:rPr>
              <a:t>-50</a:t>
            </a:r>
            <a:r>
              <a:rPr lang="en-US" b="1" baseline="30000" dirty="0">
                <a:solidFill>
                  <a:srgbClr val="000090"/>
                </a:solidFill>
              </a:rPr>
              <a:t>o                     </a:t>
            </a:r>
            <a:r>
              <a:rPr lang="en-US" b="1" dirty="0">
                <a:solidFill>
                  <a:srgbClr val="000090"/>
                </a:solidFill>
              </a:rPr>
              <a:t>30-60 min		1-3 </a:t>
            </a:r>
            <a:r>
              <a:rPr lang="en-US" b="1" dirty="0" err="1">
                <a:solidFill>
                  <a:srgbClr val="000090"/>
                </a:solidFill>
              </a:rPr>
              <a:t>hrs</a:t>
            </a:r>
            <a:endParaRPr lang="en-US" b="1" dirty="0">
              <a:solidFill>
                <a:srgbClr val="000090"/>
              </a:solidFill>
            </a:endParaRPr>
          </a:p>
          <a:p>
            <a:endParaRPr lang="en-US" sz="700" b="1" dirty="0">
              <a:solidFill>
                <a:srgbClr val="000090"/>
              </a:solidFill>
            </a:endParaRPr>
          </a:p>
          <a:p>
            <a:r>
              <a:rPr lang="en-US" b="1" dirty="0">
                <a:solidFill>
                  <a:srgbClr val="000090"/>
                </a:solidFill>
              </a:rPr>
              <a:t>50</a:t>
            </a:r>
            <a:r>
              <a:rPr lang="en-US" b="1" baseline="30000" dirty="0">
                <a:solidFill>
                  <a:srgbClr val="000090"/>
                </a:solidFill>
              </a:rPr>
              <a:t>o</a:t>
            </a:r>
            <a:r>
              <a:rPr lang="en-US" b="1" dirty="0">
                <a:solidFill>
                  <a:srgbClr val="000090"/>
                </a:solidFill>
              </a:rPr>
              <a:t>-60</a:t>
            </a:r>
            <a:r>
              <a:rPr lang="en-US" b="1" baseline="30000" dirty="0">
                <a:solidFill>
                  <a:srgbClr val="000090"/>
                </a:solidFill>
              </a:rPr>
              <a:t>o                        </a:t>
            </a:r>
            <a:r>
              <a:rPr lang="en-US" b="1" dirty="0">
                <a:solidFill>
                  <a:srgbClr val="000090"/>
                </a:solidFill>
              </a:rPr>
              <a:t>1-2 </a:t>
            </a:r>
            <a:r>
              <a:rPr lang="en-US" b="1" dirty="0" err="1">
                <a:solidFill>
                  <a:srgbClr val="000090"/>
                </a:solidFill>
              </a:rPr>
              <a:t>hrs</a:t>
            </a:r>
            <a:r>
              <a:rPr lang="en-US" b="1" dirty="0">
                <a:solidFill>
                  <a:srgbClr val="000090"/>
                </a:solidFill>
              </a:rPr>
              <a:t>		1-6 </a:t>
            </a:r>
            <a:r>
              <a:rPr lang="en-US" b="1" dirty="0" err="1">
                <a:solidFill>
                  <a:srgbClr val="000090"/>
                </a:solidFill>
              </a:rPr>
              <a:t>hrs</a:t>
            </a:r>
            <a:endParaRPr lang="en-US" b="1" dirty="0">
              <a:solidFill>
                <a:srgbClr val="000090"/>
              </a:solidFill>
            </a:endParaRPr>
          </a:p>
          <a:p>
            <a:endParaRPr lang="en-US" sz="700" b="1" dirty="0">
              <a:solidFill>
                <a:srgbClr val="000090"/>
              </a:solidFill>
            </a:endParaRPr>
          </a:p>
          <a:p>
            <a:r>
              <a:rPr lang="en-US" b="1" dirty="0">
                <a:solidFill>
                  <a:srgbClr val="000090"/>
                </a:solidFill>
              </a:rPr>
              <a:t>60</a:t>
            </a:r>
            <a:r>
              <a:rPr lang="en-US" b="1" baseline="30000" dirty="0">
                <a:solidFill>
                  <a:srgbClr val="000090"/>
                </a:solidFill>
              </a:rPr>
              <a:t>o</a:t>
            </a:r>
            <a:r>
              <a:rPr lang="en-US" b="1" dirty="0">
                <a:solidFill>
                  <a:srgbClr val="000090"/>
                </a:solidFill>
              </a:rPr>
              <a:t>-70</a:t>
            </a:r>
            <a:r>
              <a:rPr lang="en-US" b="1" baseline="30000" dirty="0">
                <a:solidFill>
                  <a:srgbClr val="000090"/>
                </a:solidFill>
              </a:rPr>
              <a:t>o                        </a:t>
            </a:r>
            <a:r>
              <a:rPr lang="en-US" b="1" dirty="0">
                <a:solidFill>
                  <a:srgbClr val="000090"/>
                </a:solidFill>
              </a:rPr>
              <a:t>2-7 </a:t>
            </a:r>
            <a:r>
              <a:rPr lang="en-US" b="1" dirty="0" err="1">
                <a:solidFill>
                  <a:srgbClr val="000090"/>
                </a:solidFill>
              </a:rPr>
              <a:t>hrs</a:t>
            </a:r>
            <a:r>
              <a:rPr lang="en-US" b="1" dirty="0">
                <a:solidFill>
                  <a:srgbClr val="000090"/>
                </a:solidFill>
              </a:rPr>
              <a:t>		2-40 </a:t>
            </a:r>
            <a:r>
              <a:rPr lang="en-US" b="1" dirty="0" err="1">
                <a:solidFill>
                  <a:srgbClr val="000090"/>
                </a:solidFill>
              </a:rPr>
              <a:t>hrs</a:t>
            </a:r>
            <a:endParaRPr lang="en-US" b="1" dirty="0">
              <a:solidFill>
                <a:srgbClr val="000090"/>
              </a:solidFill>
            </a:endParaRPr>
          </a:p>
          <a:p>
            <a:endParaRPr lang="en-US" sz="700" b="1" dirty="0">
              <a:solidFill>
                <a:srgbClr val="000090"/>
              </a:solidFill>
            </a:endParaRPr>
          </a:p>
          <a:p>
            <a:r>
              <a:rPr lang="en-US" b="1" dirty="0">
                <a:solidFill>
                  <a:srgbClr val="000090"/>
                </a:solidFill>
              </a:rPr>
              <a:t>70</a:t>
            </a:r>
            <a:r>
              <a:rPr lang="en-US" b="1" baseline="30000" dirty="0">
                <a:solidFill>
                  <a:srgbClr val="000090"/>
                </a:solidFill>
              </a:rPr>
              <a:t>o</a:t>
            </a:r>
            <a:r>
              <a:rPr lang="en-US" b="1" dirty="0">
                <a:solidFill>
                  <a:srgbClr val="000090"/>
                </a:solidFill>
              </a:rPr>
              <a:t>-80</a:t>
            </a:r>
            <a:r>
              <a:rPr lang="en-US" b="1" baseline="30000" dirty="0">
                <a:solidFill>
                  <a:srgbClr val="000090"/>
                </a:solidFill>
              </a:rPr>
              <a:t>o                        </a:t>
            </a:r>
            <a:r>
              <a:rPr lang="en-US" b="1" dirty="0">
                <a:solidFill>
                  <a:srgbClr val="000090"/>
                </a:solidFill>
              </a:rPr>
              <a:t>3-12 </a:t>
            </a:r>
            <a:r>
              <a:rPr lang="en-US" b="1" dirty="0" err="1">
                <a:solidFill>
                  <a:srgbClr val="000090"/>
                </a:solidFill>
              </a:rPr>
              <a:t>hrs</a:t>
            </a:r>
            <a:r>
              <a:rPr lang="en-US" b="1" dirty="0">
                <a:solidFill>
                  <a:srgbClr val="000090"/>
                </a:solidFill>
              </a:rPr>
              <a:t>		3 </a:t>
            </a:r>
            <a:r>
              <a:rPr lang="en-US" b="1" dirty="0" err="1">
                <a:solidFill>
                  <a:srgbClr val="000090"/>
                </a:solidFill>
              </a:rPr>
              <a:t>hrs</a:t>
            </a:r>
            <a:r>
              <a:rPr lang="en-US" b="1" dirty="0">
                <a:solidFill>
                  <a:srgbClr val="000090"/>
                </a:solidFill>
              </a:rPr>
              <a:t>-indefinite</a:t>
            </a:r>
          </a:p>
        </p:txBody>
      </p:sp>
      <p:sp>
        <p:nvSpPr>
          <p:cNvPr id="21" name="TextBox 20"/>
          <p:cNvSpPr txBox="1"/>
          <p:nvPr/>
        </p:nvSpPr>
        <p:spPr>
          <a:xfrm>
            <a:off x="3441483" y="4507125"/>
            <a:ext cx="184666" cy="461665"/>
          </a:xfrm>
          <a:prstGeom prst="rect">
            <a:avLst/>
          </a:prstGeom>
          <a:noFill/>
        </p:spPr>
        <p:txBody>
          <a:bodyPr wrap="none" rtlCol="0">
            <a:spAutoFit/>
          </a:bodyPr>
          <a:lstStyle/>
          <a:p>
            <a:endParaRPr lang="en-US" dirty="0"/>
          </a:p>
        </p:txBody>
      </p:sp>
      <p:sp>
        <p:nvSpPr>
          <p:cNvPr id="25" name="TextBox 24"/>
          <p:cNvSpPr txBox="1"/>
          <p:nvPr/>
        </p:nvSpPr>
        <p:spPr>
          <a:xfrm>
            <a:off x="1905000" y="2133600"/>
            <a:ext cx="184666" cy="461665"/>
          </a:xfrm>
          <a:prstGeom prst="rect">
            <a:avLst/>
          </a:prstGeom>
          <a:noFill/>
        </p:spPr>
        <p:txBody>
          <a:bodyPr wrap="none" rtlCol="0">
            <a:spAutoFit/>
          </a:bodyPr>
          <a:lstStyle/>
          <a:p>
            <a:endParaRPr lang="en-US" dirty="0">
              <a:ln>
                <a:solidFill>
                  <a:srgbClr val="000000"/>
                </a:solidFill>
              </a:ln>
              <a:solidFill>
                <a:srgbClr val="0000FF"/>
              </a:solidFill>
            </a:endParaRPr>
          </a:p>
        </p:txBody>
      </p:sp>
      <p:cxnSp>
        <p:nvCxnSpPr>
          <p:cNvPr id="26" name="Straight Connector 25"/>
          <p:cNvCxnSpPr/>
          <p:nvPr/>
        </p:nvCxnSpPr>
        <p:spPr>
          <a:xfrm flipH="1">
            <a:off x="1524000" y="3048000"/>
            <a:ext cx="6248400" cy="0"/>
          </a:xfrm>
          <a:prstGeom prst="line">
            <a:avLst/>
          </a:prstGeom>
          <a:ln>
            <a:solidFill>
              <a:srgbClr val="00009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3105489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04800"/>
            <a:ext cx="8001000" cy="685800"/>
          </a:xfrm>
        </p:spPr>
        <p:txBody>
          <a:bodyPr/>
          <a:lstStyle/>
          <a:p>
            <a:r>
              <a:rPr lang="en-US" sz="4000" b="0" dirty="0">
                <a:solidFill>
                  <a:srgbClr val="108040"/>
                </a:solidFill>
              </a:rPr>
              <a:t> Hypothermia</a:t>
            </a:r>
          </a:p>
        </p:txBody>
      </p:sp>
      <p:sp>
        <p:nvSpPr>
          <p:cNvPr id="5" name="TextBox 4"/>
          <p:cNvSpPr txBox="1"/>
          <p:nvPr/>
        </p:nvSpPr>
        <p:spPr>
          <a:xfrm>
            <a:off x="3200400" y="6586379"/>
            <a:ext cx="3617096" cy="246221"/>
          </a:xfrm>
          <a:prstGeom prst="rect">
            <a:avLst/>
          </a:prstGeom>
          <a:noFill/>
        </p:spPr>
        <p:txBody>
          <a:bodyPr wrap="none" rtlCol="0">
            <a:spAutoFit/>
          </a:bodyPr>
          <a:lstStyle/>
          <a:p>
            <a:r>
              <a:rPr lang="en-US" sz="1000" b="1" dirty="0">
                <a:solidFill>
                  <a:srgbClr val="FF0000"/>
                </a:solidFill>
                <a:latin typeface="Arial"/>
                <a:cs typeface="Arial"/>
              </a:rPr>
              <a:t>Copyright 2019 - Coast Guard Auxiliary Association, Inc.</a:t>
            </a:r>
          </a:p>
        </p:txBody>
      </p:sp>
      <p:sp>
        <p:nvSpPr>
          <p:cNvPr id="4" name="TextBox 3"/>
          <p:cNvSpPr txBox="1"/>
          <p:nvPr/>
        </p:nvSpPr>
        <p:spPr>
          <a:xfrm>
            <a:off x="3134208" y="3134500"/>
            <a:ext cx="184666" cy="461665"/>
          </a:xfrm>
          <a:prstGeom prst="rect">
            <a:avLst/>
          </a:prstGeom>
          <a:noFill/>
        </p:spPr>
        <p:txBody>
          <a:bodyPr wrap="none" rtlCol="0">
            <a:spAutoFit/>
          </a:bodyPr>
          <a:lstStyle/>
          <a:p>
            <a:endParaRPr lang="en-US" dirty="0"/>
          </a:p>
        </p:txBody>
      </p:sp>
      <p:sp>
        <p:nvSpPr>
          <p:cNvPr id="7" name="TextBox 6"/>
          <p:cNvSpPr txBox="1"/>
          <p:nvPr/>
        </p:nvSpPr>
        <p:spPr>
          <a:xfrm>
            <a:off x="5059799" y="4158847"/>
            <a:ext cx="184666" cy="461665"/>
          </a:xfrm>
          <a:prstGeom prst="rect">
            <a:avLst/>
          </a:prstGeom>
          <a:noFill/>
        </p:spPr>
        <p:txBody>
          <a:bodyPr wrap="none" rtlCol="0">
            <a:spAutoFit/>
          </a:bodyPr>
          <a:lstStyle/>
          <a:p>
            <a:endParaRPr lang="en-US" dirty="0"/>
          </a:p>
        </p:txBody>
      </p:sp>
      <p:sp>
        <p:nvSpPr>
          <p:cNvPr id="9" name="TextBox 8"/>
          <p:cNvSpPr txBox="1"/>
          <p:nvPr/>
        </p:nvSpPr>
        <p:spPr>
          <a:xfrm>
            <a:off x="2130442" y="3523752"/>
            <a:ext cx="184666" cy="461665"/>
          </a:xfrm>
          <a:prstGeom prst="rect">
            <a:avLst/>
          </a:prstGeom>
          <a:noFill/>
        </p:spPr>
        <p:txBody>
          <a:bodyPr wrap="none" rtlCol="0">
            <a:spAutoFit/>
          </a:bodyPr>
          <a:lstStyle/>
          <a:p>
            <a:endParaRPr lang="en-US" dirty="0"/>
          </a:p>
        </p:txBody>
      </p:sp>
      <p:sp>
        <p:nvSpPr>
          <p:cNvPr id="6" name="TextBox 5"/>
          <p:cNvSpPr txBox="1"/>
          <p:nvPr/>
        </p:nvSpPr>
        <p:spPr>
          <a:xfrm>
            <a:off x="7722852" y="4015438"/>
            <a:ext cx="184666" cy="461665"/>
          </a:xfrm>
          <a:prstGeom prst="rect">
            <a:avLst/>
          </a:prstGeom>
          <a:noFill/>
        </p:spPr>
        <p:txBody>
          <a:bodyPr wrap="none" rtlCol="0">
            <a:spAutoFit/>
          </a:bodyPr>
          <a:lstStyle/>
          <a:p>
            <a:endParaRPr lang="en-US" dirty="0"/>
          </a:p>
        </p:txBody>
      </p:sp>
      <p:sp>
        <p:nvSpPr>
          <p:cNvPr id="8" name="TextBox 7"/>
          <p:cNvSpPr txBox="1"/>
          <p:nvPr/>
        </p:nvSpPr>
        <p:spPr>
          <a:xfrm>
            <a:off x="2130442" y="4630046"/>
            <a:ext cx="184666" cy="461665"/>
          </a:xfrm>
          <a:prstGeom prst="rect">
            <a:avLst/>
          </a:prstGeom>
          <a:noFill/>
        </p:spPr>
        <p:txBody>
          <a:bodyPr wrap="none" rtlCol="0">
            <a:spAutoFit/>
          </a:bodyPr>
          <a:lstStyle/>
          <a:p>
            <a:endParaRPr lang="en-US" dirty="0"/>
          </a:p>
        </p:txBody>
      </p:sp>
      <p:sp>
        <p:nvSpPr>
          <p:cNvPr id="10" name="TextBox 9"/>
          <p:cNvSpPr txBox="1"/>
          <p:nvPr/>
        </p:nvSpPr>
        <p:spPr>
          <a:xfrm>
            <a:off x="2209800" y="5715000"/>
            <a:ext cx="184666" cy="461665"/>
          </a:xfrm>
          <a:prstGeom prst="rect">
            <a:avLst/>
          </a:prstGeom>
          <a:noFill/>
        </p:spPr>
        <p:txBody>
          <a:bodyPr wrap="none" rtlCol="0">
            <a:spAutoFit/>
          </a:bodyPr>
          <a:lstStyle/>
          <a:p>
            <a:endParaRPr lang="en-US" b="1" dirty="0">
              <a:solidFill>
                <a:srgbClr val="000090"/>
              </a:solidFill>
            </a:endParaRPr>
          </a:p>
        </p:txBody>
      </p:sp>
      <p:sp>
        <p:nvSpPr>
          <p:cNvPr id="12" name="TextBox 11"/>
          <p:cNvSpPr txBox="1"/>
          <p:nvPr/>
        </p:nvSpPr>
        <p:spPr>
          <a:xfrm>
            <a:off x="4506704" y="3626187"/>
            <a:ext cx="184666" cy="461665"/>
          </a:xfrm>
          <a:prstGeom prst="rect">
            <a:avLst/>
          </a:prstGeom>
          <a:noFill/>
        </p:spPr>
        <p:txBody>
          <a:bodyPr wrap="none" rtlCol="0">
            <a:spAutoFit/>
          </a:bodyPr>
          <a:lstStyle/>
          <a:p>
            <a:endParaRPr lang="en-US" dirty="0"/>
          </a:p>
        </p:txBody>
      </p:sp>
      <p:sp>
        <p:nvSpPr>
          <p:cNvPr id="3" name="TextBox 2"/>
          <p:cNvSpPr txBox="1"/>
          <p:nvPr/>
        </p:nvSpPr>
        <p:spPr>
          <a:xfrm>
            <a:off x="5715320" y="3708134"/>
            <a:ext cx="184666" cy="461665"/>
          </a:xfrm>
          <a:prstGeom prst="rect">
            <a:avLst/>
          </a:prstGeom>
          <a:noFill/>
        </p:spPr>
        <p:txBody>
          <a:bodyPr wrap="none" rtlCol="0">
            <a:spAutoFit/>
          </a:bodyPr>
          <a:lstStyle/>
          <a:p>
            <a:endParaRPr lang="en-US" dirty="0"/>
          </a:p>
        </p:txBody>
      </p:sp>
      <p:sp>
        <p:nvSpPr>
          <p:cNvPr id="13" name="TextBox 12"/>
          <p:cNvSpPr txBox="1"/>
          <p:nvPr/>
        </p:nvSpPr>
        <p:spPr>
          <a:xfrm>
            <a:off x="3953609" y="5408550"/>
            <a:ext cx="184666" cy="461665"/>
          </a:xfrm>
          <a:prstGeom prst="rect">
            <a:avLst/>
          </a:prstGeom>
          <a:noFill/>
        </p:spPr>
        <p:txBody>
          <a:bodyPr wrap="none" rtlCol="0">
            <a:spAutoFit/>
          </a:bodyPr>
          <a:lstStyle/>
          <a:p>
            <a:endParaRPr lang="en-US" dirty="0"/>
          </a:p>
        </p:txBody>
      </p:sp>
      <p:sp>
        <p:nvSpPr>
          <p:cNvPr id="17" name="TextBox 16"/>
          <p:cNvSpPr txBox="1"/>
          <p:nvPr/>
        </p:nvSpPr>
        <p:spPr>
          <a:xfrm>
            <a:off x="7292666" y="3564726"/>
            <a:ext cx="184666" cy="461665"/>
          </a:xfrm>
          <a:prstGeom prst="rect">
            <a:avLst/>
          </a:prstGeom>
          <a:noFill/>
        </p:spPr>
        <p:txBody>
          <a:bodyPr wrap="none" rtlCol="0">
            <a:spAutoFit/>
          </a:bodyPr>
          <a:lstStyle/>
          <a:p>
            <a:endParaRPr lang="en-US" dirty="0"/>
          </a:p>
        </p:txBody>
      </p:sp>
      <p:sp>
        <p:nvSpPr>
          <p:cNvPr id="15" name="TextBox 14"/>
          <p:cNvSpPr txBox="1"/>
          <p:nvPr/>
        </p:nvSpPr>
        <p:spPr>
          <a:xfrm>
            <a:off x="5554213" y="3465321"/>
            <a:ext cx="184666" cy="461665"/>
          </a:xfrm>
          <a:prstGeom prst="rect">
            <a:avLst/>
          </a:prstGeom>
          <a:noFill/>
        </p:spPr>
        <p:txBody>
          <a:bodyPr wrap="none" rtlCol="0">
            <a:spAutoFit/>
          </a:bodyPr>
          <a:lstStyle/>
          <a:p>
            <a:endParaRPr lang="en-US" dirty="0"/>
          </a:p>
        </p:txBody>
      </p:sp>
      <p:sp>
        <p:nvSpPr>
          <p:cNvPr id="11" name="TextBox 10"/>
          <p:cNvSpPr txBox="1"/>
          <p:nvPr/>
        </p:nvSpPr>
        <p:spPr>
          <a:xfrm>
            <a:off x="1447800" y="1143000"/>
            <a:ext cx="184666" cy="461665"/>
          </a:xfrm>
          <a:prstGeom prst="rect">
            <a:avLst/>
          </a:prstGeom>
          <a:noFill/>
        </p:spPr>
        <p:txBody>
          <a:bodyPr wrap="none" rtlCol="0">
            <a:spAutoFit/>
          </a:bodyPr>
          <a:lstStyle/>
          <a:p>
            <a:endParaRPr lang="en-US" dirty="0"/>
          </a:p>
        </p:txBody>
      </p:sp>
      <p:sp>
        <p:nvSpPr>
          <p:cNvPr id="16" name="TextBox 15"/>
          <p:cNvSpPr txBox="1"/>
          <p:nvPr/>
        </p:nvSpPr>
        <p:spPr>
          <a:xfrm>
            <a:off x="3502938" y="5183193"/>
            <a:ext cx="184666" cy="461665"/>
          </a:xfrm>
          <a:prstGeom prst="rect">
            <a:avLst/>
          </a:prstGeom>
          <a:noFill/>
        </p:spPr>
        <p:txBody>
          <a:bodyPr wrap="none" rtlCol="0">
            <a:spAutoFit/>
          </a:bodyPr>
          <a:lstStyle/>
          <a:p>
            <a:endParaRPr lang="en-US" dirty="0"/>
          </a:p>
        </p:txBody>
      </p:sp>
      <p:sp>
        <p:nvSpPr>
          <p:cNvPr id="18" name="TextBox 17"/>
          <p:cNvSpPr txBox="1"/>
          <p:nvPr/>
        </p:nvSpPr>
        <p:spPr>
          <a:xfrm>
            <a:off x="3666818" y="2888657"/>
            <a:ext cx="184666" cy="461665"/>
          </a:xfrm>
          <a:prstGeom prst="rect">
            <a:avLst/>
          </a:prstGeom>
          <a:noFill/>
        </p:spPr>
        <p:txBody>
          <a:bodyPr wrap="none" rtlCol="0">
            <a:spAutoFit/>
          </a:bodyPr>
          <a:lstStyle/>
          <a:p>
            <a:endParaRPr lang="en-US" dirty="0"/>
          </a:p>
        </p:txBody>
      </p:sp>
      <p:sp>
        <p:nvSpPr>
          <p:cNvPr id="19" name="TextBox 18"/>
          <p:cNvSpPr txBox="1"/>
          <p:nvPr/>
        </p:nvSpPr>
        <p:spPr>
          <a:xfrm>
            <a:off x="6616661" y="2765736"/>
            <a:ext cx="184666" cy="461665"/>
          </a:xfrm>
          <a:prstGeom prst="rect">
            <a:avLst/>
          </a:prstGeom>
          <a:noFill/>
        </p:spPr>
        <p:txBody>
          <a:bodyPr wrap="none" rtlCol="0">
            <a:spAutoFit/>
          </a:bodyPr>
          <a:lstStyle/>
          <a:p>
            <a:endParaRPr lang="en-US" dirty="0"/>
          </a:p>
        </p:txBody>
      </p:sp>
      <p:sp>
        <p:nvSpPr>
          <p:cNvPr id="22" name="TextBox 21"/>
          <p:cNvSpPr txBox="1"/>
          <p:nvPr/>
        </p:nvSpPr>
        <p:spPr>
          <a:xfrm>
            <a:off x="6452781" y="3953978"/>
            <a:ext cx="184666" cy="461665"/>
          </a:xfrm>
          <a:prstGeom prst="rect">
            <a:avLst/>
          </a:prstGeom>
          <a:noFill/>
        </p:spPr>
        <p:txBody>
          <a:bodyPr wrap="none" rtlCol="0">
            <a:spAutoFit/>
          </a:bodyPr>
          <a:lstStyle/>
          <a:p>
            <a:endParaRPr lang="en-US" dirty="0"/>
          </a:p>
        </p:txBody>
      </p:sp>
      <p:sp>
        <p:nvSpPr>
          <p:cNvPr id="24" name="TextBox 23"/>
          <p:cNvSpPr txBox="1"/>
          <p:nvPr/>
        </p:nvSpPr>
        <p:spPr>
          <a:xfrm>
            <a:off x="5489985" y="5265141"/>
            <a:ext cx="184666" cy="461665"/>
          </a:xfrm>
          <a:prstGeom prst="rect">
            <a:avLst/>
          </a:prstGeom>
          <a:noFill/>
        </p:spPr>
        <p:txBody>
          <a:bodyPr wrap="none" rtlCol="0">
            <a:spAutoFit/>
          </a:bodyPr>
          <a:lstStyle/>
          <a:p>
            <a:endParaRPr lang="en-US" dirty="0"/>
          </a:p>
        </p:txBody>
      </p:sp>
      <p:sp>
        <p:nvSpPr>
          <p:cNvPr id="14" name="TextBox 13"/>
          <p:cNvSpPr txBox="1"/>
          <p:nvPr/>
        </p:nvSpPr>
        <p:spPr>
          <a:xfrm>
            <a:off x="1447800" y="1600200"/>
            <a:ext cx="184666" cy="461665"/>
          </a:xfrm>
          <a:prstGeom prst="rect">
            <a:avLst/>
          </a:prstGeom>
          <a:noFill/>
        </p:spPr>
        <p:txBody>
          <a:bodyPr wrap="none" rtlCol="0">
            <a:spAutoFit/>
          </a:bodyPr>
          <a:lstStyle/>
          <a:p>
            <a:endParaRPr lang="en-US" dirty="0"/>
          </a:p>
        </p:txBody>
      </p:sp>
      <p:sp>
        <p:nvSpPr>
          <p:cNvPr id="21" name="TextBox 20"/>
          <p:cNvSpPr txBox="1"/>
          <p:nvPr/>
        </p:nvSpPr>
        <p:spPr>
          <a:xfrm>
            <a:off x="3441483" y="4507125"/>
            <a:ext cx="184666" cy="461665"/>
          </a:xfrm>
          <a:prstGeom prst="rect">
            <a:avLst/>
          </a:prstGeom>
          <a:noFill/>
        </p:spPr>
        <p:txBody>
          <a:bodyPr wrap="none" rtlCol="0">
            <a:spAutoFit/>
          </a:bodyPr>
          <a:lstStyle/>
          <a:p>
            <a:endParaRPr lang="en-US" dirty="0"/>
          </a:p>
        </p:txBody>
      </p:sp>
      <p:sp>
        <p:nvSpPr>
          <p:cNvPr id="25" name="TextBox 24"/>
          <p:cNvSpPr txBox="1"/>
          <p:nvPr/>
        </p:nvSpPr>
        <p:spPr>
          <a:xfrm>
            <a:off x="1905000" y="2133600"/>
            <a:ext cx="184666" cy="461665"/>
          </a:xfrm>
          <a:prstGeom prst="rect">
            <a:avLst/>
          </a:prstGeom>
          <a:noFill/>
        </p:spPr>
        <p:txBody>
          <a:bodyPr wrap="none" rtlCol="0">
            <a:spAutoFit/>
          </a:bodyPr>
          <a:lstStyle/>
          <a:p>
            <a:endParaRPr lang="en-US" dirty="0">
              <a:ln>
                <a:solidFill>
                  <a:srgbClr val="000000"/>
                </a:solidFill>
              </a:ln>
              <a:solidFill>
                <a:srgbClr val="0000FF"/>
              </a:solidFill>
            </a:endParaRPr>
          </a:p>
        </p:txBody>
      </p:sp>
      <p:sp>
        <p:nvSpPr>
          <p:cNvPr id="23" name="TextBox 22"/>
          <p:cNvSpPr txBox="1"/>
          <p:nvPr/>
        </p:nvSpPr>
        <p:spPr>
          <a:xfrm>
            <a:off x="4474308" y="3360615"/>
            <a:ext cx="184666" cy="461665"/>
          </a:xfrm>
          <a:prstGeom prst="rect">
            <a:avLst/>
          </a:prstGeom>
          <a:noFill/>
        </p:spPr>
        <p:txBody>
          <a:bodyPr wrap="none" rtlCol="0">
            <a:spAutoFit/>
          </a:bodyPr>
          <a:lstStyle/>
          <a:p>
            <a:endParaRPr lang="en-US" dirty="0"/>
          </a:p>
        </p:txBody>
      </p:sp>
      <p:pic>
        <p:nvPicPr>
          <p:cNvPr id="27" name="Picture 19" descr="DSC_776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1524000"/>
            <a:ext cx="3124200" cy="4572000"/>
          </a:xfrm>
          <a:prstGeom prst="rect">
            <a:avLst/>
          </a:prstGeom>
          <a:noFill/>
          <a:ln w="76200">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sp>
        <p:nvSpPr>
          <p:cNvPr id="28" name="TextBox 27"/>
          <p:cNvSpPr txBox="1"/>
          <p:nvPr/>
        </p:nvSpPr>
        <p:spPr>
          <a:xfrm>
            <a:off x="1066800" y="1447800"/>
            <a:ext cx="4343399" cy="3908762"/>
          </a:xfrm>
          <a:prstGeom prst="rect">
            <a:avLst/>
          </a:prstGeom>
          <a:noFill/>
        </p:spPr>
        <p:txBody>
          <a:bodyPr wrap="square" rtlCol="0">
            <a:spAutoFit/>
          </a:bodyPr>
          <a:lstStyle/>
          <a:p>
            <a:pPr eaLnBrk="1" hangingPunct="1"/>
            <a:r>
              <a:rPr lang="en-US" sz="2800" b="1" dirty="0">
                <a:solidFill>
                  <a:srgbClr val="000090"/>
                </a:solidFill>
                <a:latin typeface="Arial" charset="0"/>
              </a:rPr>
              <a:t>Get as much of body out of water as possible </a:t>
            </a:r>
          </a:p>
          <a:p>
            <a:pPr lvl="1" eaLnBrk="1" hangingPunct="1"/>
            <a:r>
              <a:rPr lang="en-US" sz="2800" dirty="0">
                <a:solidFill>
                  <a:srgbClr val="000090"/>
                </a:solidFill>
                <a:latin typeface="Arial" charset="0"/>
              </a:rPr>
              <a:t>Water removes body heat faster than air</a:t>
            </a:r>
          </a:p>
          <a:p>
            <a:pPr eaLnBrk="1" hangingPunct="1"/>
            <a:r>
              <a:rPr lang="en-US" sz="2800" b="1" dirty="0">
                <a:solidFill>
                  <a:srgbClr val="000090"/>
                </a:solidFill>
                <a:latin typeface="Arial" charset="0"/>
              </a:rPr>
              <a:t>Swim only if land close</a:t>
            </a:r>
          </a:p>
          <a:p>
            <a:pPr lvl="1" eaLnBrk="1" hangingPunct="1"/>
            <a:r>
              <a:rPr lang="en-US" sz="2800" dirty="0">
                <a:solidFill>
                  <a:srgbClr val="000090"/>
                </a:solidFill>
                <a:latin typeface="Arial" charset="0"/>
              </a:rPr>
              <a:t>Exertion uses up body heat</a:t>
            </a:r>
          </a:p>
          <a:p>
            <a:pPr eaLnBrk="1" hangingPunct="1"/>
            <a:r>
              <a:rPr lang="en-US" sz="2800" b="1" dirty="0">
                <a:solidFill>
                  <a:srgbClr val="000090"/>
                </a:solidFill>
                <a:latin typeface="Arial" charset="0"/>
              </a:rPr>
              <a:t>Stay with boat</a:t>
            </a:r>
          </a:p>
          <a:p>
            <a:endParaRPr lang="en-US" dirty="0"/>
          </a:p>
        </p:txBody>
      </p:sp>
    </p:spTree>
    <p:extLst>
      <p:ext uri="{BB962C8B-B14F-4D97-AF65-F5344CB8AC3E}">
        <p14:creationId xmlns:p14="http://schemas.microsoft.com/office/powerpoint/2010/main" val="274400298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838200"/>
            <a:ext cx="8001000" cy="685800"/>
          </a:xfrm>
        </p:spPr>
        <p:txBody>
          <a:bodyPr/>
          <a:lstStyle/>
          <a:p>
            <a:r>
              <a:rPr lang="en-US" sz="4000" b="0" dirty="0">
                <a:solidFill>
                  <a:srgbClr val="108040"/>
                </a:solidFill>
              </a:rPr>
              <a:t> </a:t>
            </a:r>
            <a:r>
              <a:rPr lang="en-US" sz="4000" b="0" dirty="0">
                <a:solidFill>
                  <a:srgbClr val="FF0000"/>
                </a:solidFill>
              </a:rPr>
              <a:t>H</a:t>
            </a:r>
            <a:r>
              <a:rPr lang="en-US" sz="4000" b="0" dirty="0">
                <a:solidFill>
                  <a:srgbClr val="108040"/>
                </a:solidFill>
              </a:rPr>
              <a:t>elp </a:t>
            </a:r>
            <a:r>
              <a:rPr lang="en-US" sz="4000" b="0" dirty="0">
                <a:solidFill>
                  <a:srgbClr val="FF0000"/>
                </a:solidFill>
              </a:rPr>
              <a:t>E</a:t>
            </a:r>
            <a:r>
              <a:rPr lang="en-US" sz="4000" b="0" dirty="0">
                <a:solidFill>
                  <a:srgbClr val="108040"/>
                </a:solidFill>
              </a:rPr>
              <a:t>scape</a:t>
            </a:r>
            <a:br>
              <a:rPr lang="en-US" sz="4000" b="0" dirty="0">
                <a:solidFill>
                  <a:srgbClr val="108040"/>
                </a:solidFill>
              </a:rPr>
            </a:br>
            <a:r>
              <a:rPr lang="en-US" sz="4000" b="0" dirty="0">
                <a:solidFill>
                  <a:srgbClr val="FF0000"/>
                </a:solidFill>
              </a:rPr>
              <a:t>L</a:t>
            </a:r>
            <a:r>
              <a:rPr lang="en-US" sz="4000" b="0" dirty="0">
                <a:solidFill>
                  <a:srgbClr val="108040"/>
                </a:solidFill>
              </a:rPr>
              <a:t>essening </a:t>
            </a:r>
            <a:r>
              <a:rPr lang="en-US" sz="4000" b="0" dirty="0">
                <a:solidFill>
                  <a:srgbClr val="FF0000"/>
                </a:solidFill>
              </a:rPr>
              <a:t>P</a:t>
            </a:r>
            <a:r>
              <a:rPr lang="en-US" sz="4000" b="0" dirty="0">
                <a:solidFill>
                  <a:srgbClr val="108040"/>
                </a:solidFill>
              </a:rPr>
              <a:t>osition</a:t>
            </a:r>
            <a:br>
              <a:rPr lang="en-US" sz="4000" b="0" dirty="0">
                <a:solidFill>
                  <a:srgbClr val="108040"/>
                </a:solidFill>
              </a:rPr>
            </a:br>
            <a:endParaRPr lang="en-US" sz="4000" b="0" dirty="0">
              <a:solidFill>
                <a:srgbClr val="108040"/>
              </a:solidFill>
            </a:endParaRPr>
          </a:p>
        </p:txBody>
      </p:sp>
      <p:sp>
        <p:nvSpPr>
          <p:cNvPr id="5" name="TextBox 4"/>
          <p:cNvSpPr txBox="1"/>
          <p:nvPr/>
        </p:nvSpPr>
        <p:spPr>
          <a:xfrm>
            <a:off x="3200400" y="6586379"/>
            <a:ext cx="3617096" cy="246221"/>
          </a:xfrm>
          <a:prstGeom prst="rect">
            <a:avLst/>
          </a:prstGeom>
          <a:noFill/>
        </p:spPr>
        <p:txBody>
          <a:bodyPr wrap="none" rtlCol="0">
            <a:spAutoFit/>
          </a:bodyPr>
          <a:lstStyle/>
          <a:p>
            <a:r>
              <a:rPr lang="en-US" sz="1000" b="1" dirty="0">
                <a:solidFill>
                  <a:srgbClr val="FF0000"/>
                </a:solidFill>
                <a:latin typeface="Arial"/>
                <a:cs typeface="Arial"/>
              </a:rPr>
              <a:t>Copyright 2019 - Coast Guard Auxiliary Association, Inc.</a:t>
            </a:r>
          </a:p>
        </p:txBody>
      </p:sp>
      <p:sp>
        <p:nvSpPr>
          <p:cNvPr id="4" name="TextBox 3"/>
          <p:cNvSpPr txBox="1"/>
          <p:nvPr/>
        </p:nvSpPr>
        <p:spPr>
          <a:xfrm>
            <a:off x="3134208" y="3134500"/>
            <a:ext cx="184666" cy="461665"/>
          </a:xfrm>
          <a:prstGeom prst="rect">
            <a:avLst/>
          </a:prstGeom>
          <a:noFill/>
        </p:spPr>
        <p:txBody>
          <a:bodyPr wrap="none" rtlCol="0">
            <a:spAutoFit/>
          </a:bodyPr>
          <a:lstStyle/>
          <a:p>
            <a:endParaRPr lang="en-US" dirty="0"/>
          </a:p>
        </p:txBody>
      </p:sp>
      <p:sp>
        <p:nvSpPr>
          <p:cNvPr id="7" name="TextBox 6"/>
          <p:cNvSpPr txBox="1"/>
          <p:nvPr/>
        </p:nvSpPr>
        <p:spPr>
          <a:xfrm>
            <a:off x="5059799" y="4158847"/>
            <a:ext cx="184666" cy="461665"/>
          </a:xfrm>
          <a:prstGeom prst="rect">
            <a:avLst/>
          </a:prstGeom>
          <a:noFill/>
        </p:spPr>
        <p:txBody>
          <a:bodyPr wrap="none" rtlCol="0">
            <a:spAutoFit/>
          </a:bodyPr>
          <a:lstStyle/>
          <a:p>
            <a:endParaRPr lang="en-US" dirty="0"/>
          </a:p>
        </p:txBody>
      </p:sp>
      <p:sp>
        <p:nvSpPr>
          <p:cNvPr id="9" name="TextBox 8"/>
          <p:cNvSpPr txBox="1"/>
          <p:nvPr/>
        </p:nvSpPr>
        <p:spPr>
          <a:xfrm>
            <a:off x="2130442" y="3523752"/>
            <a:ext cx="184666" cy="461665"/>
          </a:xfrm>
          <a:prstGeom prst="rect">
            <a:avLst/>
          </a:prstGeom>
          <a:noFill/>
        </p:spPr>
        <p:txBody>
          <a:bodyPr wrap="none" rtlCol="0">
            <a:spAutoFit/>
          </a:bodyPr>
          <a:lstStyle/>
          <a:p>
            <a:endParaRPr lang="en-US" dirty="0"/>
          </a:p>
        </p:txBody>
      </p:sp>
      <p:sp>
        <p:nvSpPr>
          <p:cNvPr id="6" name="TextBox 5"/>
          <p:cNvSpPr txBox="1"/>
          <p:nvPr/>
        </p:nvSpPr>
        <p:spPr>
          <a:xfrm>
            <a:off x="7722852" y="4015438"/>
            <a:ext cx="184666" cy="461665"/>
          </a:xfrm>
          <a:prstGeom prst="rect">
            <a:avLst/>
          </a:prstGeom>
          <a:noFill/>
        </p:spPr>
        <p:txBody>
          <a:bodyPr wrap="none" rtlCol="0">
            <a:spAutoFit/>
          </a:bodyPr>
          <a:lstStyle/>
          <a:p>
            <a:endParaRPr lang="en-US" dirty="0"/>
          </a:p>
        </p:txBody>
      </p:sp>
      <p:sp>
        <p:nvSpPr>
          <p:cNvPr id="8" name="TextBox 7"/>
          <p:cNvSpPr txBox="1"/>
          <p:nvPr/>
        </p:nvSpPr>
        <p:spPr>
          <a:xfrm>
            <a:off x="2130442" y="4630046"/>
            <a:ext cx="184666" cy="461665"/>
          </a:xfrm>
          <a:prstGeom prst="rect">
            <a:avLst/>
          </a:prstGeom>
          <a:noFill/>
        </p:spPr>
        <p:txBody>
          <a:bodyPr wrap="none" rtlCol="0">
            <a:spAutoFit/>
          </a:bodyPr>
          <a:lstStyle/>
          <a:p>
            <a:endParaRPr lang="en-US" dirty="0"/>
          </a:p>
        </p:txBody>
      </p:sp>
      <p:sp>
        <p:nvSpPr>
          <p:cNvPr id="10" name="TextBox 9"/>
          <p:cNvSpPr txBox="1"/>
          <p:nvPr/>
        </p:nvSpPr>
        <p:spPr>
          <a:xfrm>
            <a:off x="2209800" y="5715000"/>
            <a:ext cx="184666" cy="461665"/>
          </a:xfrm>
          <a:prstGeom prst="rect">
            <a:avLst/>
          </a:prstGeom>
          <a:noFill/>
        </p:spPr>
        <p:txBody>
          <a:bodyPr wrap="none" rtlCol="0">
            <a:spAutoFit/>
          </a:bodyPr>
          <a:lstStyle/>
          <a:p>
            <a:endParaRPr lang="en-US" b="1" dirty="0">
              <a:solidFill>
                <a:srgbClr val="000090"/>
              </a:solidFill>
            </a:endParaRPr>
          </a:p>
        </p:txBody>
      </p:sp>
      <p:sp>
        <p:nvSpPr>
          <p:cNvPr id="12" name="TextBox 11"/>
          <p:cNvSpPr txBox="1"/>
          <p:nvPr/>
        </p:nvSpPr>
        <p:spPr>
          <a:xfrm>
            <a:off x="4506704" y="3626187"/>
            <a:ext cx="184666" cy="461665"/>
          </a:xfrm>
          <a:prstGeom prst="rect">
            <a:avLst/>
          </a:prstGeom>
          <a:noFill/>
        </p:spPr>
        <p:txBody>
          <a:bodyPr wrap="none" rtlCol="0">
            <a:spAutoFit/>
          </a:bodyPr>
          <a:lstStyle/>
          <a:p>
            <a:endParaRPr lang="en-US" dirty="0"/>
          </a:p>
        </p:txBody>
      </p:sp>
      <p:sp>
        <p:nvSpPr>
          <p:cNvPr id="3" name="TextBox 2"/>
          <p:cNvSpPr txBox="1"/>
          <p:nvPr/>
        </p:nvSpPr>
        <p:spPr>
          <a:xfrm>
            <a:off x="5715320" y="3708134"/>
            <a:ext cx="184666" cy="461665"/>
          </a:xfrm>
          <a:prstGeom prst="rect">
            <a:avLst/>
          </a:prstGeom>
          <a:noFill/>
        </p:spPr>
        <p:txBody>
          <a:bodyPr wrap="none" rtlCol="0">
            <a:spAutoFit/>
          </a:bodyPr>
          <a:lstStyle/>
          <a:p>
            <a:endParaRPr lang="en-US" dirty="0"/>
          </a:p>
        </p:txBody>
      </p:sp>
      <p:sp>
        <p:nvSpPr>
          <p:cNvPr id="13" name="TextBox 12"/>
          <p:cNvSpPr txBox="1"/>
          <p:nvPr/>
        </p:nvSpPr>
        <p:spPr>
          <a:xfrm>
            <a:off x="3953609" y="5408550"/>
            <a:ext cx="184666" cy="461665"/>
          </a:xfrm>
          <a:prstGeom prst="rect">
            <a:avLst/>
          </a:prstGeom>
          <a:noFill/>
        </p:spPr>
        <p:txBody>
          <a:bodyPr wrap="none" rtlCol="0">
            <a:spAutoFit/>
          </a:bodyPr>
          <a:lstStyle/>
          <a:p>
            <a:endParaRPr lang="en-US" dirty="0"/>
          </a:p>
        </p:txBody>
      </p:sp>
      <p:sp>
        <p:nvSpPr>
          <p:cNvPr id="17" name="TextBox 16"/>
          <p:cNvSpPr txBox="1"/>
          <p:nvPr/>
        </p:nvSpPr>
        <p:spPr>
          <a:xfrm>
            <a:off x="7292666" y="3564726"/>
            <a:ext cx="184666" cy="461665"/>
          </a:xfrm>
          <a:prstGeom prst="rect">
            <a:avLst/>
          </a:prstGeom>
          <a:noFill/>
        </p:spPr>
        <p:txBody>
          <a:bodyPr wrap="none" rtlCol="0">
            <a:spAutoFit/>
          </a:bodyPr>
          <a:lstStyle/>
          <a:p>
            <a:endParaRPr lang="en-US" dirty="0"/>
          </a:p>
        </p:txBody>
      </p:sp>
      <p:sp>
        <p:nvSpPr>
          <p:cNvPr id="15" name="TextBox 14"/>
          <p:cNvSpPr txBox="1"/>
          <p:nvPr/>
        </p:nvSpPr>
        <p:spPr>
          <a:xfrm>
            <a:off x="5554213" y="3465321"/>
            <a:ext cx="184666" cy="461665"/>
          </a:xfrm>
          <a:prstGeom prst="rect">
            <a:avLst/>
          </a:prstGeom>
          <a:noFill/>
        </p:spPr>
        <p:txBody>
          <a:bodyPr wrap="none" rtlCol="0">
            <a:spAutoFit/>
          </a:bodyPr>
          <a:lstStyle/>
          <a:p>
            <a:endParaRPr lang="en-US" dirty="0"/>
          </a:p>
        </p:txBody>
      </p:sp>
      <p:sp>
        <p:nvSpPr>
          <p:cNvPr id="11" name="TextBox 10"/>
          <p:cNvSpPr txBox="1"/>
          <p:nvPr/>
        </p:nvSpPr>
        <p:spPr>
          <a:xfrm>
            <a:off x="1447800" y="1143000"/>
            <a:ext cx="184666" cy="461665"/>
          </a:xfrm>
          <a:prstGeom prst="rect">
            <a:avLst/>
          </a:prstGeom>
          <a:noFill/>
        </p:spPr>
        <p:txBody>
          <a:bodyPr wrap="none" rtlCol="0">
            <a:spAutoFit/>
          </a:bodyPr>
          <a:lstStyle/>
          <a:p>
            <a:endParaRPr lang="en-US" dirty="0"/>
          </a:p>
        </p:txBody>
      </p:sp>
      <p:sp>
        <p:nvSpPr>
          <p:cNvPr id="16" name="TextBox 15"/>
          <p:cNvSpPr txBox="1"/>
          <p:nvPr/>
        </p:nvSpPr>
        <p:spPr>
          <a:xfrm>
            <a:off x="3502938" y="5183193"/>
            <a:ext cx="184666" cy="461665"/>
          </a:xfrm>
          <a:prstGeom prst="rect">
            <a:avLst/>
          </a:prstGeom>
          <a:noFill/>
        </p:spPr>
        <p:txBody>
          <a:bodyPr wrap="none" rtlCol="0">
            <a:spAutoFit/>
          </a:bodyPr>
          <a:lstStyle/>
          <a:p>
            <a:endParaRPr lang="en-US" dirty="0"/>
          </a:p>
        </p:txBody>
      </p:sp>
      <p:sp>
        <p:nvSpPr>
          <p:cNvPr id="18" name="TextBox 17"/>
          <p:cNvSpPr txBox="1"/>
          <p:nvPr/>
        </p:nvSpPr>
        <p:spPr>
          <a:xfrm>
            <a:off x="3666818" y="2888657"/>
            <a:ext cx="184666" cy="461665"/>
          </a:xfrm>
          <a:prstGeom prst="rect">
            <a:avLst/>
          </a:prstGeom>
          <a:noFill/>
        </p:spPr>
        <p:txBody>
          <a:bodyPr wrap="none" rtlCol="0">
            <a:spAutoFit/>
          </a:bodyPr>
          <a:lstStyle/>
          <a:p>
            <a:endParaRPr lang="en-US" dirty="0"/>
          </a:p>
        </p:txBody>
      </p:sp>
      <p:sp>
        <p:nvSpPr>
          <p:cNvPr id="19" name="TextBox 18"/>
          <p:cNvSpPr txBox="1"/>
          <p:nvPr/>
        </p:nvSpPr>
        <p:spPr>
          <a:xfrm>
            <a:off x="6616661" y="2765736"/>
            <a:ext cx="184666" cy="461665"/>
          </a:xfrm>
          <a:prstGeom prst="rect">
            <a:avLst/>
          </a:prstGeom>
          <a:noFill/>
        </p:spPr>
        <p:txBody>
          <a:bodyPr wrap="none" rtlCol="0">
            <a:spAutoFit/>
          </a:bodyPr>
          <a:lstStyle/>
          <a:p>
            <a:endParaRPr lang="en-US" dirty="0"/>
          </a:p>
        </p:txBody>
      </p:sp>
      <p:sp>
        <p:nvSpPr>
          <p:cNvPr id="22" name="TextBox 21"/>
          <p:cNvSpPr txBox="1"/>
          <p:nvPr/>
        </p:nvSpPr>
        <p:spPr>
          <a:xfrm>
            <a:off x="6452781" y="3953978"/>
            <a:ext cx="184666" cy="461665"/>
          </a:xfrm>
          <a:prstGeom prst="rect">
            <a:avLst/>
          </a:prstGeom>
          <a:noFill/>
        </p:spPr>
        <p:txBody>
          <a:bodyPr wrap="none" rtlCol="0">
            <a:spAutoFit/>
          </a:bodyPr>
          <a:lstStyle/>
          <a:p>
            <a:endParaRPr lang="en-US" dirty="0"/>
          </a:p>
        </p:txBody>
      </p:sp>
      <p:sp>
        <p:nvSpPr>
          <p:cNvPr id="24" name="TextBox 23"/>
          <p:cNvSpPr txBox="1"/>
          <p:nvPr/>
        </p:nvSpPr>
        <p:spPr>
          <a:xfrm>
            <a:off x="5489985" y="5265141"/>
            <a:ext cx="184666" cy="461665"/>
          </a:xfrm>
          <a:prstGeom prst="rect">
            <a:avLst/>
          </a:prstGeom>
          <a:noFill/>
        </p:spPr>
        <p:txBody>
          <a:bodyPr wrap="none" rtlCol="0">
            <a:spAutoFit/>
          </a:bodyPr>
          <a:lstStyle/>
          <a:p>
            <a:endParaRPr lang="en-US" dirty="0"/>
          </a:p>
        </p:txBody>
      </p:sp>
      <p:sp>
        <p:nvSpPr>
          <p:cNvPr id="14" name="TextBox 13"/>
          <p:cNvSpPr txBox="1"/>
          <p:nvPr/>
        </p:nvSpPr>
        <p:spPr>
          <a:xfrm>
            <a:off x="1447800" y="1600200"/>
            <a:ext cx="184666" cy="461665"/>
          </a:xfrm>
          <a:prstGeom prst="rect">
            <a:avLst/>
          </a:prstGeom>
          <a:noFill/>
        </p:spPr>
        <p:txBody>
          <a:bodyPr wrap="none" rtlCol="0">
            <a:spAutoFit/>
          </a:bodyPr>
          <a:lstStyle/>
          <a:p>
            <a:endParaRPr lang="en-US" dirty="0"/>
          </a:p>
        </p:txBody>
      </p:sp>
      <p:sp>
        <p:nvSpPr>
          <p:cNvPr id="21" name="TextBox 20"/>
          <p:cNvSpPr txBox="1"/>
          <p:nvPr/>
        </p:nvSpPr>
        <p:spPr>
          <a:xfrm>
            <a:off x="3441483" y="4507125"/>
            <a:ext cx="184666" cy="461665"/>
          </a:xfrm>
          <a:prstGeom prst="rect">
            <a:avLst/>
          </a:prstGeom>
          <a:noFill/>
        </p:spPr>
        <p:txBody>
          <a:bodyPr wrap="none" rtlCol="0">
            <a:spAutoFit/>
          </a:bodyPr>
          <a:lstStyle/>
          <a:p>
            <a:endParaRPr lang="en-US" dirty="0"/>
          </a:p>
        </p:txBody>
      </p:sp>
      <p:sp>
        <p:nvSpPr>
          <p:cNvPr id="25" name="TextBox 24"/>
          <p:cNvSpPr txBox="1"/>
          <p:nvPr/>
        </p:nvSpPr>
        <p:spPr>
          <a:xfrm>
            <a:off x="1905000" y="2133600"/>
            <a:ext cx="184666" cy="461665"/>
          </a:xfrm>
          <a:prstGeom prst="rect">
            <a:avLst/>
          </a:prstGeom>
          <a:noFill/>
        </p:spPr>
        <p:txBody>
          <a:bodyPr wrap="none" rtlCol="0">
            <a:spAutoFit/>
          </a:bodyPr>
          <a:lstStyle/>
          <a:p>
            <a:endParaRPr lang="en-US" dirty="0">
              <a:ln>
                <a:solidFill>
                  <a:srgbClr val="000000"/>
                </a:solidFill>
              </a:ln>
              <a:solidFill>
                <a:srgbClr val="0000FF"/>
              </a:solidFill>
            </a:endParaRPr>
          </a:p>
        </p:txBody>
      </p:sp>
      <p:sp>
        <p:nvSpPr>
          <p:cNvPr id="23" name="TextBox 22"/>
          <p:cNvSpPr txBox="1"/>
          <p:nvPr/>
        </p:nvSpPr>
        <p:spPr>
          <a:xfrm>
            <a:off x="4474308" y="3360615"/>
            <a:ext cx="184666" cy="461665"/>
          </a:xfrm>
          <a:prstGeom prst="rect">
            <a:avLst/>
          </a:prstGeom>
          <a:noFill/>
        </p:spPr>
        <p:txBody>
          <a:bodyPr wrap="none" rtlCol="0">
            <a:spAutoFit/>
          </a:bodyPr>
          <a:lstStyle/>
          <a:p>
            <a:endParaRPr lang="en-US" dirty="0"/>
          </a:p>
        </p:txBody>
      </p:sp>
      <p:sp>
        <p:nvSpPr>
          <p:cNvPr id="28" name="TextBox 27"/>
          <p:cNvSpPr txBox="1"/>
          <p:nvPr/>
        </p:nvSpPr>
        <p:spPr>
          <a:xfrm>
            <a:off x="1066800" y="1447800"/>
            <a:ext cx="4343399" cy="461665"/>
          </a:xfrm>
          <a:prstGeom prst="rect">
            <a:avLst/>
          </a:prstGeom>
          <a:noFill/>
        </p:spPr>
        <p:txBody>
          <a:bodyPr wrap="square" rtlCol="0">
            <a:spAutoFit/>
          </a:bodyPr>
          <a:lstStyle/>
          <a:p>
            <a:endParaRPr lang="en-US" dirty="0"/>
          </a:p>
        </p:txBody>
      </p:sp>
      <p:sp>
        <p:nvSpPr>
          <p:cNvPr id="20" name="TextBox 19"/>
          <p:cNvSpPr txBox="1"/>
          <p:nvPr/>
        </p:nvSpPr>
        <p:spPr>
          <a:xfrm>
            <a:off x="3477846" y="3927231"/>
            <a:ext cx="184666" cy="461665"/>
          </a:xfrm>
          <a:prstGeom prst="rect">
            <a:avLst/>
          </a:prstGeom>
          <a:noFill/>
        </p:spPr>
        <p:txBody>
          <a:bodyPr wrap="none" rtlCol="0">
            <a:spAutoFit/>
          </a:bodyPr>
          <a:lstStyle/>
          <a:p>
            <a:endParaRPr lang="en-US" dirty="0"/>
          </a:p>
        </p:txBody>
      </p:sp>
      <p:pic>
        <p:nvPicPr>
          <p:cNvPr id="29" name="Picture 2" descr="hel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1714500"/>
            <a:ext cx="6400800" cy="340995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sp>
        <p:nvSpPr>
          <p:cNvPr id="26" name="TextBox 25"/>
          <p:cNvSpPr txBox="1"/>
          <p:nvPr/>
        </p:nvSpPr>
        <p:spPr>
          <a:xfrm>
            <a:off x="1600200" y="5257800"/>
            <a:ext cx="6172200" cy="1200328"/>
          </a:xfrm>
          <a:prstGeom prst="rect">
            <a:avLst/>
          </a:prstGeom>
          <a:noFill/>
        </p:spPr>
        <p:txBody>
          <a:bodyPr wrap="square" rtlCol="0">
            <a:spAutoFit/>
          </a:bodyPr>
          <a:lstStyle/>
          <a:p>
            <a:pPr algn="ctr"/>
            <a:r>
              <a:rPr lang="en-US" b="1" dirty="0">
                <a:solidFill>
                  <a:srgbClr val="0000FF"/>
                </a:solidFill>
              </a:rPr>
              <a:t>Reduces exposure of high </a:t>
            </a:r>
            <a:br>
              <a:rPr lang="en-US" b="1" dirty="0">
                <a:solidFill>
                  <a:srgbClr val="0000FF"/>
                </a:solidFill>
              </a:rPr>
            </a:br>
            <a:r>
              <a:rPr lang="en-US" b="1" dirty="0">
                <a:solidFill>
                  <a:srgbClr val="0000FF"/>
                </a:solidFill>
              </a:rPr>
              <a:t>heat loss areas of body</a:t>
            </a:r>
          </a:p>
          <a:p>
            <a:pPr algn="ctr"/>
            <a:endParaRPr lang="en-US" dirty="0"/>
          </a:p>
        </p:txBody>
      </p:sp>
    </p:spTree>
    <p:extLst>
      <p:ext uri="{BB962C8B-B14F-4D97-AF65-F5344CB8AC3E}">
        <p14:creationId xmlns:p14="http://schemas.microsoft.com/office/powerpoint/2010/main" val="36904691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838200"/>
            <a:ext cx="8001000" cy="685800"/>
          </a:xfrm>
        </p:spPr>
        <p:txBody>
          <a:bodyPr/>
          <a:lstStyle/>
          <a:p>
            <a:r>
              <a:rPr lang="en-US" sz="4000" b="0" dirty="0">
                <a:solidFill>
                  <a:srgbClr val="108040"/>
                </a:solidFill>
              </a:rPr>
              <a:t> Huddle Position</a:t>
            </a:r>
            <a:br>
              <a:rPr lang="en-US" sz="4000" b="0" dirty="0">
                <a:solidFill>
                  <a:srgbClr val="108040"/>
                </a:solidFill>
              </a:rPr>
            </a:br>
            <a:endParaRPr lang="en-US" sz="4000" b="0" dirty="0">
              <a:solidFill>
                <a:srgbClr val="108040"/>
              </a:solidFill>
            </a:endParaRPr>
          </a:p>
        </p:txBody>
      </p:sp>
      <p:sp>
        <p:nvSpPr>
          <p:cNvPr id="5" name="TextBox 4"/>
          <p:cNvSpPr txBox="1"/>
          <p:nvPr/>
        </p:nvSpPr>
        <p:spPr>
          <a:xfrm>
            <a:off x="3200400" y="6586379"/>
            <a:ext cx="3617096" cy="246221"/>
          </a:xfrm>
          <a:prstGeom prst="rect">
            <a:avLst/>
          </a:prstGeom>
          <a:noFill/>
        </p:spPr>
        <p:txBody>
          <a:bodyPr wrap="none" rtlCol="0">
            <a:spAutoFit/>
          </a:bodyPr>
          <a:lstStyle/>
          <a:p>
            <a:r>
              <a:rPr lang="en-US" sz="1000" b="1" dirty="0">
                <a:solidFill>
                  <a:srgbClr val="FF0000"/>
                </a:solidFill>
                <a:latin typeface="Arial"/>
                <a:cs typeface="Arial"/>
              </a:rPr>
              <a:t>Copyright 2019 - Coast Guard Auxiliary Association, Inc.</a:t>
            </a:r>
          </a:p>
        </p:txBody>
      </p:sp>
      <p:sp>
        <p:nvSpPr>
          <p:cNvPr id="4" name="TextBox 3"/>
          <p:cNvSpPr txBox="1"/>
          <p:nvPr/>
        </p:nvSpPr>
        <p:spPr>
          <a:xfrm>
            <a:off x="3134208" y="3134500"/>
            <a:ext cx="184666" cy="461665"/>
          </a:xfrm>
          <a:prstGeom prst="rect">
            <a:avLst/>
          </a:prstGeom>
          <a:noFill/>
        </p:spPr>
        <p:txBody>
          <a:bodyPr wrap="none" rtlCol="0">
            <a:spAutoFit/>
          </a:bodyPr>
          <a:lstStyle/>
          <a:p>
            <a:endParaRPr lang="en-US" dirty="0"/>
          </a:p>
        </p:txBody>
      </p:sp>
      <p:sp>
        <p:nvSpPr>
          <p:cNvPr id="7" name="TextBox 6"/>
          <p:cNvSpPr txBox="1"/>
          <p:nvPr/>
        </p:nvSpPr>
        <p:spPr>
          <a:xfrm>
            <a:off x="5059799" y="4158847"/>
            <a:ext cx="184666" cy="461665"/>
          </a:xfrm>
          <a:prstGeom prst="rect">
            <a:avLst/>
          </a:prstGeom>
          <a:noFill/>
        </p:spPr>
        <p:txBody>
          <a:bodyPr wrap="none" rtlCol="0">
            <a:spAutoFit/>
          </a:bodyPr>
          <a:lstStyle/>
          <a:p>
            <a:endParaRPr lang="en-US" dirty="0"/>
          </a:p>
        </p:txBody>
      </p:sp>
      <p:sp>
        <p:nvSpPr>
          <p:cNvPr id="9" name="TextBox 8"/>
          <p:cNvSpPr txBox="1"/>
          <p:nvPr/>
        </p:nvSpPr>
        <p:spPr>
          <a:xfrm>
            <a:off x="2130442" y="3523752"/>
            <a:ext cx="184666" cy="461665"/>
          </a:xfrm>
          <a:prstGeom prst="rect">
            <a:avLst/>
          </a:prstGeom>
          <a:noFill/>
        </p:spPr>
        <p:txBody>
          <a:bodyPr wrap="none" rtlCol="0">
            <a:spAutoFit/>
          </a:bodyPr>
          <a:lstStyle/>
          <a:p>
            <a:endParaRPr lang="en-US" dirty="0"/>
          </a:p>
        </p:txBody>
      </p:sp>
      <p:sp>
        <p:nvSpPr>
          <p:cNvPr id="6" name="TextBox 5"/>
          <p:cNvSpPr txBox="1"/>
          <p:nvPr/>
        </p:nvSpPr>
        <p:spPr>
          <a:xfrm>
            <a:off x="7722852" y="4015438"/>
            <a:ext cx="184666" cy="461665"/>
          </a:xfrm>
          <a:prstGeom prst="rect">
            <a:avLst/>
          </a:prstGeom>
          <a:noFill/>
        </p:spPr>
        <p:txBody>
          <a:bodyPr wrap="none" rtlCol="0">
            <a:spAutoFit/>
          </a:bodyPr>
          <a:lstStyle/>
          <a:p>
            <a:endParaRPr lang="en-US" dirty="0"/>
          </a:p>
        </p:txBody>
      </p:sp>
      <p:sp>
        <p:nvSpPr>
          <p:cNvPr id="8" name="TextBox 7"/>
          <p:cNvSpPr txBox="1"/>
          <p:nvPr/>
        </p:nvSpPr>
        <p:spPr>
          <a:xfrm>
            <a:off x="2130442" y="4630046"/>
            <a:ext cx="184666" cy="461665"/>
          </a:xfrm>
          <a:prstGeom prst="rect">
            <a:avLst/>
          </a:prstGeom>
          <a:noFill/>
        </p:spPr>
        <p:txBody>
          <a:bodyPr wrap="none" rtlCol="0">
            <a:spAutoFit/>
          </a:bodyPr>
          <a:lstStyle/>
          <a:p>
            <a:endParaRPr lang="en-US" dirty="0"/>
          </a:p>
        </p:txBody>
      </p:sp>
      <p:sp>
        <p:nvSpPr>
          <p:cNvPr id="10" name="TextBox 9"/>
          <p:cNvSpPr txBox="1"/>
          <p:nvPr/>
        </p:nvSpPr>
        <p:spPr>
          <a:xfrm>
            <a:off x="2209800" y="5715000"/>
            <a:ext cx="184666" cy="461665"/>
          </a:xfrm>
          <a:prstGeom prst="rect">
            <a:avLst/>
          </a:prstGeom>
          <a:noFill/>
        </p:spPr>
        <p:txBody>
          <a:bodyPr wrap="none" rtlCol="0">
            <a:spAutoFit/>
          </a:bodyPr>
          <a:lstStyle/>
          <a:p>
            <a:endParaRPr lang="en-US" b="1" dirty="0">
              <a:solidFill>
                <a:srgbClr val="000090"/>
              </a:solidFill>
            </a:endParaRPr>
          </a:p>
        </p:txBody>
      </p:sp>
      <p:sp>
        <p:nvSpPr>
          <p:cNvPr id="12" name="TextBox 11"/>
          <p:cNvSpPr txBox="1"/>
          <p:nvPr/>
        </p:nvSpPr>
        <p:spPr>
          <a:xfrm>
            <a:off x="4506704" y="3626187"/>
            <a:ext cx="184666" cy="461665"/>
          </a:xfrm>
          <a:prstGeom prst="rect">
            <a:avLst/>
          </a:prstGeom>
          <a:noFill/>
        </p:spPr>
        <p:txBody>
          <a:bodyPr wrap="none" rtlCol="0">
            <a:spAutoFit/>
          </a:bodyPr>
          <a:lstStyle/>
          <a:p>
            <a:endParaRPr lang="en-US" dirty="0"/>
          </a:p>
        </p:txBody>
      </p:sp>
      <p:sp>
        <p:nvSpPr>
          <p:cNvPr id="3" name="TextBox 2"/>
          <p:cNvSpPr txBox="1"/>
          <p:nvPr/>
        </p:nvSpPr>
        <p:spPr>
          <a:xfrm>
            <a:off x="5715320" y="3708134"/>
            <a:ext cx="184666" cy="461665"/>
          </a:xfrm>
          <a:prstGeom prst="rect">
            <a:avLst/>
          </a:prstGeom>
          <a:noFill/>
        </p:spPr>
        <p:txBody>
          <a:bodyPr wrap="none" rtlCol="0">
            <a:spAutoFit/>
          </a:bodyPr>
          <a:lstStyle/>
          <a:p>
            <a:endParaRPr lang="en-US" dirty="0"/>
          </a:p>
        </p:txBody>
      </p:sp>
      <p:sp>
        <p:nvSpPr>
          <p:cNvPr id="13" name="TextBox 12"/>
          <p:cNvSpPr txBox="1"/>
          <p:nvPr/>
        </p:nvSpPr>
        <p:spPr>
          <a:xfrm>
            <a:off x="3953609" y="5408550"/>
            <a:ext cx="184666" cy="461665"/>
          </a:xfrm>
          <a:prstGeom prst="rect">
            <a:avLst/>
          </a:prstGeom>
          <a:noFill/>
        </p:spPr>
        <p:txBody>
          <a:bodyPr wrap="none" rtlCol="0">
            <a:spAutoFit/>
          </a:bodyPr>
          <a:lstStyle/>
          <a:p>
            <a:endParaRPr lang="en-US" dirty="0"/>
          </a:p>
        </p:txBody>
      </p:sp>
      <p:sp>
        <p:nvSpPr>
          <p:cNvPr id="17" name="TextBox 16"/>
          <p:cNvSpPr txBox="1"/>
          <p:nvPr/>
        </p:nvSpPr>
        <p:spPr>
          <a:xfrm>
            <a:off x="7292666" y="3564726"/>
            <a:ext cx="184666" cy="461665"/>
          </a:xfrm>
          <a:prstGeom prst="rect">
            <a:avLst/>
          </a:prstGeom>
          <a:noFill/>
        </p:spPr>
        <p:txBody>
          <a:bodyPr wrap="none" rtlCol="0">
            <a:spAutoFit/>
          </a:bodyPr>
          <a:lstStyle/>
          <a:p>
            <a:endParaRPr lang="en-US" dirty="0"/>
          </a:p>
        </p:txBody>
      </p:sp>
      <p:sp>
        <p:nvSpPr>
          <p:cNvPr id="15" name="TextBox 14"/>
          <p:cNvSpPr txBox="1"/>
          <p:nvPr/>
        </p:nvSpPr>
        <p:spPr>
          <a:xfrm>
            <a:off x="5554213" y="3465321"/>
            <a:ext cx="184666" cy="461665"/>
          </a:xfrm>
          <a:prstGeom prst="rect">
            <a:avLst/>
          </a:prstGeom>
          <a:noFill/>
        </p:spPr>
        <p:txBody>
          <a:bodyPr wrap="none" rtlCol="0">
            <a:spAutoFit/>
          </a:bodyPr>
          <a:lstStyle/>
          <a:p>
            <a:endParaRPr lang="en-US" dirty="0"/>
          </a:p>
        </p:txBody>
      </p:sp>
      <p:sp>
        <p:nvSpPr>
          <p:cNvPr id="11" name="TextBox 10"/>
          <p:cNvSpPr txBox="1"/>
          <p:nvPr/>
        </p:nvSpPr>
        <p:spPr>
          <a:xfrm>
            <a:off x="1447800" y="1143000"/>
            <a:ext cx="184666" cy="461665"/>
          </a:xfrm>
          <a:prstGeom prst="rect">
            <a:avLst/>
          </a:prstGeom>
          <a:noFill/>
        </p:spPr>
        <p:txBody>
          <a:bodyPr wrap="none" rtlCol="0">
            <a:spAutoFit/>
          </a:bodyPr>
          <a:lstStyle/>
          <a:p>
            <a:endParaRPr lang="en-US" dirty="0"/>
          </a:p>
        </p:txBody>
      </p:sp>
      <p:sp>
        <p:nvSpPr>
          <p:cNvPr id="16" name="TextBox 15"/>
          <p:cNvSpPr txBox="1"/>
          <p:nvPr/>
        </p:nvSpPr>
        <p:spPr>
          <a:xfrm>
            <a:off x="3502938" y="5183193"/>
            <a:ext cx="184666" cy="461665"/>
          </a:xfrm>
          <a:prstGeom prst="rect">
            <a:avLst/>
          </a:prstGeom>
          <a:noFill/>
        </p:spPr>
        <p:txBody>
          <a:bodyPr wrap="none" rtlCol="0">
            <a:spAutoFit/>
          </a:bodyPr>
          <a:lstStyle/>
          <a:p>
            <a:endParaRPr lang="en-US" dirty="0"/>
          </a:p>
        </p:txBody>
      </p:sp>
      <p:sp>
        <p:nvSpPr>
          <p:cNvPr id="18" name="TextBox 17"/>
          <p:cNvSpPr txBox="1"/>
          <p:nvPr/>
        </p:nvSpPr>
        <p:spPr>
          <a:xfrm>
            <a:off x="3666818" y="2888657"/>
            <a:ext cx="184666" cy="461665"/>
          </a:xfrm>
          <a:prstGeom prst="rect">
            <a:avLst/>
          </a:prstGeom>
          <a:noFill/>
        </p:spPr>
        <p:txBody>
          <a:bodyPr wrap="none" rtlCol="0">
            <a:spAutoFit/>
          </a:bodyPr>
          <a:lstStyle/>
          <a:p>
            <a:endParaRPr lang="en-US" dirty="0"/>
          </a:p>
        </p:txBody>
      </p:sp>
      <p:sp>
        <p:nvSpPr>
          <p:cNvPr id="19" name="TextBox 18"/>
          <p:cNvSpPr txBox="1"/>
          <p:nvPr/>
        </p:nvSpPr>
        <p:spPr>
          <a:xfrm>
            <a:off x="6616661" y="2765736"/>
            <a:ext cx="184666" cy="461665"/>
          </a:xfrm>
          <a:prstGeom prst="rect">
            <a:avLst/>
          </a:prstGeom>
          <a:noFill/>
        </p:spPr>
        <p:txBody>
          <a:bodyPr wrap="none" rtlCol="0">
            <a:spAutoFit/>
          </a:bodyPr>
          <a:lstStyle/>
          <a:p>
            <a:endParaRPr lang="en-US" dirty="0"/>
          </a:p>
        </p:txBody>
      </p:sp>
      <p:sp>
        <p:nvSpPr>
          <p:cNvPr id="22" name="TextBox 21"/>
          <p:cNvSpPr txBox="1"/>
          <p:nvPr/>
        </p:nvSpPr>
        <p:spPr>
          <a:xfrm>
            <a:off x="6452781" y="3953978"/>
            <a:ext cx="184666" cy="461665"/>
          </a:xfrm>
          <a:prstGeom prst="rect">
            <a:avLst/>
          </a:prstGeom>
          <a:noFill/>
        </p:spPr>
        <p:txBody>
          <a:bodyPr wrap="none" rtlCol="0">
            <a:spAutoFit/>
          </a:bodyPr>
          <a:lstStyle/>
          <a:p>
            <a:endParaRPr lang="en-US" dirty="0"/>
          </a:p>
        </p:txBody>
      </p:sp>
      <p:sp>
        <p:nvSpPr>
          <p:cNvPr id="24" name="TextBox 23"/>
          <p:cNvSpPr txBox="1"/>
          <p:nvPr/>
        </p:nvSpPr>
        <p:spPr>
          <a:xfrm>
            <a:off x="5489985" y="5265141"/>
            <a:ext cx="184666" cy="461665"/>
          </a:xfrm>
          <a:prstGeom prst="rect">
            <a:avLst/>
          </a:prstGeom>
          <a:noFill/>
        </p:spPr>
        <p:txBody>
          <a:bodyPr wrap="none" rtlCol="0">
            <a:spAutoFit/>
          </a:bodyPr>
          <a:lstStyle/>
          <a:p>
            <a:endParaRPr lang="en-US" dirty="0"/>
          </a:p>
        </p:txBody>
      </p:sp>
      <p:sp>
        <p:nvSpPr>
          <p:cNvPr id="14" name="TextBox 13"/>
          <p:cNvSpPr txBox="1"/>
          <p:nvPr/>
        </p:nvSpPr>
        <p:spPr>
          <a:xfrm>
            <a:off x="1447800" y="1600200"/>
            <a:ext cx="184666" cy="461665"/>
          </a:xfrm>
          <a:prstGeom prst="rect">
            <a:avLst/>
          </a:prstGeom>
          <a:noFill/>
        </p:spPr>
        <p:txBody>
          <a:bodyPr wrap="none" rtlCol="0">
            <a:spAutoFit/>
          </a:bodyPr>
          <a:lstStyle/>
          <a:p>
            <a:endParaRPr lang="en-US" dirty="0"/>
          </a:p>
        </p:txBody>
      </p:sp>
      <p:sp>
        <p:nvSpPr>
          <p:cNvPr id="21" name="TextBox 20"/>
          <p:cNvSpPr txBox="1"/>
          <p:nvPr/>
        </p:nvSpPr>
        <p:spPr>
          <a:xfrm>
            <a:off x="3441483" y="4507125"/>
            <a:ext cx="184666" cy="461665"/>
          </a:xfrm>
          <a:prstGeom prst="rect">
            <a:avLst/>
          </a:prstGeom>
          <a:noFill/>
        </p:spPr>
        <p:txBody>
          <a:bodyPr wrap="none" rtlCol="0">
            <a:spAutoFit/>
          </a:bodyPr>
          <a:lstStyle/>
          <a:p>
            <a:endParaRPr lang="en-US" dirty="0"/>
          </a:p>
        </p:txBody>
      </p:sp>
      <p:sp>
        <p:nvSpPr>
          <p:cNvPr id="25" name="TextBox 24"/>
          <p:cNvSpPr txBox="1"/>
          <p:nvPr/>
        </p:nvSpPr>
        <p:spPr>
          <a:xfrm>
            <a:off x="1905000" y="2133600"/>
            <a:ext cx="184666" cy="461665"/>
          </a:xfrm>
          <a:prstGeom prst="rect">
            <a:avLst/>
          </a:prstGeom>
          <a:noFill/>
        </p:spPr>
        <p:txBody>
          <a:bodyPr wrap="none" rtlCol="0">
            <a:spAutoFit/>
          </a:bodyPr>
          <a:lstStyle/>
          <a:p>
            <a:endParaRPr lang="en-US" dirty="0">
              <a:ln>
                <a:solidFill>
                  <a:srgbClr val="000000"/>
                </a:solidFill>
              </a:ln>
              <a:solidFill>
                <a:srgbClr val="0000FF"/>
              </a:solidFill>
            </a:endParaRPr>
          </a:p>
        </p:txBody>
      </p:sp>
      <p:sp>
        <p:nvSpPr>
          <p:cNvPr id="23" name="TextBox 22"/>
          <p:cNvSpPr txBox="1"/>
          <p:nvPr/>
        </p:nvSpPr>
        <p:spPr>
          <a:xfrm>
            <a:off x="4474308" y="3360615"/>
            <a:ext cx="184666" cy="461665"/>
          </a:xfrm>
          <a:prstGeom prst="rect">
            <a:avLst/>
          </a:prstGeom>
          <a:noFill/>
        </p:spPr>
        <p:txBody>
          <a:bodyPr wrap="none" rtlCol="0">
            <a:spAutoFit/>
          </a:bodyPr>
          <a:lstStyle/>
          <a:p>
            <a:endParaRPr lang="en-US" dirty="0"/>
          </a:p>
        </p:txBody>
      </p:sp>
      <p:sp>
        <p:nvSpPr>
          <p:cNvPr id="28" name="TextBox 27"/>
          <p:cNvSpPr txBox="1"/>
          <p:nvPr/>
        </p:nvSpPr>
        <p:spPr>
          <a:xfrm>
            <a:off x="1066800" y="1447800"/>
            <a:ext cx="7772400" cy="954107"/>
          </a:xfrm>
          <a:prstGeom prst="rect">
            <a:avLst/>
          </a:prstGeom>
          <a:noFill/>
        </p:spPr>
        <p:txBody>
          <a:bodyPr wrap="square" rtlCol="0">
            <a:spAutoFit/>
          </a:bodyPr>
          <a:lstStyle/>
          <a:p>
            <a:r>
              <a:rPr lang="en-US" sz="2800" b="1" dirty="0">
                <a:solidFill>
                  <a:srgbClr val="000090"/>
                </a:solidFill>
              </a:rPr>
              <a:t>What are the advantages of the</a:t>
            </a:r>
          </a:p>
          <a:p>
            <a:r>
              <a:rPr lang="en-US" sz="2800" b="1" dirty="0">
                <a:solidFill>
                  <a:srgbClr val="000090"/>
                </a:solidFill>
              </a:rPr>
              <a:t> “huddle” position?</a:t>
            </a:r>
          </a:p>
        </p:txBody>
      </p:sp>
      <p:sp>
        <p:nvSpPr>
          <p:cNvPr id="20" name="TextBox 19"/>
          <p:cNvSpPr txBox="1"/>
          <p:nvPr/>
        </p:nvSpPr>
        <p:spPr>
          <a:xfrm>
            <a:off x="3477846" y="3927231"/>
            <a:ext cx="184666" cy="461665"/>
          </a:xfrm>
          <a:prstGeom prst="rect">
            <a:avLst/>
          </a:prstGeom>
          <a:noFill/>
        </p:spPr>
        <p:txBody>
          <a:bodyPr wrap="none" rtlCol="0">
            <a:spAutoFit/>
          </a:bodyPr>
          <a:lstStyle/>
          <a:p>
            <a:endParaRPr lang="en-US" dirty="0"/>
          </a:p>
        </p:txBody>
      </p:sp>
      <p:sp>
        <p:nvSpPr>
          <p:cNvPr id="26" name="TextBox 25"/>
          <p:cNvSpPr txBox="1"/>
          <p:nvPr/>
        </p:nvSpPr>
        <p:spPr>
          <a:xfrm>
            <a:off x="1600200" y="5257800"/>
            <a:ext cx="6172200" cy="461665"/>
          </a:xfrm>
          <a:prstGeom prst="rect">
            <a:avLst/>
          </a:prstGeom>
          <a:noFill/>
        </p:spPr>
        <p:txBody>
          <a:bodyPr wrap="square" rtlCol="0">
            <a:spAutoFit/>
          </a:bodyPr>
          <a:lstStyle/>
          <a:p>
            <a:pPr algn="ctr"/>
            <a:endParaRPr lang="en-US" dirty="0"/>
          </a:p>
        </p:txBody>
      </p:sp>
      <p:pic>
        <p:nvPicPr>
          <p:cNvPr id="30" name="Picture 2" descr="huddle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372501">
            <a:off x="4343400" y="2514600"/>
            <a:ext cx="3546475" cy="36576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spTree>
    <p:extLst>
      <p:ext uri="{BB962C8B-B14F-4D97-AF65-F5344CB8AC3E}">
        <p14:creationId xmlns:p14="http://schemas.microsoft.com/office/powerpoint/2010/main" val="222527137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04800"/>
            <a:ext cx="8001000" cy="685800"/>
          </a:xfrm>
        </p:spPr>
        <p:txBody>
          <a:bodyPr/>
          <a:lstStyle/>
          <a:p>
            <a:r>
              <a:rPr lang="en-US" sz="4000" b="0" dirty="0">
                <a:solidFill>
                  <a:srgbClr val="108040"/>
                </a:solidFill>
              </a:rPr>
              <a:t> Know How to Handle Injuries</a:t>
            </a:r>
          </a:p>
        </p:txBody>
      </p:sp>
      <p:sp>
        <p:nvSpPr>
          <p:cNvPr id="5" name="TextBox 4"/>
          <p:cNvSpPr txBox="1"/>
          <p:nvPr/>
        </p:nvSpPr>
        <p:spPr>
          <a:xfrm>
            <a:off x="3200400" y="6586379"/>
            <a:ext cx="3617096" cy="246221"/>
          </a:xfrm>
          <a:prstGeom prst="rect">
            <a:avLst/>
          </a:prstGeom>
          <a:noFill/>
        </p:spPr>
        <p:txBody>
          <a:bodyPr wrap="none" rtlCol="0">
            <a:spAutoFit/>
          </a:bodyPr>
          <a:lstStyle/>
          <a:p>
            <a:r>
              <a:rPr lang="en-US" sz="1000" b="1" dirty="0">
                <a:solidFill>
                  <a:srgbClr val="FF0000"/>
                </a:solidFill>
                <a:latin typeface="Arial"/>
                <a:cs typeface="Arial"/>
              </a:rPr>
              <a:t>Copyright 2019 - Coast Guard Auxiliary Association, Inc.</a:t>
            </a:r>
          </a:p>
        </p:txBody>
      </p:sp>
      <p:sp>
        <p:nvSpPr>
          <p:cNvPr id="4" name="TextBox 3"/>
          <p:cNvSpPr txBox="1"/>
          <p:nvPr/>
        </p:nvSpPr>
        <p:spPr>
          <a:xfrm>
            <a:off x="3134208" y="3134500"/>
            <a:ext cx="184666" cy="461665"/>
          </a:xfrm>
          <a:prstGeom prst="rect">
            <a:avLst/>
          </a:prstGeom>
          <a:noFill/>
        </p:spPr>
        <p:txBody>
          <a:bodyPr wrap="none" rtlCol="0">
            <a:spAutoFit/>
          </a:bodyPr>
          <a:lstStyle/>
          <a:p>
            <a:endParaRPr lang="en-US" dirty="0"/>
          </a:p>
        </p:txBody>
      </p:sp>
      <p:sp>
        <p:nvSpPr>
          <p:cNvPr id="7" name="TextBox 6"/>
          <p:cNvSpPr txBox="1"/>
          <p:nvPr/>
        </p:nvSpPr>
        <p:spPr>
          <a:xfrm>
            <a:off x="5059799" y="4158847"/>
            <a:ext cx="184666" cy="461665"/>
          </a:xfrm>
          <a:prstGeom prst="rect">
            <a:avLst/>
          </a:prstGeom>
          <a:noFill/>
        </p:spPr>
        <p:txBody>
          <a:bodyPr wrap="none" rtlCol="0">
            <a:spAutoFit/>
          </a:bodyPr>
          <a:lstStyle/>
          <a:p>
            <a:endParaRPr lang="en-US" dirty="0"/>
          </a:p>
        </p:txBody>
      </p:sp>
      <p:sp>
        <p:nvSpPr>
          <p:cNvPr id="9" name="TextBox 8"/>
          <p:cNvSpPr txBox="1"/>
          <p:nvPr/>
        </p:nvSpPr>
        <p:spPr>
          <a:xfrm>
            <a:off x="2130442" y="3523752"/>
            <a:ext cx="184666" cy="461665"/>
          </a:xfrm>
          <a:prstGeom prst="rect">
            <a:avLst/>
          </a:prstGeom>
          <a:noFill/>
        </p:spPr>
        <p:txBody>
          <a:bodyPr wrap="none" rtlCol="0">
            <a:spAutoFit/>
          </a:bodyPr>
          <a:lstStyle/>
          <a:p>
            <a:endParaRPr lang="en-US" dirty="0"/>
          </a:p>
        </p:txBody>
      </p:sp>
      <p:sp>
        <p:nvSpPr>
          <p:cNvPr id="6" name="TextBox 5"/>
          <p:cNvSpPr txBox="1"/>
          <p:nvPr/>
        </p:nvSpPr>
        <p:spPr>
          <a:xfrm>
            <a:off x="7722852" y="4015438"/>
            <a:ext cx="184666" cy="461665"/>
          </a:xfrm>
          <a:prstGeom prst="rect">
            <a:avLst/>
          </a:prstGeom>
          <a:noFill/>
        </p:spPr>
        <p:txBody>
          <a:bodyPr wrap="none" rtlCol="0">
            <a:spAutoFit/>
          </a:bodyPr>
          <a:lstStyle/>
          <a:p>
            <a:endParaRPr lang="en-US" dirty="0"/>
          </a:p>
        </p:txBody>
      </p:sp>
      <p:sp>
        <p:nvSpPr>
          <p:cNvPr id="8" name="TextBox 7"/>
          <p:cNvSpPr txBox="1"/>
          <p:nvPr/>
        </p:nvSpPr>
        <p:spPr>
          <a:xfrm>
            <a:off x="2130442" y="4630046"/>
            <a:ext cx="184666" cy="461665"/>
          </a:xfrm>
          <a:prstGeom prst="rect">
            <a:avLst/>
          </a:prstGeom>
          <a:noFill/>
        </p:spPr>
        <p:txBody>
          <a:bodyPr wrap="none" rtlCol="0">
            <a:spAutoFit/>
          </a:bodyPr>
          <a:lstStyle/>
          <a:p>
            <a:endParaRPr lang="en-US" dirty="0"/>
          </a:p>
        </p:txBody>
      </p:sp>
      <p:sp>
        <p:nvSpPr>
          <p:cNvPr id="10" name="TextBox 9"/>
          <p:cNvSpPr txBox="1"/>
          <p:nvPr/>
        </p:nvSpPr>
        <p:spPr>
          <a:xfrm>
            <a:off x="2209800" y="5715000"/>
            <a:ext cx="184666" cy="461665"/>
          </a:xfrm>
          <a:prstGeom prst="rect">
            <a:avLst/>
          </a:prstGeom>
          <a:noFill/>
        </p:spPr>
        <p:txBody>
          <a:bodyPr wrap="none" rtlCol="0">
            <a:spAutoFit/>
          </a:bodyPr>
          <a:lstStyle/>
          <a:p>
            <a:endParaRPr lang="en-US" b="1" dirty="0">
              <a:solidFill>
                <a:srgbClr val="000090"/>
              </a:solidFill>
            </a:endParaRPr>
          </a:p>
        </p:txBody>
      </p:sp>
      <p:sp>
        <p:nvSpPr>
          <p:cNvPr id="12" name="TextBox 11"/>
          <p:cNvSpPr txBox="1"/>
          <p:nvPr/>
        </p:nvSpPr>
        <p:spPr>
          <a:xfrm>
            <a:off x="4506704" y="3626187"/>
            <a:ext cx="184666" cy="461665"/>
          </a:xfrm>
          <a:prstGeom prst="rect">
            <a:avLst/>
          </a:prstGeom>
          <a:noFill/>
        </p:spPr>
        <p:txBody>
          <a:bodyPr wrap="none" rtlCol="0">
            <a:spAutoFit/>
          </a:bodyPr>
          <a:lstStyle/>
          <a:p>
            <a:endParaRPr lang="en-US" dirty="0"/>
          </a:p>
        </p:txBody>
      </p:sp>
      <p:sp>
        <p:nvSpPr>
          <p:cNvPr id="3" name="TextBox 2"/>
          <p:cNvSpPr txBox="1"/>
          <p:nvPr/>
        </p:nvSpPr>
        <p:spPr>
          <a:xfrm>
            <a:off x="5715320" y="3708134"/>
            <a:ext cx="184666" cy="461665"/>
          </a:xfrm>
          <a:prstGeom prst="rect">
            <a:avLst/>
          </a:prstGeom>
          <a:noFill/>
        </p:spPr>
        <p:txBody>
          <a:bodyPr wrap="none" rtlCol="0">
            <a:spAutoFit/>
          </a:bodyPr>
          <a:lstStyle/>
          <a:p>
            <a:endParaRPr lang="en-US" dirty="0"/>
          </a:p>
        </p:txBody>
      </p:sp>
      <p:sp>
        <p:nvSpPr>
          <p:cNvPr id="13" name="TextBox 12"/>
          <p:cNvSpPr txBox="1"/>
          <p:nvPr/>
        </p:nvSpPr>
        <p:spPr>
          <a:xfrm>
            <a:off x="3953609" y="5408550"/>
            <a:ext cx="184666" cy="461665"/>
          </a:xfrm>
          <a:prstGeom prst="rect">
            <a:avLst/>
          </a:prstGeom>
          <a:noFill/>
        </p:spPr>
        <p:txBody>
          <a:bodyPr wrap="none" rtlCol="0">
            <a:spAutoFit/>
          </a:bodyPr>
          <a:lstStyle/>
          <a:p>
            <a:endParaRPr lang="en-US" dirty="0"/>
          </a:p>
        </p:txBody>
      </p:sp>
      <p:sp>
        <p:nvSpPr>
          <p:cNvPr id="17" name="TextBox 16"/>
          <p:cNvSpPr txBox="1"/>
          <p:nvPr/>
        </p:nvSpPr>
        <p:spPr>
          <a:xfrm>
            <a:off x="7292666" y="3564726"/>
            <a:ext cx="184666" cy="461665"/>
          </a:xfrm>
          <a:prstGeom prst="rect">
            <a:avLst/>
          </a:prstGeom>
          <a:noFill/>
        </p:spPr>
        <p:txBody>
          <a:bodyPr wrap="none" rtlCol="0">
            <a:spAutoFit/>
          </a:bodyPr>
          <a:lstStyle/>
          <a:p>
            <a:endParaRPr lang="en-US" dirty="0"/>
          </a:p>
        </p:txBody>
      </p:sp>
      <p:sp>
        <p:nvSpPr>
          <p:cNvPr id="15" name="TextBox 14"/>
          <p:cNvSpPr txBox="1"/>
          <p:nvPr/>
        </p:nvSpPr>
        <p:spPr>
          <a:xfrm>
            <a:off x="5554213" y="3465321"/>
            <a:ext cx="184666" cy="461665"/>
          </a:xfrm>
          <a:prstGeom prst="rect">
            <a:avLst/>
          </a:prstGeom>
          <a:noFill/>
        </p:spPr>
        <p:txBody>
          <a:bodyPr wrap="none" rtlCol="0">
            <a:spAutoFit/>
          </a:bodyPr>
          <a:lstStyle/>
          <a:p>
            <a:endParaRPr lang="en-US" dirty="0"/>
          </a:p>
        </p:txBody>
      </p:sp>
      <p:sp>
        <p:nvSpPr>
          <p:cNvPr id="11" name="TextBox 10"/>
          <p:cNvSpPr txBox="1"/>
          <p:nvPr/>
        </p:nvSpPr>
        <p:spPr>
          <a:xfrm>
            <a:off x="1447800" y="1143000"/>
            <a:ext cx="184666" cy="461665"/>
          </a:xfrm>
          <a:prstGeom prst="rect">
            <a:avLst/>
          </a:prstGeom>
          <a:noFill/>
        </p:spPr>
        <p:txBody>
          <a:bodyPr wrap="none" rtlCol="0">
            <a:spAutoFit/>
          </a:bodyPr>
          <a:lstStyle/>
          <a:p>
            <a:endParaRPr lang="en-US" dirty="0"/>
          </a:p>
        </p:txBody>
      </p:sp>
      <p:sp>
        <p:nvSpPr>
          <p:cNvPr id="16" name="TextBox 15"/>
          <p:cNvSpPr txBox="1"/>
          <p:nvPr/>
        </p:nvSpPr>
        <p:spPr>
          <a:xfrm>
            <a:off x="3502938" y="5183193"/>
            <a:ext cx="184666" cy="461665"/>
          </a:xfrm>
          <a:prstGeom prst="rect">
            <a:avLst/>
          </a:prstGeom>
          <a:noFill/>
        </p:spPr>
        <p:txBody>
          <a:bodyPr wrap="none" rtlCol="0">
            <a:spAutoFit/>
          </a:bodyPr>
          <a:lstStyle/>
          <a:p>
            <a:endParaRPr lang="en-US" dirty="0"/>
          </a:p>
        </p:txBody>
      </p:sp>
      <p:sp>
        <p:nvSpPr>
          <p:cNvPr id="18" name="TextBox 17"/>
          <p:cNvSpPr txBox="1"/>
          <p:nvPr/>
        </p:nvSpPr>
        <p:spPr>
          <a:xfrm>
            <a:off x="3666818" y="2888657"/>
            <a:ext cx="184666" cy="461665"/>
          </a:xfrm>
          <a:prstGeom prst="rect">
            <a:avLst/>
          </a:prstGeom>
          <a:noFill/>
        </p:spPr>
        <p:txBody>
          <a:bodyPr wrap="none" rtlCol="0">
            <a:spAutoFit/>
          </a:bodyPr>
          <a:lstStyle/>
          <a:p>
            <a:endParaRPr lang="en-US" dirty="0"/>
          </a:p>
        </p:txBody>
      </p:sp>
      <p:sp>
        <p:nvSpPr>
          <p:cNvPr id="19" name="TextBox 18"/>
          <p:cNvSpPr txBox="1"/>
          <p:nvPr/>
        </p:nvSpPr>
        <p:spPr>
          <a:xfrm>
            <a:off x="6616661" y="2765736"/>
            <a:ext cx="184666" cy="461665"/>
          </a:xfrm>
          <a:prstGeom prst="rect">
            <a:avLst/>
          </a:prstGeom>
          <a:noFill/>
        </p:spPr>
        <p:txBody>
          <a:bodyPr wrap="none" rtlCol="0">
            <a:spAutoFit/>
          </a:bodyPr>
          <a:lstStyle/>
          <a:p>
            <a:endParaRPr lang="en-US" dirty="0"/>
          </a:p>
        </p:txBody>
      </p:sp>
      <p:sp>
        <p:nvSpPr>
          <p:cNvPr id="22" name="TextBox 21"/>
          <p:cNvSpPr txBox="1"/>
          <p:nvPr/>
        </p:nvSpPr>
        <p:spPr>
          <a:xfrm>
            <a:off x="6452781" y="3953978"/>
            <a:ext cx="184666" cy="461665"/>
          </a:xfrm>
          <a:prstGeom prst="rect">
            <a:avLst/>
          </a:prstGeom>
          <a:noFill/>
        </p:spPr>
        <p:txBody>
          <a:bodyPr wrap="none" rtlCol="0">
            <a:spAutoFit/>
          </a:bodyPr>
          <a:lstStyle/>
          <a:p>
            <a:endParaRPr lang="en-US" dirty="0"/>
          </a:p>
        </p:txBody>
      </p:sp>
      <p:sp>
        <p:nvSpPr>
          <p:cNvPr id="24" name="TextBox 23"/>
          <p:cNvSpPr txBox="1"/>
          <p:nvPr/>
        </p:nvSpPr>
        <p:spPr>
          <a:xfrm>
            <a:off x="5489985" y="5265141"/>
            <a:ext cx="184666" cy="461665"/>
          </a:xfrm>
          <a:prstGeom prst="rect">
            <a:avLst/>
          </a:prstGeom>
          <a:noFill/>
        </p:spPr>
        <p:txBody>
          <a:bodyPr wrap="none" rtlCol="0">
            <a:spAutoFit/>
          </a:bodyPr>
          <a:lstStyle/>
          <a:p>
            <a:endParaRPr lang="en-US" dirty="0"/>
          </a:p>
        </p:txBody>
      </p:sp>
      <p:sp>
        <p:nvSpPr>
          <p:cNvPr id="14" name="TextBox 13"/>
          <p:cNvSpPr txBox="1"/>
          <p:nvPr/>
        </p:nvSpPr>
        <p:spPr>
          <a:xfrm>
            <a:off x="1447800" y="1600200"/>
            <a:ext cx="184666" cy="461665"/>
          </a:xfrm>
          <a:prstGeom prst="rect">
            <a:avLst/>
          </a:prstGeom>
          <a:noFill/>
        </p:spPr>
        <p:txBody>
          <a:bodyPr wrap="none" rtlCol="0">
            <a:spAutoFit/>
          </a:bodyPr>
          <a:lstStyle/>
          <a:p>
            <a:endParaRPr lang="en-US" dirty="0"/>
          </a:p>
        </p:txBody>
      </p:sp>
      <p:sp>
        <p:nvSpPr>
          <p:cNvPr id="20" name="TextBox 19"/>
          <p:cNvSpPr txBox="1"/>
          <p:nvPr/>
        </p:nvSpPr>
        <p:spPr>
          <a:xfrm>
            <a:off x="3276600" y="1600200"/>
            <a:ext cx="3647152" cy="892552"/>
          </a:xfrm>
          <a:prstGeom prst="rect">
            <a:avLst/>
          </a:prstGeom>
          <a:noFill/>
        </p:spPr>
        <p:txBody>
          <a:bodyPr wrap="none" rtlCol="0">
            <a:spAutoFit/>
          </a:bodyPr>
          <a:lstStyle/>
          <a:p>
            <a:r>
              <a:rPr lang="en-US" sz="2800" b="1" dirty="0">
                <a:solidFill>
                  <a:srgbClr val="000090"/>
                </a:solidFill>
              </a:rPr>
              <a:t>Maintain First Aid Kit</a:t>
            </a:r>
          </a:p>
          <a:p>
            <a:endParaRPr lang="en-US" dirty="0"/>
          </a:p>
        </p:txBody>
      </p:sp>
      <p:sp>
        <p:nvSpPr>
          <p:cNvPr id="21" name="TextBox 20"/>
          <p:cNvSpPr txBox="1"/>
          <p:nvPr/>
        </p:nvSpPr>
        <p:spPr>
          <a:xfrm>
            <a:off x="3441483" y="4507125"/>
            <a:ext cx="184666" cy="461665"/>
          </a:xfrm>
          <a:prstGeom prst="rect">
            <a:avLst/>
          </a:prstGeom>
          <a:noFill/>
        </p:spPr>
        <p:txBody>
          <a:bodyPr wrap="none" rtlCol="0">
            <a:spAutoFit/>
          </a:bodyPr>
          <a:lstStyle/>
          <a:p>
            <a:endParaRPr lang="en-US" dirty="0"/>
          </a:p>
        </p:txBody>
      </p:sp>
      <p:pic>
        <p:nvPicPr>
          <p:cNvPr id="25" name="Picture 2" descr="first ai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2209800"/>
            <a:ext cx="5521325" cy="406876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spTree>
    <p:extLst>
      <p:ext uri="{BB962C8B-B14F-4D97-AF65-F5344CB8AC3E}">
        <p14:creationId xmlns:p14="http://schemas.microsoft.com/office/powerpoint/2010/main" val="41780418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685800"/>
          </a:xfrm>
        </p:spPr>
        <p:txBody>
          <a:bodyPr/>
          <a:lstStyle/>
          <a:p>
            <a:r>
              <a:rPr lang="en-US" sz="4000" b="0" dirty="0">
                <a:solidFill>
                  <a:srgbClr val="108040"/>
                </a:solidFill>
              </a:rPr>
              <a:t>Capacity</a:t>
            </a:r>
          </a:p>
        </p:txBody>
      </p:sp>
      <p:sp>
        <p:nvSpPr>
          <p:cNvPr id="5" name="TextBox 4"/>
          <p:cNvSpPr txBox="1"/>
          <p:nvPr/>
        </p:nvSpPr>
        <p:spPr>
          <a:xfrm>
            <a:off x="3200400" y="6586379"/>
            <a:ext cx="3617096" cy="246221"/>
          </a:xfrm>
          <a:prstGeom prst="rect">
            <a:avLst/>
          </a:prstGeom>
          <a:noFill/>
        </p:spPr>
        <p:txBody>
          <a:bodyPr wrap="none" rtlCol="0">
            <a:spAutoFit/>
          </a:bodyPr>
          <a:lstStyle/>
          <a:p>
            <a:r>
              <a:rPr lang="en-US" sz="1000" b="1" dirty="0">
                <a:solidFill>
                  <a:srgbClr val="FF0000"/>
                </a:solidFill>
                <a:latin typeface="Arial"/>
                <a:cs typeface="Arial"/>
              </a:rPr>
              <a:t>Copyright 2019 - Coast Guard Auxiliary Association, Inc.</a:t>
            </a:r>
          </a:p>
        </p:txBody>
      </p:sp>
      <p:pic>
        <p:nvPicPr>
          <p:cNvPr id="1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990600"/>
            <a:ext cx="3574933" cy="2895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
        <p:nvSpPr>
          <p:cNvPr id="3" name="TextBox 2"/>
          <p:cNvSpPr txBox="1"/>
          <p:nvPr/>
        </p:nvSpPr>
        <p:spPr>
          <a:xfrm>
            <a:off x="1295400" y="1066800"/>
            <a:ext cx="4038600" cy="2923877"/>
          </a:xfrm>
          <a:prstGeom prst="rect">
            <a:avLst/>
          </a:prstGeom>
          <a:noFill/>
        </p:spPr>
        <p:txBody>
          <a:bodyPr wrap="square" rtlCol="0">
            <a:spAutoFit/>
          </a:bodyPr>
          <a:lstStyle/>
          <a:p>
            <a:r>
              <a:rPr lang="en-US" sz="3200" b="1" dirty="0">
                <a:solidFill>
                  <a:srgbClr val="000090"/>
                </a:solidFill>
              </a:rPr>
              <a:t>Weight limit is as important as number of persons.</a:t>
            </a:r>
          </a:p>
          <a:p>
            <a:r>
              <a:rPr lang="en-US" sz="3200" b="1" dirty="0">
                <a:solidFill>
                  <a:srgbClr val="000090"/>
                </a:solidFill>
              </a:rPr>
              <a:t>Include hunting dogs</a:t>
            </a:r>
            <a:r>
              <a:rPr lang="en-US" sz="3200" b="1" dirty="0">
                <a:solidFill>
                  <a:srgbClr val="0000FF"/>
                </a:solidFill>
              </a:rPr>
              <a:t>.</a:t>
            </a:r>
          </a:p>
          <a:p>
            <a:endParaRPr lang="en-US" sz="3200" b="1" dirty="0">
              <a:solidFill>
                <a:srgbClr val="108040"/>
              </a:solidFill>
            </a:endParaRPr>
          </a:p>
          <a:p>
            <a:endParaRPr lang="en-US" dirty="0"/>
          </a:p>
        </p:txBody>
      </p:sp>
      <p:sp>
        <p:nvSpPr>
          <p:cNvPr id="9" name="TextBox 8"/>
          <p:cNvSpPr txBox="1"/>
          <p:nvPr/>
        </p:nvSpPr>
        <p:spPr>
          <a:xfrm>
            <a:off x="1219200" y="3886200"/>
            <a:ext cx="7391400" cy="2554545"/>
          </a:xfrm>
          <a:prstGeom prst="rect">
            <a:avLst/>
          </a:prstGeom>
          <a:noFill/>
        </p:spPr>
        <p:txBody>
          <a:bodyPr wrap="square" rtlCol="0">
            <a:spAutoFit/>
          </a:bodyPr>
          <a:lstStyle/>
          <a:p>
            <a:r>
              <a:rPr lang="en-US" sz="3200" b="1" dirty="0">
                <a:solidFill>
                  <a:srgbClr val="000090"/>
                </a:solidFill>
              </a:rPr>
              <a:t>1025 lbs. / 7 persons = 146 lbs./person.</a:t>
            </a:r>
          </a:p>
          <a:p>
            <a:r>
              <a:rPr lang="en-US" sz="3200" b="1" dirty="0">
                <a:solidFill>
                  <a:srgbClr val="000090"/>
                </a:solidFill>
              </a:rPr>
              <a:t>1575 lbs. includes everything (except weight of the hull): motor, fuel, oil, battery, anchor, decoys, guns, food, ice chest, people, dogs, etc.</a:t>
            </a:r>
          </a:p>
        </p:txBody>
      </p:sp>
    </p:spTree>
    <p:extLst>
      <p:ext uri="{BB962C8B-B14F-4D97-AF65-F5344CB8AC3E}">
        <p14:creationId xmlns:p14="http://schemas.microsoft.com/office/powerpoint/2010/main" val="365696404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838200"/>
            <a:ext cx="8001000" cy="685800"/>
          </a:xfrm>
        </p:spPr>
        <p:txBody>
          <a:bodyPr/>
          <a:lstStyle/>
          <a:p>
            <a:r>
              <a:rPr lang="en-US" sz="4000" b="0" dirty="0">
                <a:solidFill>
                  <a:srgbClr val="108040"/>
                </a:solidFill>
              </a:rPr>
              <a:t> Weather</a:t>
            </a:r>
            <a:br>
              <a:rPr lang="en-US" sz="4000" b="0" dirty="0">
                <a:solidFill>
                  <a:srgbClr val="108040"/>
                </a:solidFill>
              </a:rPr>
            </a:br>
            <a:endParaRPr lang="en-US" sz="4000" b="0" dirty="0">
              <a:solidFill>
                <a:srgbClr val="108040"/>
              </a:solidFill>
            </a:endParaRPr>
          </a:p>
        </p:txBody>
      </p:sp>
      <p:sp>
        <p:nvSpPr>
          <p:cNvPr id="5" name="TextBox 4"/>
          <p:cNvSpPr txBox="1"/>
          <p:nvPr/>
        </p:nvSpPr>
        <p:spPr>
          <a:xfrm>
            <a:off x="3200400" y="6586379"/>
            <a:ext cx="3617096" cy="246221"/>
          </a:xfrm>
          <a:prstGeom prst="rect">
            <a:avLst/>
          </a:prstGeom>
          <a:noFill/>
        </p:spPr>
        <p:txBody>
          <a:bodyPr wrap="none" rtlCol="0">
            <a:spAutoFit/>
          </a:bodyPr>
          <a:lstStyle/>
          <a:p>
            <a:r>
              <a:rPr lang="en-US" sz="1000" b="1" dirty="0">
                <a:solidFill>
                  <a:srgbClr val="FF0000"/>
                </a:solidFill>
                <a:latin typeface="Arial"/>
                <a:cs typeface="Arial"/>
              </a:rPr>
              <a:t>Copyright 2019 - Coast Guard Auxiliary Association, Inc.</a:t>
            </a:r>
          </a:p>
        </p:txBody>
      </p:sp>
      <p:sp>
        <p:nvSpPr>
          <p:cNvPr id="4" name="TextBox 3"/>
          <p:cNvSpPr txBox="1"/>
          <p:nvPr/>
        </p:nvSpPr>
        <p:spPr>
          <a:xfrm>
            <a:off x="3134208" y="3134500"/>
            <a:ext cx="184666" cy="461665"/>
          </a:xfrm>
          <a:prstGeom prst="rect">
            <a:avLst/>
          </a:prstGeom>
          <a:noFill/>
        </p:spPr>
        <p:txBody>
          <a:bodyPr wrap="none" rtlCol="0">
            <a:spAutoFit/>
          </a:bodyPr>
          <a:lstStyle/>
          <a:p>
            <a:endParaRPr lang="en-US" dirty="0"/>
          </a:p>
        </p:txBody>
      </p:sp>
      <p:sp>
        <p:nvSpPr>
          <p:cNvPr id="7" name="TextBox 6"/>
          <p:cNvSpPr txBox="1"/>
          <p:nvPr/>
        </p:nvSpPr>
        <p:spPr>
          <a:xfrm>
            <a:off x="5059799" y="4158847"/>
            <a:ext cx="184666" cy="461665"/>
          </a:xfrm>
          <a:prstGeom prst="rect">
            <a:avLst/>
          </a:prstGeom>
          <a:noFill/>
        </p:spPr>
        <p:txBody>
          <a:bodyPr wrap="none" rtlCol="0">
            <a:spAutoFit/>
          </a:bodyPr>
          <a:lstStyle/>
          <a:p>
            <a:endParaRPr lang="en-US" dirty="0"/>
          </a:p>
        </p:txBody>
      </p:sp>
      <p:sp>
        <p:nvSpPr>
          <p:cNvPr id="9" name="TextBox 8"/>
          <p:cNvSpPr txBox="1"/>
          <p:nvPr/>
        </p:nvSpPr>
        <p:spPr>
          <a:xfrm>
            <a:off x="2130442" y="3523752"/>
            <a:ext cx="184666" cy="461665"/>
          </a:xfrm>
          <a:prstGeom prst="rect">
            <a:avLst/>
          </a:prstGeom>
          <a:noFill/>
        </p:spPr>
        <p:txBody>
          <a:bodyPr wrap="none" rtlCol="0">
            <a:spAutoFit/>
          </a:bodyPr>
          <a:lstStyle/>
          <a:p>
            <a:endParaRPr lang="en-US" dirty="0"/>
          </a:p>
        </p:txBody>
      </p:sp>
      <p:sp>
        <p:nvSpPr>
          <p:cNvPr id="6" name="TextBox 5"/>
          <p:cNvSpPr txBox="1"/>
          <p:nvPr/>
        </p:nvSpPr>
        <p:spPr>
          <a:xfrm>
            <a:off x="7722852" y="4015438"/>
            <a:ext cx="184666" cy="461665"/>
          </a:xfrm>
          <a:prstGeom prst="rect">
            <a:avLst/>
          </a:prstGeom>
          <a:noFill/>
        </p:spPr>
        <p:txBody>
          <a:bodyPr wrap="none" rtlCol="0">
            <a:spAutoFit/>
          </a:bodyPr>
          <a:lstStyle/>
          <a:p>
            <a:endParaRPr lang="en-US" dirty="0"/>
          </a:p>
        </p:txBody>
      </p:sp>
      <p:sp>
        <p:nvSpPr>
          <p:cNvPr id="8" name="TextBox 7"/>
          <p:cNvSpPr txBox="1"/>
          <p:nvPr/>
        </p:nvSpPr>
        <p:spPr>
          <a:xfrm>
            <a:off x="2130442" y="4630046"/>
            <a:ext cx="184666" cy="461665"/>
          </a:xfrm>
          <a:prstGeom prst="rect">
            <a:avLst/>
          </a:prstGeom>
          <a:noFill/>
        </p:spPr>
        <p:txBody>
          <a:bodyPr wrap="none" rtlCol="0">
            <a:spAutoFit/>
          </a:bodyPr>
          <a:lstStyle/>
          <a:p>
            <a:endParaRPr lang="en-US" dirty="0"/>
          </a:p>
        </p:txBody>
      </p:sp>
      <p:sp>
        <p:nvSpPr>
          <p:cNvPr id="10" name="TextBox 9"/>
          <p:cNvSpPr txBox="1"/>
          <p:nvPr/>
        </p:nvSpPr>
        <p:spPr>
          <a:xfrm>
            <a:off x="2209800" y="5715000"/>
            <a:ext cx="184666" cy="461665"/>
          </a:xfrm>
          <a:prstGeom prst="rect">
            <a:avLst/>
          </a:prstGeom>
          <a:noFill/>
        </p:spPr>
        <p:txBody>
          <a:bodyPr wrap="none" rtlCol="0">
            <a:spAutoFit/>
          </a:bodyPr>
          <a:lstStyle/>
          <a:p>
            <a:endParaRPr lang="en-US" b="1" dirty="0">
              <a:solidFill>
                <a:srgbClr val="000090"/>
              </a:solidFill>
            </a:endParaRPr>
          </a:p>
        </p:txBody>
      </p:sp>
      <p:sp>
        <p:nvSpPr>
          <p:cNvPr id="12" name="TextBox 11"/>
          <p:cNvSpPr txBox="1"/>
          <p:nvPr/>
        </p:nvSpPr>
        <p:spPr>
          <a:xfrm>
            <a:off x="4506704" y="3626187"/>
            <a:ext cx="184666" cy="461665"/>
          </a:xfrm>
          <a:prstGeom prst="rect">
            <a:avLst/>
          </a:prstGeom>
          <a:noFill/>
        </p:spPr>
        <p:txBody>
          <a:bodyPr wrap="none" rtlCol="0">
            <a:spAutoFit/>
          </a:bodyPr>
          <a:lstStyle/>
          <a:p>
            <a:endParaRPr lang="en-US" dirty="0"/>
          </a:p>
        </p:txBody>
      </p:sp>
      <p:sp>
        <p:nvSpPr>
          <p:cNvPr id="3" name="TextBox 2"/>
          <p:cNvSpPr txBox="1"/>
          <p:nvPr/>
        </p:nvSpPr>
        <p:spPr>
          <a:xfrm>
            <a:off x="5715320" y="3708134"/>
            <a:ext cx="184666" cy="461665"/>
          </a:xfrm>
          <a:prstGeom prst="rect">
            <a:avLst/>
          </a:prstGeom>
          <a:noFill/>
        </p:spPr>
        <p:txBody>
          <a:bodyPr wrap="none" rtlCol="0">
            <a:spAutoFit/>
          </a:bodyPr>
          <a:lstStyle/>
          <a:p>
            <a:endParaRPr lang="en-US" dirty="0"/>
          </a:p>
        </p:txBody>
      </p:sp>
      <p:sp>
        <p:nvSpPr>
          <p:cNvPr id="13" name="TextBox 12"/>
          <p:cNvSpPr txBox="1"/>
          <p:nvPr/>
        </p:nvSpPr>
        <p:spPr>
          <a:xfrm>
            <a:off x="3953609" y="5408550"/>
            <a:ext cx="184666" cy="461665"/>
          </a:xfrm>
          <a:prstGeom prst="rect">
            <a:avLst/>
          </a:prstGeom>
          <a:noFill/>
        </p:spPr>
        <p:txBody>
          <a:bodyPr wrap="none" rtlCol="0">
            <a:spAutoFit/>
          </a:bodyPr>
          <a:lstStyle/>
          <a:p>
            <a:endParaRPr lang="en-US" dirty="0"/>
          </a:p>
        </p:txBody>
      </p:sp>
      <p:sp>
        <p:nvSpPr>
          <p:cNvPr id="17" name="TextBox 16"/>
          <p:cNvSpPr txBox="1"/>
          <p:nvPr/>
        </p:nvSpPr>
        <p:spPr>
          <a:xfrm>
            <a:off x="7292666" y="3564726"/>
            <a:ext cx="184666" cy="461665"/>
          </a:xfrm>
          <a:prstGeom prst="rect">
            <a:avLst/>
          </a:prstGeom>
          <a:noFill/>
        </p:spPr>
        <p:txBody>
          <a:bodyPr wrap="none" rtlCol="0">
            <a:spAutoFit/>
          </a:bodyPr>
          <a:lstStyle/>
          <a:p>
            <a:endParaRPr lang="en-US" dirty="0"/>
          </a:p>
        </p:txBody>
      </p:sp>
      <p:sp>
        <p:nvSpPr>
          <p:cNvPr id="15" name="TextBox 14"/>
          <p:cNvSpPr txBox="1"/>
          <p:nvPr/>
        </p:nvSpPr>
        <p:spPr>
          <a:xfrm>
            <a:off x="5554213" y="3465321"/>
            <a:ext cx="184666" cy="461665"/>
          </a:xfrm>
          <a:prstGeom prst="rect">
            <a:avLst/>
          </a:prstGeom>
          <a:noFill/>
        </p:spPr>
        <p:txBody>
          <a:bodyPr wrap="none" rtlCol="0">
            <a:spAutoFit/>
          </a:bodyPr>
          <a:lstStyle/>
          <a:p>
            <a:endParaRPr lang="en-US" dirty="0"/>
          </a:p>
        </p:txBody>
      </p:sp>
      <p:sp>
        <p:nvSpPr>
          <p:cNvPr id="11" name="TextBox 10"/>
          <p:cNvSpPr txBox="1"/>
          <p:nvPr/>
        </p:nvSpPr>
        <p:spPr>
          <a:xfrm>
            <a:off x="1447800" y="1143000"/>
            <a:ext cx="184666" cy="461665"/>
          </a:xfrm>
          <a:prstGeom prst="rect">
            <a:avLst/>
          </a:prstGeom>
          <a:noFill/>
        </p:spPr>
        <p:txBody>
          <a:bodyPr wrap="none" rtlCol="0">
            <a:spAutoFit/>
          </a:bodyPr>
          <a:lstStyle/>
          <a:p>
            <a:endParaRPr lang="en-US" dirty="0"/>
          </a:p>
        </p:txBody>
      </p:sp>
      <p:sp>
        <p:nvSpPr>
          <p:cNvPr id="16" name="TextBox 15"/>
          <p:cNvSpPr txBox="1"/>
          <p:nvPr/>
        </p:nvSpPr>
        <p:spPr>
          <a:xfrm>
            <a:off x="3502938" y="5183193"/>
            <a:ext cx="184666" cy="461665"/>
          </a:xfrm>
          <a:prstGeom prst="rect">
            <a:avLst/>
          </a:prstGeom>
          <a:noFill/>
        </p:spPr>
        <p:txBody>
          <a:bodyPr wrap="none" rtlCol="0">
            <a:spAutoFit/>
          </a:bodyPr>
          <a:lstStyle/>
          <a:p>
            <a:endParaRPr lang="en-US" dirty="0"/>
          </a:p>
        </p:txBody>
      </p:sp>
      <p:sp>
        <p:nvSpPr>
          <p:cNvPr id="18" name="TextBox 17"/>
          <p:cNvSpPr txBox="1"/>
          <p:nvPr/>
        </p:nvSpPr>
        <p:spPr>
          <a:xfrm>
            <a:off x="3666818" y="2888657"/>
            <a:ext cx="184666" cy="461665"/>
          </a:xfrm>
          <a:prstGeom prst="rect">
            <a:avLst/>
          </a:prstGeom>
          <a:noFill/>
        </p:spPr>
        <p:txBody>
          <a:bodyPr wrap="none" rtlCol="0">
            <a:spAutoFit/>
          </a:bodyPr>
          <a:lstStyle/>
          <a:p>
            <a:endParaRPr lang="en-US" dirty="0"/>
          </a:p>
        </p:txBody>
      </p:sp>
      <p:sp>
        <p:nvSpPr>
          <p:cNvPr id="19" name="TextBox 18"/>
          <p:cNvSpPr txBox="1"/>
          <p:nvPr/>
        </p:nvSpPr>
        <p:spPr>
          <a:xfrm>
            <a:off x="6616661" y="2765736"/>
            <a:ext cx="184666" cy="461665"/>
          </a:xfrm>
          <a:prstGeom prst="rect">
            <a:avLst/>
          </a:prstGeom>
          <a:noFill/>
        </p:spPr>
        <p:txBody>
          <a:bodyPr wrap="none" rtlCol="0">
            <a:spAutoFit/>
          </a:bodyPr>
          <a:lstStyle/>
          <a:p>
            <a:endParaRPr lang="en-US" dirty="0"/>
          </a:p>
        </p:txBody>
      </p:sp>
      <p:sp>
        <p:nvSpPr>
          <p:cNvPr id="22" name="TextBox 21"/>
          <p:cNvSpPr txBox="1"/>
          <p:nvPr/>
        </p:nvSpPr>
        <p:spPr>
          <a:xfrm>
            <a:off x="6452781" y="3953978"/>
            <a:ext cx="184666" cy="461665"/>
          </a:xfrm>
          <a:prstGeom prst="rect">
            <a:avLst/>
          </a:prstGeom>
          <a:noFill/>
        </p:spPr>
        <p:txBody>
          <a:bodyPr wrap="none" rtlCol="0">
            <a:spAutoFit/>
          </a:bodyPr>
          <a:lstStyle/>
          <a:p>
            <a:endParaRPr lang="en-US" dirty="0"/>
          </a:p>
        </p:txBody>
      </p:sp>
      <p:sp>
        <p:nvSpPr>
          <p:cNvPr id="24" name="TextBox 23"/>
          <p:cNvSpPr txBox="1"/>
          <p:nvPr/>
        </p:nvSpPr>
        <p:spPr>
          <a:xfrm>
            <a:off x="5489985" y="5265141"/>
            <a:ext cx="184666" cy="461665"/>
          </a:xfrm>
          <a:prstGeom prst="rect">
            <a:avLst/>
          </a:prstGeom>
          <a:noFill/>
        </p:spPr>
        <p:txBody>
          <a:bodyPr wrap="none" rtlCol="0">
            <a:spAutoFit/>
          </a:bodyPr>
          <a:lstStyle/>
          <a:p>
            <a:endParaRPr lang="en-US" dirty="0"/>
          </a:p>
        </p:txBody>
      </p:sp>
      <p:sp>
        <p:nvSpPr>
          <p:cNvPr id="14" name="TextBox 13"/>
          <p:cNvSpPr txBox="1"/>
          <p:nvPr/>
        </p:nvSpPr>
        <p:spPr>
          <a:xfrm>
            <a:off x="1447800" y="1600200"/>
            <a:ext cx="184666" cy="461665"/>
          </a:xfrm>
          <a:prstGeom prst="rect">
            <a:avLst/>
          </a:prstGeom>
          <a:noFill/>
        </p:spPr>
        <p:txBody>
          <a:bodyPr wrap="none" rtlCol="0">
            <a:spAutoFit/>
          </a:bodyPr>
          <a:lstStyle/>
          <a:p>
            <a:endParaRPr lang="en-US" dirty="0"/>
          </a:p>
        </p:txBody>
      </p:sp>
      <p:sp>
        <p:nvSpPr>
          <p:cNvPr id="21" name="TextBox 20"/>
          <p:cNvSpPr txBox="1"/>
          <p:nvPr/>
        </p:nvSpPr>
        <p:spPr>
          <a:xfrm>
            <a:off x="3441483" y="4507125"/>
            <a:ext cx="184666" cy="461665"/>
          </a:xfrm>
          <a:prstGeom prst="rect">
            <a:avLst/>
          </a:prstGeom>
          <a:noFill/>
        </p:spPr>
        <p:txBody>
          <a:bodyPr wrap="none" rtlCol="0">
            <a:spAutoFit/>
          </a:bodyPr>
          <a:lstStyle/>
          <a:p>
            <a:endParaRPr lang="en-US" dirty="0"/>
          </a:p>
        </p:txBody>
      </p:sp>
      <p:sp>
        <p:nvSpPr>
          <p:cNvPr id="25" name="TextBox 24"/>
          <p:cNvSpPr txBox="1"/>
          <p:nvPr/>
        </p:nvSpPr>
        <p:spPr>
          <a:xfrm>
            <a:off x="1905000" y="2133600"/>
            <a:ext cx="184666" cy="461665"/>
          </a:xfrm>
          <a:prstGeom prst="rect">
            <a:avLst/>
          </a:prstGeom>
          <a:noFill/>
        </p:spPr>
        <p:txBody>
          <a:bodyPr wrap="none" rtlCol="0">
            <a:spAutoFit/>
          </a:bodyPr>
          <a:lstStyle/>
          <a:p>
            <a:endParaRPr lang="en-US" dirty="0">
              <a:ln>
                <a:solidFill>
                  <a:srgbClr val="000000"/>
                </a:solidFill>
              </a:ln>
              <a:solidFill>
                <a:srgbClr val="0000FF"/>
              </a:solidFill>
            </a:endParaRPr>
          </a:p>
        </p:txBody>
      </p:sp>
      <p:sp>
        <p:nvSpPr>
          <p:cNvPr id="23" name="TextBox 22"/>
          <p:cNvSpPr txBox="1"/>
          <p:nvPr/>
        </p:nvSpPr>
        <p:spPr>
          <a:xfrm>
            <a:off x="4474308" y="3360615"/>
            <a:ext cx="184666" cy="461665"/>
          </a:xfrm>
          <a:prstGeom prst="rect">
            <a:avLst/>
          </a:prstGeom>
          <a:noFill/>
        </p:spPr>
        <p:txBody>
          <a:bodyPr wrap="none" rtlCol="0">
            <a:spAutoFit/>
          </a:bodyPr>
          <a:lstStyle/>
          <a:p>
            <a:endParaRPr lang="en-US" dirty="0"/>
          </a:p>
        </p:txBody>
      </p:sp>
      <p:sp>
        <p:nvSpPr>
          <p:cNvPr id="20" name="TextBox 19"/>
          <p:cNvSpPr txBox="1"/>
          <p:nvPr/>
        </p:nvSpPr>
        <p:spPr>
          <a:xfrm>
            <a:off x="3477846" y="3927231"/>
            <a:ext cx="184666" cy="461665"/>
          </a:xfrm>
          <a:prstGeom prst="rect">
            <a:avLst/>
          </a:prstGeom>
          <a:noFill/>
        </p:spPr>
        <p:txBody>
          <a:bodyPr wrap="none" rtlCol="0">
            <a:spAutoFit/>
          </a:bodyPr>
          <a:lstStyle/>
          <a:p>
            <a:endParaRPr lang="en-US" dirty="0"/>
          </a:p>
        </p:txBody>
      </p:sp>
      <p:sp>
        <p:nvSpPr>
          <p:cNvPr id="26" name="TextBox 25"/>
          <p:cNvSpPr txBox="1"/>
          <p:nvPr/>
        </p:nvSpPr>
        <p:spPr>
          <a:xfrm>
            <a:off x="1600200" y="5257800"/>
            <a:ext cx="6172200" cy="461665"/>
          </a:xfrm>
          <a:prstGeom prst="rect">
            <a:avLst/>
          </a:prstGeom>
          <a:noFill/>
        </p:spPr>
        <p:txBody>
          <a:bodyPr wrap="square" rtlCol="0">
            <a:spAutoFit/>
          </a:bodyPr>
          <a:lstStyle/>
          <a:p>
            <a:pPr algn="ctr"/>
            <a:endParaRPr lang="en-US" dirty="0"/>
          </a:p>
        </p:txBody>
      </p:sp>
      <p:sp>
        <p:nvSpPr>
          <p:cNvPr id="27" name="TextBox 26"/>
          <p:cNvSpPr txBox="1"/>
          <p:nvPr/>
        </p:nvSpPr>
        <p:spPr>
          <a:xfrm>
            <a:off x="5881077" y="5001846"/>
            <a:ext cx="184666" cy="461665"/>
          </a:xfrm>
          <a:prstGeom prst="rect">
            <a:avLst/>
          </a:prstGeom>
          <a:noFill/>
        </p:spPr>
        <p:txBody>
          <a:bodyPr wrap="none" rtlCol="0">
            <a:spAutoFit/>
          </a:bodyPr>
          <a:lstStyle/>
          <a:p>
            <a:endParaRPr lang="en-US" dirty="0"/>
          </a:p>
        </p:txBody>
      </p:sp>
      <p:grpSp>
        <p:nvGrpSpPr>
          <p:cNvPr id="31" name="Group 1"/>
          <p:cNvGrpSpPr>
            <a:grpSpLocks/>
          </p:cNvGrpSpPr>
          <p:nvPr/>
        </p:nvGrpSpPr>
        <p:grpSpPr bwMode="auto">
          <a:xfrm>
            <a:off x="3352800" y="3657600"/>
            <a:ext cx="5424488" cy="2541588"/>
            <a:chOff x="2133600" y="3744913"/>
            <a:chExt cx="6172200" cy="2960687"/>
          </a:xfrm>
        </p:grpSpPr>
        <p:pic>
          <p:nvPicPr>
            <p:cNvPr id="32" name="Picture 2" descr="weath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3744913"/>
              <a:ext cx="6172200" cy="2960687"/>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pic>
          <p:nvPicPr>
            <p:cNvPr id="33" name="Picture 5" descr="lightning"/>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48400" y="4114800"/>
              <a:ext cx="884238" cy="10668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pic>
          <p:nvPicPr>
            <p:cNvPr id="34" name="Picture 6" descr="lightning"/>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29000" y="3962400"/>
              <a:ext cx="884238" cy="10668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grpSp>
      <p:sp>
        <p:nvSpPr>
          <p:cNvPr id="29" name="TextBox 28"/>
          <p:cNvSpPr txBox="1"/>
          <p:nvPr/>
        </p:nvSpPr>
        <p:spPr>
          <a:xfrm>
            <a:off x="1219200" y="1371600"/>
            <a:ext cx="7643589" cy="2369880"/>
          </a:xfrm>
          <a:prstGeom prst="rect">
            <a:avLst/>
          </a:prstGeom>
          <a:noFill/>
        </p:spPr>
        <p:txBody>
          <a:bodyPr wrap="none" rtlCol="0">
            <a:spAutoFit/>
          </a:bodyPr>
          <a:lstStyle/>
          <a:p>
            <a:pPr eaLnBrk="1" hangingPunct="1"/>
            <a:r>
              <a:rPr lang="en-US" dirty="0">
                <a:solidFill>
                  <a:srgbClr val="000090"/>
                </a:solidFill>
                <a:latin typeface="Arial" charset="0"/>
              </a:rPr>
              <a:t>Check weather on VHF-FM radio</a:t>
            </a:r>
          </a:p>
          <a:p>
            <a:pPr lvl="1" eaLnBrk="1" hangingPunct="1"/>
            <a:r>
              <a:rPr lang="en-US" b="1" dirty="0">
                <a:solidFill>
                  <a:srgbClr val="000090"/>
                </a:solidFill>
                <a:latin typeface="Arial" charset="0"/>
              </a:rPr>
              <a:t>WX-1   WX-2   WX-3  WX-4  WX-5</a:t>
            </a:r>
          </a:p>
          <a:p>
            <a:pPr lvl="1" eaLnBrk="1" hangingPunct="1"/>
            <a:r>
              <a:rPr lang="en-US" b="1" dirty="0">
                <a:solidFill>
                  <a:srgbClr val="000090"/>
                </a:solidFill>
                <a:latin typeface="Arial" charset="0"/>
              </a:rPr>
              <a:t>WX-6   WX-7</a:t>
            </a:r>
          </a:p>
          <a:p>
            <a:pPr eaLnBrk="1" hangingPunct="1"/>
            <a:r>
              <a:rPr lang="en-US" dirty="0">
                <a:solidFill>
                  <a:srgbClr val="000090"/>
                </a:solidFill>
                <a:latin typeface="Arial" charset="0"/>
              </a:rPr>
              <a:t>National </a:t>
            </a:r>
            <a:r>
              <a:rPr lang="en-US" dirty="0" err="1">
                <a:solidFill>
                  <a:srgbClr val="000090"/>
                </a:solidFill>
                <a:latin typeface="Arial" charset="0"/>
              </a:rPr>
              <a:t>Wx</a:t>
            </a:r>
            <a:r>
              <a:rPr lang="en-US" dirty="0">
                <a:solidFill>
                  <a:srgbClr val="000090"/>
                </a:solidFill>
                <a:latin typeface="Arial" charset="0"/>
              </a:rPr>
              <a:t> Service online: </a:t>
            </a:r>
            <a:r>
              <a:rPr lang="en-US" sz="2800" dirty="0" err="1">
                <a:solidFill>
                  <a:srgbClr val="000090"/>
                </a:solidFill>
                <a:latin typeface="Arial" charset="0"/>
              </a:rPr>
              <a:t>weather.gov</a:t>
            </a:r>
            <a:endParaRPr lang="en-US" sz="2800" dirty="0">
              <a:solidFill>
                <a:srgbClr val="000090"/>
              </a:solidFill>
              <a:latin typeface="Arial" charset="0"/>
            </a:endParaRPr>
          </a:p>
          <a:p>
            <a:pPr eaLnBrk="1" hangingPunct="1"/>
            <a:r>
              <a:rPr lang="en-US" dirty="0">
                <a:solidFill>
                  <a:srgbClr val="000090"/>
                </a:solidFill>
                <a:latin typeface="Arial" charset="0"/>
              </a:rPr>
              <a:t>What are some signs that the weather is deteriorating?</a:t>
            </a:r>
          </a:p>
          <a:p>
            <a:endParaRPr lang="en-US" dirty="0"/>
          </a:p>
        </p:txBody>
      </p:sp>
    </p:spTree>
    <p:extLst>
      <p:ext uri="{BB962C8B-B14F-4D97-AF65-F5344CB8AC3E}">
        <p14:creationId xmlns:p14="http://schemas.microsoft.com/office/powerpoint/2010/main" val="419677271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838200"/>
            <a:ext cx="8001000" cy="685800"/>
          </a:xfrm>
        </p:spPr>
        <p:txBody>
          <a:bodyPr/>
          <a:lstStyle/>
          <a:p>
            <a:r>
              <a:rPr lang="en-US" sz="4000" b="0" dirty="0">
                <a:solidFill>
                  <a:srgbClr val="108040"/>
                </a:solidFill>
              </a:rPr>
              <a:t> When Caught in</a:t>
            </a:r>
            <a:br>
              <a:rPr lang="en-US" sz="4000" b="0" dirty="0">
                <a:solidFill>
                  <a:srgbClr val="108040"/>
                </a:solidFill>
              </a:rPr>
            </a:br>
            <a:r>
              <a:rPr lang="en-US" sz="4000" b="0" dirty="0">
                <a:solidFill>
                  <a:srgbClr val="108040"/>
                </a:solidFill>
              </a:rPr>
              <a:t> Bad Weather</a:t>
            </a:r>
            <a:br>
              <a:rPr lang="en-US" sz="4000" b="0" dirty="0">
                <a:solidFill>
                  <a:srgbClr val="108040"/>
                </a:solidFill>
              </a:rPr>
            </a:br>
            <a:endParaRPr lang="en-US" sz="4000" b="0" dirty="0">
              <a:solidFill>
                <a:srgbClr val="108040"/>
              </a:solidFill>
            </a:endParaRPr>
          </a:p>
        </p:txBody>
      </p:sp>
      <p:sp>
        <p:nvSpPr>
          <p:cNvPr id="5" name="TextBox 4"/>
          <p:cNvSpPr txBox="1"/>
          <p:nvPr/>
        </p:nvSpPr>
        <p:spPr>
          <a:xfrm>
            <a:off x="3200400" y="6586379"/>
            <a:ext cx="3617096" cy="246221"/>
          </a:xfrm>
          <a:prstGeom prst="rect">
            <a:avLst/>
          </a:prstGeom>
          <a:noFill/>
        </p:spPr>
        <p:txBody>
          <a:bodyPr wrap="none" rtlCol="0">
            <a:spAutoFit/>
          </a:bodyPr>
          <a:lstStyle/>
          <a:p>
            <a:r>
              <a:rPr lang="en-US" sz="1000" b="1" dirty="0">
                <a:solidFill>
                  <a:srgbClr val="FF0000"/>
                </a:solidFill>
                <a:latin typeface="Arial"/>
                <a:cs typeface="Arial"/>
              </a:rPr>
              <a:t>Copyright 2019 - Coast Guard Auxiliary Association, Inc.</a:t>
            </a:r>
          </a:p>
        </p:txBody>
      </p:sp>
      <p:sp>
        <p:nvSpPr>
          <p:cNvPr id="4" name="TextBox 3"/>
          <p:cNvSpPr txBox="1"/>
          <p:nvPr/>
        </p:nvSpPr>
        <p:spPr>
          <a:xfrm>
            <a:off x="3134208" y="3134500"/>
            <a:ext cx="184666" cy="461665"/>
          </a:xfrm>
          <a:prstGeom prst="rect">
            <a:avLst/>
          </a:prstGeom>
          <a:noFill/>
        </p:spPr>
        <p:txBody>
          <a:bodyPr wrap="none" rtlCol="0">
            <a:spAutoFit/>
          </a:bodyPr>
          <a:lstStyle/>
          <a:p>
            <a:endParaRPr lang="en-US" dirty="0"/>
          </a:p>
        </p:txBody>
      </p:sp>
      <p:sp>
        <p:nvSpPr>
          <p:cNvPr id="7" name="TextBox 6"/>
          <p:cNvSpPr txBox="1"/>
          <p:nvPr/>
        </p:nvSpPr>
        <p:spPr>
          <a:xfrm>
            <a:off x="5059799" y="4158847"/>
            <a:ext cx="184666" cy="461665"/>
          </a:xfrm>
          <a:prstGeom prst="rect">
            <a:avLst/>
          </a:prstGeom>
          <a:noFill/>
        </p:spPr>
        <p:txBody>
          <a:bodyPr wrap="none" rtlCol="0">
            <a:spAutoFit/>
          </a:bodyPr>
          <a:lstStyle/>
          <a:p>
            <a:endParaRPr lang="en-US" dirty="0"/>
          </a:p>
        </p:txBody>
      </p:sp>
      <p:sp>
        <p:nvSpPr>
          <p:cNvPr id="9" name="TextBox 8"/>
          <p:cNvSpPr txBox="1"/>
          <p:nvPr/>
        </p:nvSpPr>
        <p:spPr>
          <a:xfrm>
            <a:off x="2130442" y="3523752"/>
            <a:ext cx="184666" cy="461665"/>
          </a:xfrm>
          <a:prstGeom prst="rect">
            <a:avLst/>
          </a:prstGeom>
          <a:noFill/>
        </p:spPr>
        <p:txBody>
          <a:bodyPr wrap="none" rtlCol="0">
            <a:spAutoFit/>
          </a:bodyPr>
          <a:lstStyle/>
          <a:p>
            <a:endParaRPr lang="en-US" dirty="0"/>
          </a:p>
        </p:txBody>
      </p:sp>
      <p:sp>
        <p:nvSpPr>
          <p:cNvPr id="6" name="TextBox 5"/>
          <p:cNvSpPr txBox="1"/>
          <p:nvPr/>
        </p:nvSpPr>
        <p:spPr>
          <a:xfrm>
            <a:off x="7722852" y="4015438"/>
            <a:ext cx="184666" cy="461665"/>
          </a:xfrm>
          <a:prstGeom prst="rect">
            <a:avLst/>
          </a:prstGeom>
          <a:noFill/>
        </p:spPr>
        <p:txBody>
          <a:bodyPr wrap="none" rtlCol="0">
            <a:spAutoFit/>
          </a:bodyPr>
          <a:lstStyle/>
          <a:p>
            <a:endParaRPr lang="en-US" dirty="0"/>
          </a:p>
        </p:txBody>
      </p:sp>
      <p:sp>
        <p:nvSpPr>
          <p:cNvPr id="8" name="TextBox 7"/>
          <p:cNvSpPr txBox="1"/>
          <p:nvPr/>
        </p:nvSpPr>
        <p:spPr>
          <a:xfrm>
            <a:off x="2130442" y="4630046"/>
            <a:ext cx="184666" cy="461665"/>
          </a:xfrm>
          <a:prstGeom prst="rect">
            <a:avLst/>
          </a:prstGeom>
          <a:noFill/>
        </p:spPr>
        <p:txBody>
          <a:bodyPr wrap="none" rtlCol="0">
            <a:spAutoFit/>
          </a:bodyPr>
          <a:lstStyle/>
          <a:p>
            <a:endParaRPr lang="en-US" dirty="0"/>
          </a:p>
        </p:txBody>
      </p:sp>
      <p:sp>
        <p:nvSpPr>
          <p:cNvPr id="10" name="TextBox 9"/>
          <p:cNvSpPr txBox="1"/>
          <p:nvPr/>
        </p:nvSpPr>
        <p:spPr>
          <a:xfrm>
            <a:off x="2209800" y="5715000"/>
            <a:ext cx="184666" cy="461665"/>
          </a:xfrm>
          <a:prstGeom prst="rect">
            <a:avLst/>
          </a:prstGeom>
          <a:noFill/>
        </p:spPr>
        <p:txBody>
          <a:bodyPr wrap="none" rtlCol="0">
            <a:spAutoFit/>
          </a:bodyPr>
          <a:lstStyle/>
          <a:p>
            <a:endParaRPr lang="en-US" b="1" dirty="0">
              <a:solidFill>
                <a:srgbClr val="000090"/>
              </a:solidFill>
            </a:endParaRPr>
          </a:p>
        </p:txBody>
      </p:sp>
      <p:sp>
        <p:nvSpPr>
          <p:cNvPr id="12" name="TextBox 11"/>
          <p:cNvSpPr txBox="1"/>
          <p:nvPr/>
        </p:nvSpPr>
        <p:spPr>
          <a:xfrm>
            <a:off x="4506704" y="3626187"/>
            <a:ext cx="184666" cy="461665"/>
          </a:xfrm>
          <a:prstGeom prst="rect">
            <a:avLst/>
          </a:prstGeom>
          <a:noFill/>
        </p:spPr>
        <p:txBody>
          <a:bodyPr wrap="none" rtlCol="0">
            <a:spAutoFit/>
          </a:bodyPr>
          <a:lstStyle/>
          <a:p>
            <a:endParaRPr lang="en-US" dirty="0"/>
          </a:p>
        </p:txBody>
      </p:sp>
      <p:sp>
        <p:nvSpPr>
          <p:cNvPr id="3" name="TextBox 2"/>
          <p:cNvSpPr txBox="1"/>
          <p:nvPr/>
        </p:nvSpPr>
        <p:spPr>
          <a:xfrm>
            <a:off x="5715320" y="3708134"/>
            <a:ext cx="184666" cy="461665"/>
          </a:xfrm>
          <a:prstGeom prst="rect">
            <a:avLst/>
          </a:prstGeom>
          <a:noFill/>
        </p:spPr>
        <p:txBody>
          <a:bodyPr wrap="none" rtlCol="0">
            <a:spAutoFit/>
          </a:bodyPr>
          <a:lstStyle/>
          <a:p>
            <a:endParaRPr lang="en-US" dirty="0"/>
          </a:p>
        </p:txBody>
      </p:sp>
      <p:sp>
        <p:nvSpPr>
          <p:cNvPr id="13" name="TextBox 12"/>
          <p:cNvSpPr txBox="1"/>
          <p:nvPr/>
        </p:nvSpPr>
        <p:spPr>
          <a:xfrm>
            <a:off x="3953609" y="5408550"/>
            <a:ext cx="184666" cy="461665"/>
          </a:xfrm>
          <a:prstGeom prst="rect">
            <a:avLst/>
          </a:prstGeom>
          <a:noFill/>
        </p:spPr>
        <p:txBody>
          <a:bodyPr wrap="none" rtlCol="0">
            <a:spAutoFit/>
          </a:bodyPr>
          <a:lstStyle/>
          <a:p>
            <a:endParaRPr lang="en-US" dirty="0"/>
          </a:p>
        </p:txBody>
      </p:sp>
      <p:sp>
        <p:nvSpPr>
          <p:cNvPr id="17" name="TextBox 16"/>
          <p:cNvSpPr txBox="1"/>
          <p:nvPr/>
        </p:nvSpPr>
        <p:spPr>
          <a:xfrm>
            <a:off x="7292666" y="3564726"/>
            <a:ext cx="184666" cy="461665"/>
          </a:xfrm>
          <a:prstGeom prst="rect">
            <a:avLst/>
          </a:prstGeom>
          <a:noFill/>
        </p:spPr>
        <p:txBody>
          <a:bodyPr wrap="none" rtlCol="0">
            <a:spAutoFit/>
          </a:bodyPr>
          <a:lstStyle/>
          <a:p>
            <a:endParaRPr lang="en-US" dirty="0"/>
          </a:p>
        </p:txBody>
      </p:sp>
      <p:sp>
        <p:nvSpPr>
          <p:cNvPr id="15" name="TextBox 14"/>
          <p:cNvSpPr txBox="1"/>
          <p:nvPr/>
        </p:nvSpPr>
        <p:spPr>
          <a:xfrm>
            <a:off x="5554213" y="3465321"/>
            <a:ext cx="184666" cy="461665"/>
          </a:xfrm>
          <a:prstGeom prst="rect">
            <a:avLst/>
          </a:prstGeom>
          <a:noFill/>
        </p:spPr>
        <p:txBody>
          <a:bodyPr wrap="none" rtlCol="0">
            <a:spAutoFit/>
          </a:bodyPr>
          <a:lstStyle/>
          <a:p>
            <a:endParaRPr lang="en-US" dirty="0"/>
          </a:p>
        </p:txBody>
      </p:sp>
      <p:sp>
        <p:nvSpPr>
          <p:cNvPr id="11" name="TextBox 10"/>
          <p:cNvSpPr txBox="1"/>
          <p:nvPr/>
        </p:nvSpPr>
        <p:spPr>
          <a:xfrm>
            <a:off x="1447800" y="1143000"/>
            <a:ext cx="184666" cy="461665"/>
          </a:xfrm>
          <a:prstGeom prst="rect">
            <a:avLst/>
          </a:prstGeom>
          <a:noFill/>
        </p:spPr>
        <p:txBody>
          <a:bodyPr wrap="none" rtlCol="0">
            <a:spAutoFit/>
          </a:bodyPr>
          <a:lstStyle/>
          <a:p>
            <a:endParaRPr lang="en-US" dirty="0"/>
          </a:p>
        </p:txBody>
      </p:sp>
      <p:sp>
        <p:nvSpPr>
          <p:cNvPr id="16" name="TextBox 15"/>
          <p:cNvSpPr txBox="1"/>
          <p:nvPr/>
        </p:nvSpPr>
        <p:spPr>
          <a:xfrm>
            <a:off x="3502938" y="5183193"/>
            <a:ext cx="184666" cy="461665"/>
          </a:xfrm>
          <a:prstGeom prst="rect">
            <a:avLst/>
          </a:prstGeom>
          <a:noFill/>
        </p:spPr>
        <p:txBody>
          <a:bodyPr wrap="none" rtlCol="0">
            <a:spAutoFit/>
          </a:bodyPr>
          <a:lstStyle/>
          <a:p>
            <a:endParaRPr lang="en-US" dirty="0"/>
          </a:p>
        </p:txBody>
      </p:sp>
      <p:sp>
        <p:nvSpPr>
          <p:cNvPr id="18" name="TextBox 17"/>
          <p:cNvSpPr txBox="1"/>
          <p:nvPr/>
        </p:nvSpPr>
        <p:spPr>
          <a:xfrm>
            <a:off x="3666818" y="2888657"/>
            <a:ext cx="184666" cy="461665"/>
          </a:xfrm>
          <a:prstGeom prst="rect">
            <a:avLst/>
          </a:prstGeom>
          <a:noFill/>
        </p:spPr>
        <p:txBody>
          <a:bodyPr wrap="none" rtlCol="0">
            <a:spAutoFit/>
          </a:bodyPr>
          <a:lstStyle/>
          <a:p>
            <a:endParaRPr lang="en-US" dirty="0"/>
          </a:p>
        </p:txBody>
      </p:sp>
      <p:sp>
        <p:nvSpPr>
          <p:cNvPr id="19" name="TextBox 18"/>
          <p:cNvSpPr txBox="1"/>
          <p:nvPr/>
        </p:nvSpPr>
        <p:spPr>
          <a:xfrm>
            <a:off x="6616661" y="2765736"/>
            <a:ext cx="184666" cy="461665"/>
          </a:xfrm>
          <a:prstGeom prst="rect">
            <a:avLst/>
          </a:prstGeom>
          <a:noFill/>
        </p:spPr>
        <p:txBody>
          <a:bodyPr wrap="none" rtlCol="0">
            <a:spAutoFit/>
          </a:bodyPr>
          <a:lstStyle/>
          <a:p>
            <a:endParaRPr lang="en-US" dirty="0"/>
          </a:p>
        </p:txBody>
      </p:sp>
      <p:sp>
        <p:nvSpPr>
          <p:cNvPr id="22" name="TextBox 21"/>
          <p:cNvSpPr txBox="1"/>
          <p:nvPr/>
        </p:nvSpPr>
        <p:spPr>
          <a:xfrm>
            <a:off x="6452781" y="3953978"/>
            <a:ext cx="184666" cy="461665"/>
          </a:xfrm>
          <a:prstGeom prst="rect">
            <a:avLst/>
          </a:prstGeom>
          <a:noFill/>
        </p:spPr>
        <p:txBody>
          <a:bodyPr wrap="none" rtlCol="0">
            <a:spAutoFit/>
          </a:bodyPr>
          <a:lstStyle/>
          <a:p>
            <a:endParaRPr lang="en-US" dirty="0"/>
          </a:p>
        </p:txBody>
      </p:sp>
      <p:sp>
        <p:nvSpPr>
          <p:cNvPr id="24" name="TextBox 23"/>
          <p:cNvSpPr txBox="1"/>
          <p:nvPr/>
        </p:nvSpPr>
        <p:spPr>
          <a:xfrm>
            <a:off x="5489985" y="5265141"/>
            <a:ext cx="184666" cy="461665"/>
          </a:xfrm>
          <a:prstGeom prst="rect">
            <a:avLst/>
          </a:prstGeom>
          <a:noFill/>
        </p:spPr>
        <p:txBody>
          <a:bodyPr wrap="none" rtlCol="0">
            <a:spAutoFit/>
          </a:bodyPr>
          <a:lstStyle/>
          <a:p>
            <a:endParaRPr lang="en-US" dirty="0"/>
          </a:p>
        </p:txBody>
      </p:sp>
      <p:sp>
        <p:nvSpPr>
          <p:cNvPr id="14" name="TextBox 13"/>
          <p:cNvSpPr txBox="1"/>
          <p:nvPr/>
        </p:nvSpPr>
        <p:spPr>
          <a:xfrm>
            <a:off x="1447800" y="1600200"/>
            <a:ext cx="184666" cy="461665"/>
          </a:xfrm>
          <a:prstGeom prst="rect">
            <a:avLst/>
          </a:prstGeom>
          <a:noFill/>
        </p:spPr>
        <p:txBody>
          <a:bodyPr wrap="none" rtlCol="0">
            <a:spAutoFit/>
          </a:bodyPr>
          <a:lstStyle/>
          <a:p>
            <a:endParaRPr lang="en-US" dirty="0"/>
          </a:p>
        </p:txBody>
      </p:sp>
      <p:sp>
        <p:nvSpPr>
          <p:cNvPr id="21" name="TextBox 20"/>
          <p:cNvSpPr txBox="1"/>
          <p:nvPr/>
        </p:nvSpPr>
        <p:spPr>
          <a:xfrm>
            <a:off x="3441483" y="4507125"/>
            <a:ext cx="184666" cy="461665"/>
          </a:xfrm>
          <a:prstGeom prst="rect">
            <a:avLst/>
          </a:prstGeom>
          <a:noFill/>
        </p:spPr>
        <p:txBody>
          <a:bodyPr wrap="none" rtlCol="0">
            <a:spAutoFit/>
          </a:bodyPr>
          <a:lstStyle/>
          <a:p>
            <a:endParaRPr lang="en-US" dirty="0"/>
          </a:p>
        </p:txBody>
      </p:sp>
      <p:sp>
        <p:nvSpPr>
          <p:cNvPr id="25" name="TextBox 24"/>
          <p:cNvSpPr txBox="1"/>
          <p:nvPr/>
        </p:nvSpPr>
        <p:spPr>
          <a:xfrm>
            <a:off x="1905000" y="2133600"/>
            <a:ext cx="184666" cy="461665"/>
          </a:xfrm>
          <a:prstGeom prst="rect">
            <a:avLst/>
          </a:prstGeom>
          <a:noFill/>
        </p:spPr>
        <p:txBody>
          <a:bodyPr wrap="none" rtlCol="0">
            <a:spAutoFit/>
          </a:bodyPr>
          <a:lstStyle/>
          <a:p>
            <a:endParaRPr lang="en-US" dirty="0">
              <a:ln>
                <a:solidFill>
                  <a:srgbClr val="000000"/>
                </a:solidFill>
              </a:ln>
              <a:solidFill>
                <a:srgbClr val="0000FF"/>
              </a:solidFill>
            </a:endParaRPr>
          </a:p>
        </p:txBody>
      </p:sp>
      <p:sp>
        <p:nvSpPr>
          <p:cNvPr id="23" name="TextBox 22"/>
          <p:cNvSpPr txBox="1"/>
          <p:nvPr/>
        </p:nvSpPr>
        <p:spPr>
          <a:xfrm>
            <a:off x="4474308" y="3360615"/>
            <a:ext cx="184666" cy="461665"/>
          </a:xfrm>
          <a:prstGeom prst="rect">
            <a:avLst/>
          </a:prstGeom>
          <a:noFill/>
        </p:spPr>
        <p:txBody>
          <a:bodyPr wrap="none" rtlCol="0">
            <a:spAutoFit/>
          </a:bodyPr>
          <a:lstStyle/>
          <a:p>
            <a:endParaRPr lang="en-US" dirty="0"/>
          </a:p>
        </p:txBody>
      </p:sp>
      <p:sp>
        <p:nvSpPr>
          <p:cNvPr id="20" name="TextBox 19"/>
          <p:cNvSpPr txBox="1"/>
          <p:nvPr/>
        </p:nvSpPr>
        <p:spPr>
          <a:xfrm>
            <a:off x="3477846" y="3927231"/>
            <a:ext cx="184666" cy="461665"/>
          </a:xfrm>
          <a:prstGeom prst="rect">
            <a:avLst/>
          </a:prstGeom>
          <a:noFill/>
        </p:spPr>
        <p:txBody>
          <a:bodyPr wrap="none" rtlCol="0">
            <a:spAutoFit/>
          </a:bodyPr>
          <a:lstStyle/>
          <a:p>
            <a:endParaRPr lang="en-US" dirty="0"/>
          </a:p>
        </p:txBody>
      </p:sp>
      <p:sp>
        <p:nvSpPr>
          <p:cNvPr id="26" name="TextBox 25"/>
          <p:cNvSpPr txBox="1"/>
          <p:nvPr/>
        </p:nvSpPr>
        <p:spPr>
          <a:xfrm>
            <a:off x="1600200" y="5257800"/>
            <a:ext cx="6172200" cy="461665"/>
          </a:xfrm>
          <a:prstGeom prst="rect">
            <a:avLst/>
          </a:prstGeom>
          <a:noFill/>
        </p:spPr>
        <p:txBody>
          <a:bodyPr wrap="square" rtlCol="0">
            <a:spAutoFit/>
          </a:bodyPr>
          <a:lstStyle/>
          <a:p>
            <a:pPr algn="ctr"/>
            <a:endParaRPr lang="en-US" dirty="0"/>
          </a:p>
        </p:txBody>
      </p:sp>
      <p:sp>
        <p:nvSpPr>
          <p:cNvPr id="27" name="TextBox 26"/>
          <p:cNvSpPr txBox="1"/>
          <p:nvPr/>
        </p:nvSpPr>
        <p:spPr>
          <a:xfrm>
            <a:off x="5881077" y="5001846"/>
            <a:ext cx="184666" cy="461665"/>
          </a:xfrm>
          <a:prstGeom prst="rect">
            <a:avLst/>
          </a:prstGeom>
          <a:noFill/>
        </p:spPr>
        <p:txBody>
          <a:bodyPr wrap="none" rtlCol="0">
            <a:spAutoFit/>
          </a:bodyPr>
          <a:lstStyle/>
          <a:p>
            <a:endParaRPr lang="en-US" dirty="0"/>
          </a:p>
        </p:txBody>
      </p:sp>
      <p:sp>
        <p:nvSpPr>
          <p:cNvPr id="29" name="TextBox 28"/>
          <p:cNvSpPr txBox="1"/>
          <p:nvPr/>
        </p:nvSpPr>
        <p:spPr>
          <a:xfrm>
            <a:off x="1371600" y="1676400"/>
            <a:ext cx="6030116" cy="1474250"/>
          </a:xfrm>
          <a:prstGeom prst="rect">
            <a:avLst/>
          </a:prstGeom>
          <a:noFill/>
        </p:spPr>
        <p:txBody>
          <a:bodyPr wrap="none" rtlCol="0">
            <a:spAutoFit/>
          </a:bodyPr>
          <a:lstStyle/>
          <a:p>
            <a:pPr>
              <a:spcBef>
                <a:spcPct val="35000"/>
              </a:spcBef>
            </a:pPr>
            <a:r>
              <a:rPr lang="en-US" sz="2800" b="1" dirty="0">
                <a:solidFill>
                  <a:srgbClr val="000090"/>
                </a:solidFill>
                <a:latin typeface="Arial" charset="0"/>
              </a:rPr>
              <a:t>What can you do if you are caught </a:t>
            </a:r>
          </a:p>
          <a:p>
            <a:pPr>
              <a:spcBef>
                <a:spcPct val="35000"/>
              </a:spcBef>
            </a:pPr>
            <a:r>
              <a:rPr lang="en-US" sz="2800" b="1" dirty="0">
                <a:solidFill>
                  <a:srgbClr val="000090"/>
                </a:solidFill>
                <a:latin typeface="Arial" charset="0"/>
              </a:rPr>
              <a:t>in bad weather?</a:t>
            </a:r>
          </a:p>
          <a:p>
            <a:endParaRPr lang="en-US" dirty="0"/>
          </a:p>
        </p:txBody>
      </p:sp>
      <p:sp>
        <p:nvSpPr>
          <p:cNvPr id="28" name="TextBox 27"/>
          <p:cNvSpPr txBox="1"/>
          <p:nvPr/>
        </p:nvSpPr>
        <p:spPr>
          <a:xfrm>
            <a:off x="4259385" y="4767385"/>
            <a:ext cx="184666" cy="461665"/>
          </a:xfrm>
          <a:prstGeom prst="rect">
            <a:avLst/>
          </a:prstGeom>
          <a:noFill/>
        </p:spPr>
        <p:txBody>
          <a:bodyPr wrap="none" rtlCol="0">
            <a:spAutoFit/>
          </a:bodyPr>
          <a:lstStyle/>
          <a:p>
            <a:endParaRPr lang="en-US" dirty="0"/>
          </a:p>
        </p:txBody>
      </p:sp>
      <p:pic>
        <p:nvPicPr>
          <p:cNvPr id="35" name="Picture 2" descr="weather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2971800"/>
            <a:ext cx="6019800" cy="3222966"/>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spTree>
    <p:extLst>
      <p:ext uri="{BB962C8B-B14F-4D97-AF65-F5344CB8AC3E}">
        <p14:creationId xmlns:p14="http://schemas.microsoft.com/office/powerpoint/2010/main" val="214310965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838200"/>
            <a:ext cx="8001000" cy="685800"/>
          </a:xfrm>
        </p:spPr>
        <p:txBody>
          <a:bodyPr/>
          <a:lstStyle/>
          <a:p>
            <a:r>
              <a:rPr lang="en-US" sz="4000" b="0" dirty="0">
                <a:solidFill>
                  <a:srgbClr val="108040"/>
                </a:solidFill>
              </a:rPr>
              <a:t> When Caught in Fog?</a:t>
            </a:r>
            <a:br>
              <a:rPr lang="en-US" sz="4000" b="0" dirty="0">
                <a:solidFill>
                  <a:srgbClr val="108040"/>
                </a:solidFill>
              </a:rPr>
            </a:br>
            <a:endParaRPr lang="en-US" sz="4000" b="0" dirty="0">
              <a:solidFill>
                <a:srgbClr val="108040"/>
              </a:solidFill>
            </a:endParaRPr>
          </a:p>
        </p:txBody>
      </p:sp>
      <p:sp>
        <p:nvSpPr>
          <p:cNvPr id="5" name="TextBox 4"/>
          <p:cNvSpPr txBox="1"/>
          <p:nvPr/>
        </p:nvSpPr>
        <p:spPr>
          <a:xfrm>
            <a:off x="3200400" y="6586379"/>
            <a:ext cx="3617096" cy="246221"/>
          </a:xfrm>
          <a:prstGeom prst="rect">
            <a:avLst/>
          </a:prstGeom>
          <a:noFill/>
        </p:spPr>
        <p:txBody>
          <a:bodyPr wrap="none" rtlCol="0">
            <a:spAutoFit/>
          </a:bodyPr>
          <a:lstStyle/>
          <a:p>
            <a:r>
              <a:rPr lang="en-US" sz="1000" b="1" dirty="0">
                <a:solidFill>
                  <a:srgbClr val="FF0000"/>
                </a:solidFill>
                <a:latin typeface="Arial"/>
                <a:cs typeface="Arial"/>
              </a:rPr>
              <a:t>Copyright 2019 - Coast Guard Auxiliary Association, Inc.</a:t>
            </a:r>
          </a:p>
        </p:txBody>
      </p:sp>
      <p:sp>
        <p:nvSpPr>
          <p:cNvPr id="4" name="TextBox 3"/>
          <p:cNvSpPr txBox="1"/>
          <p:nvPr/>
        </p:nvSpPr>
        <p:spPr>
          <a:xfrm>
            <a:off x="3134208" y="3134500"/>
            <a:ext cx="184666" cy="461665"/>
          </a:xfrm>
          <a:prstGeom prst="rect">
            <a:avLst/>
          </a:prstGeom>
          <a:noFill/>
        </p:spPr>
        <p:txBody>
          <a:bodyPr wrap="none" rtlCol="0">
            <a:spAutoFit/>
          </a:bodyPr>
          <a:lstStyle/>
          <a:p>
            <a:endParaRPr lang="en-US" dirty="0"/>
          </a:p>
        </p:txBody>
      </p:sp>
      <p:sp>
        <p:nvSpPr>
          <p:cNvPr id="7" name="TextBox 6"/>
          <p:cNvSpPr txBox="1"/>
          <p:nvPr/>
        </p:nvSpPr>
        <p:spPr>
          <a:xfrm>
            <a:off x="5059799" y="4158847"/>
            <a:ext cx="184666" cy="461665"/>
          </a:xfrm>
          <a:prstGeom prst="rect">
            <a:avLst/>
          </a:prstGeom>
          <a:noFill/>
        </p:spPr>
        <p:txBody>
          <a:bodyPr wrap="none" rtlCol="0">
            <a:spAutoFit/>
          </a:bodyPr>
          <a:lstStyle/>
          <a:p>
            <a:endParaRPr lang="en-US" dirty="0"/>
          </a:p>
        </p:txBody>
      </p:sp>
      <p:sp>
        <p:nvSpPr>
          <p:cNvPr id="9" name="TextBox 8"/>
          <p:cNvSpPr txBox="1"/>
          <p:nvPr/>
        </p:nvSpPr>
        <p:spPr>
          <a:xfrm>
            <a:off x="2130442" y="3523752"/>
            <a:ext cx="184666" cy="461665"/>
          </a:xfrm>
          <a:prstGeom prst="rect">
            <a:avLst/>
          </a:prstGeom>
          <a:noFill/>
        </p:spPr>
        <p:txBody>
          <a:bodyPr wrap="none" rtlCol="0">
            <a:spAutoFit/>
          </a:bodyPr>
          <a:lstStyle/>
          <a:p>
            <a:endParaRPr lang="en-US" dirty="0"/>
          </a:p>
        </p:txBody>
      </p:sp>
      <p:sp>
        <p:nvSpPr>
          <p:cNvPr id="6" name="TextBox 5"/>
          <p:cNvSpPr txBox="1"/>
          <p:nvPr/>
        </p:nvSpPr>
        <p:spPr>
          <a:xfrm>
            <a:off x="7722852" y="4015438"/>
            <a:ext cx="184666" cy="461665"/>
          </a:xfrm>
          <a:prstGeom prst="rect">
            <a:avLst/>
          </a:prstGeom>
          <a:noFill/>
        </p:spPr>
        <p:txBody>
          <a:bodyPr wrap="none" rtlCol="0">
            <a:spAutoFit/>
          </a:bodyPr>
          <a:lstStyle/>
          <a:p>
            <a:endParaRPr lang="en-US" dirty="0"/>
          </a:p>
        </p:txBody>
      </p:sp>
      <p:sp>
        <p:nvSpPr>
          <p:cNvPr id="8" name="TextBox 7"/>
          <p:cNvSpPr txBox="1"/>
          <p:nvPr/>
        </p:nvSpPr>
        <p:spPr>
          <a:xfrm>
            <a:off x="2130442" y="4630046"/>
            <a:ext cx="184666" cy="461665"/>
          </a:xfrm>
          <a:prstGeom prst="rect">
            <a:avLst/>
          </a:prstGeom>
          <a:noFill/>
        </p:spPr>
        <p:txBody>
          <a:bodyPr wrap="none" rtlCol="0">
            <a:spAutoFit/>
          </a:bodyPr>
          <a:lstStyle/>
          <a:p>
            <a:endParaRPr lang="en-US" dirty="0"/>
          </a:p>
        </p:txBody>
      </p:sp>
      <p:sp>
        <p:nvSpPr>
          <p:cNvPr id="10" name="TextBox 9"/>
          <p:cNvSpPr txBox="1"/>
          <p:nvPr/>
        </p:nvSpPr>
        <p:spPr>
          <a:xfrm>
            <a:off x="2209800" y="5715000"/>
            <a:ext cx="184666" cy="461665"/>
          </a:xfrm>
          <a:prstGeom prst="rect">
            <a:avLst/>
          </a:prstGeom>
          <a:noFill/>
        </p:spPr>
        <p:txBody>
          <a:bodyPr wrap="none" rtlCol="0">
            <a:spAutoFit/>
          </a:bodyPr>
          <a:lstStyle/>
          <a:p>
            <a:endParaRPr lang="en-US" b="1" dirty="0">
              <a:solidFill>
                <a:srgbClr val="000090"/>
              </a:solidFill>
            </a:endParaRPr>
          </a:p>
        </p:txBody>
      </p:sp>
      <p:sp>
        <p:nvSpPr>
          <p:cNvPr id="12" name="TextBox 11"/>
          <p:cNvSpPr txBox="1"/>
          <p:nvPr/>
        </p:nvSpPr>
        <p:spPr>
          <a:xfrm>
            <a:off x="4506704" y="3626187"/>
            <a:ext cx="184666" cy="461665"/>
          </a:xfrm>
          <a:prstGeom prst="rect">
            <a:avLst/>
          </a:prstGeom>
          <a:noFill/>
        </p:spPr>
        <p:txBody>
          <a:bodyPr wrap="none" rtlCol="0">
            <a:spAutoFit/>
          </a:bodyPr>
          <a:lstStyle/>
          <a:p>
            <a:endParaRPr lang="en-US" dirty="0"/>
          </a:p>
        </p:txBody>
      </p:sp>
      <p:sp>
        <p:nvSpPr>
          <p:cNvPr id="3" name="TextBox 2"/>
          <p:cNvSpPr txBox="1"/>
          <p:nvPr/>
        </p:nvSpPr>
        <p:spPr>
          <a:xfrm>
            <a:off x="5715320" y="3708134"/>
            <a:ext cx="184666" cy="461665"/>
          </a:xfrm>
          <a:prstGeom prst="rect">
            <a:avLst/>
          </a:prstGeom>
          <a:noFill/>
        </p:spPr>
        <p:txBody>
          <a:bodyPr wrap="none" rtlCol="0">
            <a:spAutoFit/>
          </a:bodyPr>
          <a:lstStyle/>
          <a:p>
            <a:endParaRPr lang="en-US" dirty="0"/>
          </a:p>
        </p:txBody>
      </p:sp>
      <p:sp>
        <p:nvSpPr>
          <p:cNvPr id="13" name="TextBox 12"/>
          <p:cNvSpPr txBox="1"/>
          <p:nvPr/>
        </p:nvSpPr>
        <p:spPr>
          <a:xfrm>
            <a:off x="3953609" y="5408550"/>
            <a:ext cx="184666" cy="461665"/>
          </a:xfrm>
          <a:prstGeom prst="rect">
            <a:avLst/>
          </a:prstGeom>
          <a:noFill/>
        </p:spPr>
        <p:txBody>
          <a:bodyPr wrap="none" rtlCol="0">
            <a:spAutoFit/>
          </a:bodyPr>
          <a:lstStyle/>
          <a:p>
            <a:endParaRPr lang="en-US" dirty="0"/>
          </a:p>
        </p:txBody>
      </p:sp>
      <p:sp>
        <p:nvSpPr>
          <p:cNvPr id="17" name="TextBox 16"/>
          <p:cNvSpPr txBox="1"/>
          <p:nvPr/>
        </p:nvSpPr>
        <p:spPr>
          <a:xfrm>
            <a:off x="7292666" y="3564726"/>
            <a:ext cx="184666" cy="461665"/>
          </a:xfrm>
          <a:prstGeom prst="rect">
            <a:avLst/>
          </a:prstGeom>
          <a:noFill/>
        </p:spPr>
        <p:txBody>
          <a:bodyPr wrap="none" rtlCol="0">
            <a:spAutoFit/>
          </a:bodyPr>
          <a:lstStyle/>
          <a:p>
            <a:endParaRPr lang="en-US" dirty="0"/>
          </a:p>
        </p:txBody>
      </p:sp>
      <p:sp>
        <p:nvSpPr>
          <p:cNvPr id="15" name="TextBox 14"/>
          <p:cNvSpPr txBox="1"/>
          <p:nvPr/>
        </p:nvSpPr>
        <p:spPr>
          <a:xfrm>
            <a:off x="5554213" y="3465321"/>
            <a:ext cx="184666" cy="461665"/>
          </a:xfrm>
          <a:prstGeom prst="rect">
            <a:avLst/>
          </a:prstGeom>
          <a:noFill/>
        </p:spPr>
        <p:txBody>
          <a:bodyPr wrap="none" rtlCol="0">
            <a:spAutoFit/>
          </a:bodyPr>
          <a:lstStyle/>
          <a:p>
            <a:endParaRPr lang="en-US" dirty="0"/>
          </a:p>
        </p:txBody>
      </p:sp>
      <p:sp>
        <p:nvSpPr>
          <p:cNvPr id="11" name="TextBox 10"/>
          <p:cNvSpPr txBox="1"/>
          <p:nvPr/>
        </p:nvSpPr>
        <p:spPr>
          <a:xfrm>
            <a:off x="1447800" y="1143000"/>
            <a:ext cx="184666" cy="461665"/>
          </a:xfrm>
          <a:prstGeom prst="rect">
            <a:avLst/>
          </a:prstGeom>
          <a:noFill/>
        </p:spPr>
        <p:txBody>
          <a:bodyPr wrap="none" rtlCol="0">
            <a:spAutoFit/>
          </a:bodyPr>
          <a:lstStyle/>
          <a:p>
            <a:endParaRPr lang="en-US" dirty="0"/>
          </a:p>
        </p:txBody>
      </p:sp>
      <p:sp>
        <p:nvSpPr>
          <p:cNvPr id="16" name="TextBox 15"/>
          <p:cNvSpPr txBox="1"/>
          <p:nvPr/>
        </p:nvSpPr>
        <p:spPr>
          <a:xfrm>
            <a:off x="3502938" y="5183193"/>
            <a:ext cx="184666" cy="461665"/>
          </a:xfrm>
          <a:prstGeom prst="rect">
            <a:avLst/>
          </a:prstGeom>
          <a:noFill/>
        </p:spPr>
        <p:txBody>
          <a:bodyPr wrap="none" rtlCol="0">
            <a:spAutoFit/>
          </a:bodyPr>
          <a:lstStyle/>
          <a:p>
            <a:endParaRPr lang="en-US" dirty="0"/>
          </a:p>
        </p:txBody>
      </p:sp>
      <p:sp>
        <p:nvSpPr>
          <p:cNvPr id="18" name="TextBox 17"/>
          <p:cNvSpPr txBox="1"/>
          <p:nvPr/>
        </p:nvSpPr>
        <p:spPr>
          <a:xfrm>
            <a:off x="3666818" y="2888657"/>
            <a:ext cx="184666" cy="461665"/>
          </a:xfrm>
          <a:prstGeom prst="rect">
            <a:avLst/>
          </a:prstGeom>
          <a:noFill/>
        </p:spPr>
        <p:txBody>
          <a:bodyPr wrap="none" rtlCol="0">
            <a:spAutoFit/>
          </a:bodyPr>
          <a:lstStyle/>
          <a:p>
            <a:endParaRPr lang="en-US" dirty="0"/>
          </a:p>
        </p:txBody>
      </p:sp>
      <p:sp>
        <p:nvSpPr>
          <p:cNvPr id="19" name="TextBox 18"/>
          <p:cNvSpPr txBox="1"/>
          <p:nvPr/>
        </p:nvSpPr>
        <p:spPr>
          <a:xfrm>
            <a:off x="6616661" y="2765736"/>
            <a:ext cx="184666" cy="461665"/>
          </a:xfrm>
          <a:prstGeom prst="rect">
            <a:avLst/>
          </a:prstGeom>
          <a:noFill/>
        </p:spPr>
        <p:txBody>
          <a:bodyPr wrap="none" rtlCol="0">
            <a:spAutoFit/>
          </a:bodyPr>
          <a:lstStyle/>
          <a:p>
            <a:endParaRPr lang="en-US" dirty="0"/>
          </a:p>
        </p:txBody>
      </p:sp>
      <p:sp>
        <p:nvSpPr>
          <p:cNvPr id="22" name="TextBox 21"/>
          <p:cNvSpPr txBox="1"/>
          <p:nvPr/>
        </p:nvSpPr>
        <p:spPr>
          <a:xfrm>
            <a:off x="6452781" y="3953978"/>
            <a:ext cx="184666" cy="461665"/>
          </a:xfrm>
          <a:prstGeom prst="rect">
            <a:avLst/>
          </a:prstGeom>
          <a:noFill/>
        </p:spPr>
        <p:txBody>
          <a:bodyPr wrap="none" rtlCol="0">
            <a:spAutoFit/>
          </a:bodyPr>
          <a:lstStyle/>
          <a:p>
            <a:endParaRPr lang="en-US" dirty="0"/>
          </a:p>
        </p:txBody>
      </p:sp>
      <p:sp>
        <p:nvSpPr>
          <p:cNvPr id="24" name="TextBox 23"/>
          <p:cNvSpPr txBox="1"/>
          <p:nvPr/>
        </p:nvSpPr>
        <p:spPr>
          <a:xfrm>
            <a:off x="5489985" y="5265141"/>
            <a:ext cx="184666" cy="461665"/>
          </a:xfrm>
          <a:prstGeom prst="rect">
            <a:avLst/>
          </a:prstGeom>
          <a:noFill/>
        </p:spPr>
        <p:txBody>
          <a:bodyPr wrap="none" rtlCol="0">
            <a:spAutoFit/>
          </a:bodyPr>
          <a:lstStyle/>
          <a:p>
            <a:endParaRPr lang="en-US" dirty="0"/>
          </a:p>
        </p:txBody>
      </p:sp>
      <p:sp>
        <p:nvSpPr>
          <p:cNvPr id="14" name="TextBox 13"/>
          <p:cNvSpPr txBox="1"/>
          <p:nvPr/>
        </p:nvSpPr>
        <p:spPr>
          <a:xfrm>
            <a:off x="1447800" y="1600200"/>
            <a:ext cx="184666" cy="461665"/>
          </a:xfrm>
          <a:prstGeom prst="rect">
            <a:avLst/>
          </a:prstGeom>
          <a:noFill/>
        </p:spPr>
        <p:txBody>
          <a:bodyPr wrap="none" rtlCol="0">
            <a:spAutoFit/>
          </a:bodyPr>
          <a:lstStyle/>
          <a:p>
            <a:endParaRPr lang="en-US" dirty="0"/>
          </a:p>
        </p:txBody>
      </p:sp>
      <p:sp>
        <p:nvSpPr>
          <p:cNvPr id="21" name="TextBox 20"/>
          <p:cNvSpPr txBox="1"/>
          <p:nvPr/>
        </p:nvSpPr>
        <p:spPr>
          <a:xfrm>
            <a:off x="3441483" y="4507125"/>
            <a:ext cx="184666" cy="461665"/>
          </a:xfrm>
          <a:prstGeom prst="rect">
            <a:avLst/>
          </a:prstGeom>
          <a:noFill/>
        </p:spPr>
        <p:txBody>
          <a:bodyPr wrap="none" rtlCol="0">
            <a:spAutoFit/>
          </a:bodyPr>
          <a:lstStyle/>
          <a:p>
            <a:endParaRPr lang="en-US" dirty="0"/>
          </a:p>
        </p:txBody>
      </p:sp>
      <p:sp>
        <p:nvSpPr>
          <p:cNvPr id="25" name="TextBox 24"/>
          <p:cNvSpPr txBox="1"/>
          <p:nvPr/>
        </p:nvSpPr>
        <p:spPr>
          <a:xfrm>
            <a:off x="1905000" y="2133600"/>
            <a:ext cx="184666" cy="461665"/>
          </a:xfrm>
          <a:prstGeom prst="rect">
            <a:avLst/>
          </a:prstGeom>
          <a:noFill/>
        </p:spPr>
        <p:txBody>
          <a:bodyPr wrap="none" rtlCol="0">
            <a:spAutoFit/>
          </a:bodyPr>
          <a:lstStyle/>
          <a:p>
            <a:endParaRPr lang="en-US" dirty="0">
              <a:ln>
                <a:solidFill>
                  <a:srgbClr val="000000"/>
                </a:solidFill>
              </a:ln>
              <a:solidFill>
                <a:srgbClr val="0000FF"/>
              </a:solidFill>
            </a:endParaRPr>
          </a:p>
        </p:txBody>
      </p:sp>
      <p:sp>
        <p:nvSpPr>
          <p:cNvPr id="23" name="TextBox 22"/>
          <p:cNvSpPr txBox="1"/>
          <p:nvPr/>
        </p:nvSpPr>
        <p:spPr>
          <a:xfrm>
            <a:off x="4474308" y="3360615"/>
            <a:ext cx="184666" cy="461665"/>
          </a:xfrm>
          <a:prstGeom prst="rect">
            <a:avLst/>
          </a:prstGeom>
          <a:noFill/>
        </p:spPr>
        <p:txBody>
          <a:bodyPr wrap="none" rtlCol="0">
            <a:spAutoFit/>
          </a:bodyPr>
          <a:lstStyle/>
          <a:p>
            <a:endParaRPr lang="en-US" dirty="0"/>
          </a:p>
        </p:txBody>
      </p:sp>
      <p:sp>
        <p:nvSpPr>
          <p:cNvPr id="20" name="TextBox 19"/>
          <p:cNvSpPr txBox="1"/>
          <p:nvPr/>
        </p:nvSpPr>
        <p:spPr>
          <a:xfrm>
            <a:off x="3477846" y="3927231"/>
            <a:ext cx="184666" cy="461665"/>
          </a:xfrm>
          <a:prstGeom prst="rect">
            <a:avLst/>
          </a:prstGeom>
          <a:noFill/>
        </p:spPr>
        <p:txBody>
          <a:bodyPr wrap="none" rtlCol="0">
            <a:spAutoFit/>
          </a:bodyPr>
          <a:lstStyle/>
          <a:p>
            <a:endParaRPr lang="en-US" dirty="0"/>
          </a:p>
        </p:txBody>
      </p:sp>
      <p:sp>
        <p:nvSpPr>
          <p:cNvPr id="26" name="TextBox 25"/>
          <p:cNvSpPr txBox="1"/>
          <p:nvPr/>
        </p:nvSpPr>
        <p:spPr>
          <a:xfrm>
            <a:off x="1600200" y="5257800"/>
            <a:ext cx="6172200" cy="461665"/>
          </a:xfrm>
          <a:prstGeom prst="rect">
            <a:avLst/>
          </a:prstGeom>
          <a:noFill/>
        </p:spPr>
        <p:txBody>
          <a:bodyPr wrap="square" rtlCol="0">
            <a:spAutoFit/>
          </a:bodyPr>
          <a:lstStyle/>
          <a:p>
            <a:pPr algn="ctr"/>
            <a:endParaRPr lang="en-US" dirty="0"/>
          </a:p>
        </p:txBody>
      </p:sp>
      <p:sp>
        <p:nvSpPr>
          <p:cNvPr id="27" name="TextBox 26"/>
          <p:cNvSpPr txBox="1"/>
          <p:nvPr/>
        </p:nvSpPr>
        <p:spPr>
          <a:xfrm>
            <a:off x="5881077" y="5001846"/>
            <a:ext cx="184666" cy="461665"/>
          </a:xfrm>
          <a:prstGeom prst="rect">
            <a:avLst/>
          </a:prstGeom>
          <a:noFill/>
        </p:spPr>
        <p:txBody>
          <a:bodyPr wrap="none" rtlCol="0">
            <a:spAutoFit/>
          </a:bodyPr>
          <a:lstStyle/>
          <a:p>
            <a:endParaRPr lang="en-US" dirty="0"/>
          </a:p>
        </p:txBody>
      </p:sp>
      <p:sp>
        <p:nvSpPr>
          <p:cNvPr id="29" name="TextBox 28"/>
          <p:cNvSpPr txBox="1"/>
          <p:nvPr/>
        </p:nvSpPr>
        <p:spPr>
          <a:xfrm>
            <a:off x="1371600" y="1676400"/>
            <a:ext cx="3834654" cy="892552"/>
          </a:xfrm>
          <a:prstGeom prst="rect">
            <a:avLst/>
          </a:prstGeom>
          <a:noFill/>
        </p:spPr>
        <p:txBody>
          <a:bodyPr wrap="none" rtlCol="0">
            <a:spAutoFit/>
          </a:bodyPr>
          <a:lstStyle/>
          <a:p>
            <a:pPr>
              <a:spcBef>
                <a:spcPct val="35000"/>
              </a:spcBef>
            </a:pPr>
            <a:r>
              <a:rPr lang="en-US" sz="2800" b="1" dirty="0">
                <a:solidFill>
                  <a:srgbClr val="000090"/>
                </a:solidFill>
                <a:latin typeface="Arial" charset="0"/>
              </a:rPr>
              <a:t>What should you do?</a:t>
            </a:r>
          </a:p>
          <a:p>
            <a:endParaRPr lang="en-US" dirty="0"/>
          </a:p>
        </p:txBody>
      </p:sp>
      <p:sp>
        <p:nvSpPr>
          <p:cNvPr id="28" name="TextBox 27"/>
          <p:cNvSpPr txBox="1"/>
          <p:nvPr/>
        </p:nvSpPr>
        <p:spPr>
          <a:xfrm>
            <a:off x="4259385" y="4767385"/>
            <a:ext cx="184666" cy="461665"/>
          </a:xfrm>
          <a:prstGeom prst="rect">
            <a:avLst/>
          </a:prstGeom>
          <a:noFill/>
        </p:spPr>
        <p:txBody>
          <a:bodyPr wrap="none" rtlCol="0">
            <a:spAutoFit/>
          </a:bodyPr>
          <a:lstStyle/>
          <a:p>
            <a:endParaRPr lang="en-US" dirty="0"/>
          </a:p>
        </p:txBody>
      </p:sp>
      <p:sp>
        <p:nvSpPr>
          <p:cNvPr id="30" name="TextBox 29"/>
          <p:cNvSpPr txBox="1"/>
          <p:nvPr/>
        </p:nvSpPr>
        <p:spPr>
          <a:xfrm>
            <a:off x="3868615" y="4435231"/>
            <a:ext cx="184666" cy="461665"/>
          </a:xfrm>
          <a:prstGeom prst="rect">
            <a:avLst/>
          </a:prstGeom>
          <a:noFill/>
        </p:spPr>
        <p:txBody>
          <a:bodyPr wrap="none" rtlCol="0">
            <a:spAutoFit/>
          </a:bodyPr>
          <a:lstStyle/>
          <a:p>
            <a:endParaRPr lang="en-US" dirty="0"/>
          </a:p>
        </p:txBody>
      </p:sp>
      <p:pic>
        <p:nvPicPr>
          <p:cNvPr id="32" name="Picture 3" descr="fog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2514600"/>
            <a:ext cx="6629400" cy="375602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spTree>
    <p:extLst>
      <p:ext uri="{BB962C8B-B14F-4D97-AF65-F5344CB8AC3E}">
        <p14:creationId xmlns:p14="http://schemas.microsoft.com/office/powerpoint/2010/main" val="359899660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838200"/>
            <a:ext cx="8001000" cy="685800"/>
          </a:xfrm>
        </p:spPr>
        <p:txBody>
          <a:bodyPr/>
          <a:lstStyle/>
          <a:p>
            <a:r>
              <a:rPr lang="en-US" sz="4000" b="0" dirty="0">
                <a:solidFill>
                  <a:srgbClr val="108040"/>
                </a:solidFill>
              </a:rPr>
              <a:t> To Get Help</a:t>
            </a:r>
            <a:br>
              <a:rPr lang="en-US" sz="4000" b="0" dirty="0">
                <a:solidFill>
                  <a:srgbClr val="108040"/>
                </a:solidFill>
              </a:rPr>
            </a:br>
            <a:endParaRPr lang="en-US" sz="4000" b="0" dirty="0">
              <a:solidFill>
                <a:srgbClr val="108040"/>
              </a:solidFill>
            </a:endParaRPr>
          </a:p>
        </p:txBody>
      </p:sp>
      <p:sp>
        <p:nvSpPr>
          <p:cNvPr id="5" name="TextBox 4"/>
          <p:cNvSpPr txBox="1"/>
          <p:nvPr/>
        </p:nvSpPr>
        <p:spPr>
          <a:xfrm>
            <a:off x="3200400" y="6586379"/>
            <a:ext cx="3617096" cy="246221"/>
          </a:xfrm>
          <a:prstGeom prst="rect">
            <a:avLst/>
          </a:prstGeom>
          <a:noFill/>
        </p:spPr>
        <p:txBody>
          <a:bodyPr wrap="none" rtlCol="0">
            <a:spAutoFit/>
          </a:bodyPr>
          <a:lstStyle/>
          <a:p>
            <a:r>
              <a:rPr lang="en-US" sz="1000" b="1" dirty="0">
                <a:solidFill>
                  <a:srgbClr val="FF0000"/>
                </a:solidFill>
                <a:latin typeface="Arial"/>
                <a:cs typeface="Arial"/>
              </a:rPr>
              <a:t>Copyright 2019 - Coast Guard Auxiliary Association, Inc.</a:t>
            </a:r>
          </a:p>
        </p:txBody>
      </p:sp>
      <p:sp>
        <p:nvSpPr>
          <p:cNvPr id="4" name="TextBox 3"/>
          <p:cNvSpPr txBox="1"/>
          <p:nvPr/>
        </p:nvSpPr>
        <p:spPr>
          <a:xfrm>
            <a:off x="3134208" y="3134500"/>
            <a:ext cx="184666" cy="461665"/>
          </a:xfrm>
          <a:prstGeom prst="rect">
            <a:avLst/>
          </a:prstGeom>
          <a:noFill/>
        </p:spPr>
        <p:txBody>
          <a:bodyPr wrap="none" rtlCol="0">
            <a:spAutoFit/>
          </a:bodyPr>
          <a:lstStyle/>
          <a:p>
            <a:endParaRPr lang="en-US" dirty="0"/>
          </a:p>
        </p:txBody>
      </p:sp>
      <p:sp>
        <p:nvSpPr>
          <p:cNvPr id="7" name="TextBox 6"/>
          <p:cNvSpPr txBox="1"/>
          <p:nvPr/>
        </p:nvSpPr>
        <p:spPr>
          <a:xfrm>
            <a:off x="5059799" y="4158847"/>
            <a:ext cx="184666" cy="461665"/>
          </a:xfrm>
          <a:prstGeom prst="rect">
            <a:avLst/>
          </a:prstGeom>
          <a:noFill/>
        </p:spPr>
        <p:txBody>
          <a:bodyPr wrap="none" rtlCol="0">
            <a:spAutoFit/>
          </a:bodyPr>
          <a:lstStyle/>
          <a:p>
            <a:endParaRPr lang="en-US" dirty="0"/>
          </a:p>
        </p:txBody>
      </p:sp>
      <p:sp>
        <p:nvSpPr>
          <p:cNvPr id="9" name="TextBox 8"/>
          <p:cNvSpPr txBox="1"/>
          <p:nvPr/>
        </p:nvSpPr>
        <p:spPr>
          <a:xfrm>
            <a:off x="2130442" y="3523752"/>
            <a:ext cx="184666" cy="461665"/>
          </a:xfrm>
          <a:prstGeom prst="rect">
            <a:avLst/>
          </a:prstGeom>
          <a:noFill/>
        </p:spPr>
        <p:txBody>
          <a:bodyPr wrap="none" rtlCol="0">
            <a:spAutoFit/>
          </a:bodyPr>
          <a:lstStyle/>
          <a:p>
            <a:endParaRPr lang="en-US" dirty="0"/>
          </a:p>
        </p:txBody>
      </p:sp>
      <p:sp>
        <p:nvSpPr>
          <p:cNvPr id="6" name="TextBox 5"/>
          <p:cNvSpPr txBox="1"/>
          <p:nvPr/>
        </p:nvSpPr>
        <p:spPr>
          <a:xfrm>
            <a:off x="7722852" y="4015438"/>
            <a:ext cx="184666" cy="461665"/>
          </a:xfrm>
          <a:prstGeom prst="rect">
            <a:avLst/>
          </a:prstGeom>
          <a:noFill/>
        </p:spPr>
        <p:txBody>
          <a:bodyPr wrap="none" rtlCol="0">
            <a:spAutoFit/>
          </a:bodyPr>
          <a:lstStyle/>
          <a:p>
            <a:endParaRPr lang="en-US" dirty="0"/>
          </a:p>
        </p:txBody>
      </p:sp>
      <p:sp>
        <p:nvSpPr>
          <p:cNvPr id="8" name="TextBox 7"/>
          <p:cNvSpPr txBox="1"/>
          <p:nvPr/>
        </p:nvSpPr>
        <p:spPr>
          <a:xfrm>
            <a:off x="2130442" y="4630046"/>
            <a:ext cx="184666" cy="461665"/>
          </a:xfrm>
          <a:prstGeom prst="rect">
            <a:avLst/>
          </a:prstGeom>
          <a:noFill/>
        </p:spPr>
        <p:txBody>
          <a:bodyPr wrap="none" rtlCol="0">
            <a:spAutoFit/>
          </a:bodyPr>
          <a:lstStyle/>
          <a:p>
            <a:endParaRPr lang="en-US" dirty="0"/>
          </a:p>
        </p:txBody>
      </p:sp>
      <p:sp>
        <p:nvSpPr>
          <p:cNvPr id="10" name="TextBox 9"/>
          <p:cNvSpPr txBox="1"/>
          <p:nvPr/>
        </p:nvSpPr>
        <p:spPr>
          <a:xfrm>
            <a:off x="2209800" y="5715000"/>
            <a:ext cx="184666" cy="461665"/>
          </a:xfrm>
          <a:prstGeom prst="rect">
            <a:avLst/>
          </a:prstGeom>
          <a:noFill/>
        </p:spPr>
        <p:txBody>
          <a:bodyPr wrap="none" rtlCol="0">
            <a:spAutoFit/>
          </a:bodyPr>
          <a:lstStyle/>
          <a:p>
            <a:endParaRPr lang="en-US" b="1" dirty="0">
              <a:solidFill>
                <a:srgbClr val="000090"/>
              </a:solidFill>
            </a:endParaRPr>
          </a:p>
        </p:txBody>
      </p:sp>
      <p:sp>
        <p:nvSpPr>
          <p:cNvPr id="12" name="TextBox 11"/>
          <p:cNvSpPr txBox="1"/>
          <p:nvPr/>
        </p:nvSpPr>
        <p:spPr>
          <a:xfrm>
            <a:off x="4506704" y="3626187"/>
            <a:ext cx="184666" cy="461665"/>
          </a:xfrm>
          <a:prstGeom prst="rect">
            <a:avLst/>
          </a:prstGeom>
          <a:noFill/>
        </p:spPr>
        <p:txBody>
          <a:bodyPr wrap="none" rtlCol="0">
            <a:spAutoFit/>
          </a:bodyPr>
          <a:lstStyle/>
          <a:p>
            <a:endParaRPr lang="en-US" dirty="0"/>
          </a:p>
        </p:txBody>
      </p:sp>
      <p:sp>
        <p:nvSpPr>
          <p:cNvPr id="3" name="TextBox 2"/>
          <p:cNvSpPr txBox="1"/>
          <p:nvPr/>
        </p:nvSpPr>
        <p:spPr>
          <a:xfrm>
            <a:off x="5715320" y="3708134"/>
            <a:ext cx="184666" cy="461665"/>
          </a:xfrm>
          <a:prstGeom prst="rect">
            <a:avLst/>
          </a:prstGeom>
          <a:noFill/>
        </p:spPr>
        <p:txBody>
          <a:bodyPr wrap="none" rtlCol="0">
            <a:spAutoFit/>
          </a:bodyPr>
          <a:lstStyle/>
          <a:p>
            <a:endParaRPr lang="en-US" dirty="0"/>
          </a:p>
        </p:txBody>
      </p:sp>
      <p:sp>
        <p:nvSpPr>
          <p:cNvPr id="13" name="TextBox 12"/>
          <p:cNvSpPr txBox="1"/>
          <p:nvPr/>
        </p:nvSpPr>
        <p:spPr>
          <a:xfrm>
            <a:off x="3953609" y="5408550"/>
            <a:ext cx="184666" cy="461665"/>
          </a:xfrm>
          <a:prstGeom prst="rect">
            <a:avLst/>
          </a:prstGeom>
          <a:noFill/>
        </p:spPr>
        <p:txBody>
          <a:bodyPr wrap="none" rtlCol="0">
            <a:spAutoFit/>
          </a:bodyPr>
          <a:lstStyle/>
          <a:p>
            <a:endParaRPr lang="en-US" dirty="0"/>
          </a:p>
        </p:txBody>
      </p:sp>
      <p:sp>
        <p:nvSpPr>
          <p:cNvPr id="17" name="TextBox 16"/>
          <p:cNvSpPr txBox="1"/>
          <p:nvPr/>
        </p:nvSpPr>
        <p:spPr>
          <a:xfrm>
            <a:off x="7292666" y="3564726"/>
            <a:ext cx="184666" cy="461665"/>
          </a:xfrm>
          <a:prstGeom prst="rect">
            <a:avLst/>
          </a:prstGeom>
          <a:noFill/>
        </p:spPr>
        <p:txBody>
          <a:bodyPr wrap="none" rtlCol="0">
            <a:spAutoFit/>
          </a:bodyPr>
          <a:lstStyle/>
          <a:p>
            <a:endParaRPr lang="en-US" dirty="0"/>
          </a:p>
        </p:txBody>
      </p:sp>
      <p:sp>
        <p:nvSpPr>
          <p:cNvPr id="15" name="TextBox 14"/>
          <p:cNvSpPr txBox="1"/>
          <p:nvPr/>
        </p:nvSpPr>
        <p:spPr>
          <a:xfrm>
            <a:off x="5554213" y="3465321"/>
            <a:ext cx="184666" cy="461665"/>
          </a:xfrm>
          <a:prstGeom prst="rect">
            <a:avLst/>
          </a:prstGeom>
          <a:noFill/>
        </p:spPr>
        <p:txBody>
          <a:bodyPr wrap="none" rtlCol="0">
            <a:spAutoFit/>
          </a:bodyPr>
          <a:lstStyle/>
          <a:p>
            <a:endParaRPr lang="en-US" dirty="0"/>
          </a:p>
        </p:txBody>
      </p:sp>
      <p:sp>
        <p:nvSpPr>
          <p:cNvPr id="11" name="TextBox 10"/>
          <p:cNvSpPr txBox="1"/>
          <p:nvPr/>
        </p:nvSpPr>
        <p:spPr>
          <a:xfrm>
            <a:off x="1447800" y="1143000"/>
            <a:ext cx="184666" cy="461665"/>
          </a:xfrm>
          <a:prstGeom prst="rect">
            <a:avLst/>
          </a:prstGeom>
          <a:noFill/>
        </p:spPr>
        <p:txBody>
          <a:bodyPr wrap="none" rtlCol="0">
            <a:spAutoFit/>
          </a:bodyPr>
          <a:lstStyle/>
          <a:p>
            <a:endParaRPr lang="en-US" dirty="0"/>
          </a:p>
        </p:txBody>
      </p:sp>
      <p:sp>
        <p:nvSpPr>
          <p:cNvPr id="16" name="TextBox 15"/>
          <p:cNvSpPr txBox="1"/>
          <p:nvPr/>
        </p:nvSpPr>
        <p:spPr>
          <a:xfrm>
            <a:off x="3502938" y="5183193"/>
            <a:ext cx="184666" cy="461665"/>
          </a:xfrm>
          <a:prstGeom prst="rect">
            <a:avLst/>
          </a:prstGeom>
          <a:noFill/>
        </p:spPr>
        <p:txBody>
          <a:bodyPr wrap="none" rtlCol="0">
            <a:spAutoFit/>
          </a:bodyPr>
          <a:lstStyle/>
          <a:p>
            <a:endParaRPr lang="en-US" dirty="0"/>
          </a:p>
        </p:txBody>
      </p:sp>
      <p:sp>
        <p:nvSpPr>
          <p:cNvPr id="18" name="TextBox 17"/>
          <p:cNvSpPr txBox="1"/>
          <p:nvPr/>
        </p:nvSpPr>
        <p:spPr>
          <a:xfrm>
            <a:off x="3666818" y="2888657"/>
            <a:ext cx="184666" cy="461665"/>
          </a:xfrm>
          <a:prstGeom prst="rect">
            <a:avLst/>
          </a:prstGeom>
          <a:noFill/>
        </p:spPr>
        <p:txBody>
          <a:bodyPr wrap="none" rtlCol="0">
            <a:spAutoFit/>
          </a:bodyPr>
          <a:lstStyle/>
          <a:p>
            <a:endParaRPr lang="en-US" dirty="0"/>
          </a:p>
        </p:txBody>
      </p:sp>
      <p:sp>
        <p:nvSpPr>
          <p:cNvPr id="19" name="TextBox 18"/>
          <p:cNvSpPr txBox="1"/>
          <p:nvPr/>
        </p:nvSpPr>
        <p:spPr>
          <a:xfrm>
            <a:off x="6616661" y="2765736"/>
            <a:ext cx="184666" cy="461665"/>
          </a:xfrm>
          <a:prstGeom prst="rect">
            <a:avLst/>
          </a:prstGeom>
          <a:noFill/>
        </p:spPr>
        <p:txBody>
          <a:bodyPr wrap="none" rtlCol="0">
            <a:spAutoFit/>
          </a:bodyPr>
          <a:lstStyle/>
          <a:p>
            <a:endParaRPr lang="en-US" dirty="0"/>
          </a:p>
        </p:txBody>
      </p:sp>
      <p:sp>
        <p:nvSpPr>
          <p:cNvPr id="22" name="TextBox 21"/>
          <p:cNvSpPr txBox="1"/>
          <p:nvPr/>
        </p:nvSpPr>
        <p:spPr>
          <a:xfrm>
            <a:off x="6452781" y="3953978"/>
            <a:ext cx="184666" cy="461665"/>
          </a:xfrm>
          <a:prstGeom prst="rect">
            <a:avLst/>
          </a:prstGeom>
          <a:noFill/>
        </p:spPr>
        <p:txBody>
          <a:bodyPr wrap="none" rtlCol="0">
            <a:spAutoFit/>
          </a:bodyPr>
          <a:lstStyle/>
          <a:p>
            <a:endParaRPr lang="en-US" dirty="0"/>
          </a:p>
        </p:txBody>
      </p:sp>
      <p:sp>
        <p:nvSpPr>
          <p:cNvPr id="24" name="TextBox 23"/>
          <p:cNvSpPr txBox="1"/>
          <p:nvPr/>
        </p:nvSpPr>
        <p:spPr>
          <a:xfrm>
            <a:off x="5489985" y="5265141"/>
            <a:ext cx="184666" cy="461665"/>
          </a:xfrm>
          <a:prstGeom prst="rect">
            <a:avLst/>
          </a:prstGeom>
          <a:noFill/>
        </p:spPr>
        <p:txBody>
          <a:bodyPr wrap="none" rtlCol="0">
            <a:spAutoFit/>
          </a:bodyPr>
          <a:lstStyle/>
          <a:p>
            <a:endParaRPr lang="en-US" dirty="0"/>
          </a:p>
        </p:txBody>
      </p:sp>
      <p:sp>
        <p:nvSpPr>
          <p:cNvPr id="14" name="TextBox 13"/>
          <p:cNvSpPr txBox="1"/>
          <p:nvPr/>
        </p:nvSpPr>
        <p:spPr>
          <a:xfrm>
            <a:off x="1447800" y="1600200"/>
            <a:ext cx="184666" cy="461665"/>
          </a:xfrm>
          <a:prstGeom prst="rect">
            <a:avLst/>
          </a:prstGeom>
          <a:noFill/>
        </p:spPr>
        <p:txBody>
          <a:bodyPr wrap="none" rtlCol="0">
            <a:spAutoFit/>
          </a:bodyPr>
          <a:lstStyle/>
          <a:p>
            <a:endParaRPr lang="en-US" dirty="0"/>
          </a:p>
        </p:txBody>
      </p:sp>
      <p:sp>
        <p:nvSpPr>
          <p:cNvPr id="21" name="TextBox 20"/>
          <p:cNvSpPr txBox="1"/>
          <p:nvPr/>
        </p:nvSpPr>
        <p:spPr>
          <a:xfrm>
            <a:off x="3441483" y="4507125"/>
            <a:ext cx="184666" cy="461665"/>
          </a:xfrm>
          <a:prstGeom prst="rect">
            <a:avLst/>
          </a:prstGeom>
          <a:noFill/>
        </p:spPr>
        <p:txBody>
          <a:bodyPr wrap="none" rtlCol="0">
            <a:spAutoFit/>
          </a:bodyPr>
          <a:lstStyle/>
          <a:p>
            <a:endParaRPr lang="en-US" dirty="0"/>
          </a:p>
        </p:txBody>
      </p:sp>
      <p:sp>
        <p:nvSpPr>
          <p:cNvPr id="25" name="TextBox 24"/>
          <p:cNvSpPr txBox="1"/>
          <p:nvPr/>
        </p:nvSpPr>
        <p:spPr>
          <a:xfrm>
            <a:off x="1905000" y="2133600"/>
            <a:ext cx="184666" cy="461665"/>
          </a:xfrm>
          <a:prstGeom prst="rect">
            <a:avLst/>
          </a:prstGeom>
          <a:noFill/>
        </p:spPr>
        <p:txBody>
          <a:bodyPr wrap="none" rtlCol="0">
            <a:spAutoFit/>
          </a:bodyPr>
          <a:lstStyle/>
          <a:p>
            <a:endParaRPr lang="en-US" dirty="0">
              <a:ln>
                <a:solidFill>
                  <a:srgbClr val="000000"/>
                </a:solidFill>
              </a:ln>
              <a:solidFill>
                <a:srgbClr val="0000FF"/>
              </a:solidFill>
            </a:endParaRPr>
          </a:p>
        </p:txBody>
      </p:sp>
      <p:sp>
        <p:nvSpPr>
          <p:cNvPr id="23" name="TextBox 22"/>
          <p:cNvSpPr txBox="1"/>
          <p:nvPr/>
        </p:nvSpPr>
        <p:spPr>
          <a:xfrm>
            <a:off x="4474308" y="3360615"/>
            <a:ext cx="184666" cy="461665"/>
          </a:xfrm>
          <a:prstGeom prst="rect">
            <a:avLst/>
          </a:prstGeom>
          <a:noFill/>
        </p:spPr>
        <p:txBody>
          <a:bodyPr wrap="none" rtlCol="0">
            <a:spAutoFit/>
          </a:bodyPr>
          <a:lstStyle/>
          <a:p>
            <a:endParaRPr lang="en-US" dirty="0"/>
          </a:p>
        </p:txBody>
      </p:sp>
      <p:sp>
        <p:nvSpPr>
          <p:cNvPr id="20" name="TextBox 19"/>
          <p:cNvSpPr txBox="1"/>
          <p:nvPr/>
        </p:nvSpPr>
        <p:spPr>
          <a:xfrm>
            <a:off x="3477846" y="3927231"/>
            <a:ext cx="184666" cy="461665"/>
          </a:xfrm>
          <a:prstGeom prst="rect">
            <a:avLst/>
          </a:prstGeom>
          <a:noFill/>
        </p:spPr>
        <p:txBody>
          <a:bodyPr wrap="none" rtlCol="0">
            <a:spAutoFit/>
          </a:bodyPr>
          <a:lstStyle/>
          <a:p>
            <a:endParaRPr lang="en-US" dirty="0"/>
          </a:p>
        </p:txBody>
      </p:sp>
      <p:sp>
        <p:nvSpPr>
          <p:cNvPr id="26" name="TextBox 25"/>
          <p:cNvSpPr txBox="1"/>
          <p:nvPr/>
        </p:nvSpPr>
        <p:spPr>
          <a:xfrm>
            <a:off x="1600200" y="5257800"/>
            <a:ext cx="6172200" cy="461665"/>
          </a:xfrm>
          <a:prstGeom prst="rect">
            <a:avLst/>
          </a:prstGeom>
          <a:noFill/>
        </p:spPr>
        <p:txBody>
          <a:bodyPr wrap="square" rtlCol="0">
            <a:spAutoFit/>
          </a:bodyPr>
          <a:lstStyle/>
          <a:p>
            <a:pPr algn="ctr"/>
            <a:endParaRPr lang="en-US" dirty="0"/>
          </a:p>
        </p:txBody>
      </p:sp>
      <p:sp>
        <p:nvSpPr>
          <p:cNvPr id="27" name="TextBox 26"/>
          <p:cNvSpPr txBox="1"/>
          <p:nvPr/>
        </p:nvSpPr>
        <p:spPr>
          <a:xfrm>
            <a:off x="5881077" y="5001846"/>
            <a:ext cx="184666" cy="461665"/>
          </a:xfrm>
          <a:prstGeom prst="rect">
            <a:avLst/>
          </a:prstGeom>
          <a:noFill/>
        </p:spPr>
        <p:txBody>
          <a:bodyPr wrap="none" rtlCol="0">
            <a:spAutoFit/>
          </a:bodyPr>
          <a:lstStyle/>
          <a:p>
            <a:endParaRPr lang="en-US" dirty="0"/>
          </a:p>
        </p:txBody>
      </p:sp>
      <p:sp>
        <p:nvSpPr>
          <p:cNvPr id="29" name="TextBox 28"/>
          <p:cNvSpPr txBox="1"/>
          <p:nvPr/>
        </p:nvSpPr>
        <p:spPr>
          <a:xfrm>
            <a:off x="1371600" y="1447800"/>
            <a:ext cx="6583854" cy="2388346"/>
          </a:xfrm>
          <a:prstGeom prst="rect">
            <a:avLst/>
          </a:prstGeom>
          <a:noFill/>
        </p:spPr>
        <p:txBody>
          <a:bodyPr wrap="none" rtlCol="0">
            <a:spAutoFit/>
          </a:bodyPr>
          <a:lstStyle/>
          <a:p>
            <a:pPr>
              <a:spcBef>
                <a:spcPct val="35000"/>
              </a:spcBef>
            </a:pPr>
            <a:r>
              <a:rPr lang="en-US" sz="2800" b="1" dirty="0">
                <a:solidFill>
                  <a:srgbClr val="000090"/>
                </a:solidFill>
                <a:latin typeface="Arial" charset="0"/>
              </a:rPr>
              <a:t>Marine VHF channel 16</a:t>
            </a:r>
          </a:p>
          <a:p>
            <a:pPr marL="342900" indent="-342900">
              <a:spcBef>
                <a:spcPct val="35000"/>
              </a:spcBef>
              <a:buFont typeface="Arial"/>
              <a:buChar char="•"/>
            </a:pPr>
            <a:r>
              <a:rPr lang="en-US" b="1" dirty="0">
                <a:solidFill>
                  <a:srgbClr val="000090"/>
                </a:solidFill>
                <a:latin typeface="Arial" charset="0"/>
              </a:rPr>
              <a:t>International distress, safety, and calling.</a:t>
            </a:r>
          </a:p>
          <a:p>
            <a:pPr marL="342900" indent="-342900">
              <a:spcBef>
                <a:spcPct val="35000"/>
              </a:spcBef>
              <a:buFont typeface="Arial"/>
              <a:buChar char="•"/>
            </a:pPr>
            <a:r>
              <a:rPr lang="en-US" b="1" dirty="0">
                <a:solidFill>
                  <a:srgbClr val="000090"/>
                </a:solidFill>
                <a:latin typeface="Arial" charset="0"/>
              </a:rPr>
              <a:t>Widely monitored by USCG, stations, and</a:t>
            </a:r>
          </a:p>
          <a:p>
            <a:pPr>
              <a:spcBef>
                <a:spcPct val="35000"/>
              </a:spcBef>
            </a:pPr>
            <a:r>
              <a:rPr lang="en-US" b="1" dirty="0">
                <a:solidFill>
                  <a:srgbClr val="000090"/>
                </a:solidFill>
                <a:latin typeface="Arial" charset="0"/>
              </a:rPr>
              <a:t>     other vessels.</a:t>
            </a:r>
          </a:p>
          <a:p>
            <a:endParaRPr lang="en-US" dirty="0"/>
          </a:p>
        </p:txBody>
      </p:sp>
      <p:sp>
        <p:nvSpPr>
          <p:cNvPr id="28" name="TextBox 27"/>
          <p:cNvSpPr txBox="1"/>
          <p:nvPr/>
        </p:nvSpPr>
        <p:spPr>
          <a:xfrm>
            <a:off x="4259385" y="4767385"/>
            <a:ext cx="184666" cy="461665"/>
          </a:xfrm>
          <a:prstGeom prst="rect">
            <a:avLst/>
          </a:prstGeom>
          <a:noFill/>
        </p:spPr>
        <p:txBody>
          <a:bodyPr wrap="none" rtlCol="0">
            <a:spAutoFit/>
          </a:bodyPr>
          <a:lstStyle/>
          <a:p>
            <a:endParaRPr lang="en-US" dirty="0"/>
          </a:p>
        </p:txBody>
      </p:sp>
      <p:sp>
        <p:nvSpPr>
          <p:cNvPr id="30" name="TextBox 29"/>
          <p:cNvSpPr txBox="1"/>
          <p:nvPr/>
        </p:nvSpPr>
        <p:spPr>
          <a:xfrm>
            <a:off x="3868615" y="4435231"/>
            <a:ext cx="184666" cy="461665"/>
          </a:xfrm>
          <a:prstGeom prst="rect">
            <a:avLst/>
          </a:prstGeom>
          <a:noFill/>
        </p:spPr>
        <p:txBody>
          <a:bodyPr wrap="none" rtlCol="0">
            <a:spAutoFit/>
          </a:bodyPr>
          <a:lstStyle/>
          <a:p>
            <a:endParaRPr lang="en-US" dirty="0"/>
          </a:p>
        </p:txBody>
      </p:sp>
      <p:pic>
        <p:nvPicPr>
          <p:cNvPr id="33" name="Picture 4" descr="radi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3352800"/>
            <a:ext cx="3611562" cy="283527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spTree>
    <p:extLst>
      <p:ext uri="{BB962C8B-B14F-4D97-AF65-F5344CB8AC3E}">
        <p14:creationId xmlns:p14="http://schemas.microsoft.com/office/powerpoint/2010/main" val="420693258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838200"/>
            <a:ext cx="8001000" cy="685800"/>
          </a:xfrm>
        </p:spPr>
        <p:txBody>
          <a:bodyPr/>
          <a:lstStyle/>
          <a:p>
            <a:r>
              <a:rPr lang="en-US" sz="4000" b="0" dirty="0">
                <a:solidFill>
                  <a:srgbClr val="108040"/>
                </a:solidFill>
              </a:rPr>
              <a:t> Distress, Urgency, &amp; </a:t>
            </a:r>
            <a:br>
              <a:rPr lang="en-US" sz="4000" b="0" dirty="0">
                <a:solidFill>
                  <a:srgbClr val="108040"/>
                </a:solidFill>
              </a:rPr>
            </a:br>
            <a:r>
              <a:rPr lang="en-US" sz="4000" b="0" dirty="0">
                <a:solidFill>
                  <a:srgbClr val="108040"/>
                </a:solidFill>
              </a:rPr>
              <a:t>Safety Messages</a:t>
            </a:r>
            <a:br>
              <a:rPr lang="en-US" sz="4000" b="0" dirty="0">
                <a:solidFill>
                  <a:srgbClr val="108040"/>
                </a:solidFill>
              </a:rPr>
            </a:br>
            <a:endParaRPr lang="en-US" sz="4000" b="0" dirty="0">
              <a:solidFill>
                <a:srgbClr val="108040"/>
              </a:solidFill>
            </a:endParaRPr>
          </a:p>
        </p:txBody>
      </p:sp>
      <p:sp>
        <p:nvSpPr>
          <p:cNvPr id="5" name="TextBox 4"/>
          <p:cNvSpPr txBox="1"/>
          <p:nvPr/>
        </p:nvSpPr>
        <p:spPr>
          <a:xfrm>
            <a:off x="3200400" y="6586379"/>
            <a:ext cx="3617096" cy="246221"/>
          </a:xfrm>
          <a:prstGeom prst="rect">
            <a:avLst/>
          </a:prstGeom>
          <a:noFill/>
        </p:spPr>
        <p:txBody>
          <a:bodyPr wrap="none" rtlCol="0">
            <a:spAutoFit/>
          </a:bodyPr>
          <a:lstStyle/>
          <a:p>
            <a:r>
              <a:rPr lang="en-US" sz="1000" b="1" dirty="0">
                <a:solidFill>
                  <a:srgbClr val="FF0000"/>
                </a:solidFill>
                <a:latin typeface="Arial"/>
                <a:cs typeface="Arial"/>
              </a:rPr>
              <a:t>Copyright 2019 - Coast Guard Auxiliary Association, Inc.</a:t>
            </a:r>
          </a:p>
        </p:txBody>
      </p:sp>
      <p:sp>
        <p:nvSpPr>
          <p:cNvPr id="4" name="TextBox 3"/>
          <p:cNvSpPr txBox="1"/>
          <p:nvPr/>
        </p:nvSpPr>
        <p:spPr>
          <a:xfrm>
            <a:off x="3134208" y="3134500"/>
            <a:ext cx="184666" cy="461665"/>
          </a:xfrm>
          <a:prstGeom prst="rect">
            <a:avLst/>
          </a:prstGeom>
          <a:noFill/>
        </p:spPr>
        <p:txBody>
          <a:bodyPr wrap="none" rtlCol="0">
            <a:spAutoFit/>
          </a:bodyPr>
          <a:lstStyle/>
          <a:p>
            <a:endParaRPr lang="en-US" dirty="0"/>
          </a:p>
        </p:txBody>
      </p:sp>
      <p:sp>
        <p:nvSpPr>
          <p:cNvPr id="7" name="TextBox 6"/>
          <p:cNvSpPr txBox="1"/>
          <p:nvPr/>
        </p:nvSpPr>
        <p:spPr>
          <a:xfrm>
            <a:off x="5059799" y="4158847"/>
            <a:ext cx="184666" cy="461665"/>
          </a:xfrm>
          <a:prstGeom prst="rect">
            <a:avLst/>
          </a:prstGeom>
          <a:noFill/>
        </p:spPr>
        <p:txBody>
          <a:bodyPr wrap="none" rtlCol="0">
            <a:spAutoFit/>
          </a:bodyPr>
          <a:lstStyle/>
          <a:p>
            <a:endParaRPr lang="en-US" dirty="0"/>
          </a:p>
        </p:txBody>
      </p:sp>
      <p:sp>
        <p:nvSpPr>
          <p:cNvPr id="9" name="TextBox 8"/>
          <p:cNvSpPr txBox="1"/>
          <p:nvPr/>
        </p:nvSpPr>
        <p:spPr>
          <a:xfrm>
            <a:off x="2130442" y="3523752"/>
            <a:ext cx="184666" cy="461665"/>
          </a:xfrm>
          <a:prstGeom prst="rect">
            <a:avLst/>
          </a:prstGeom>
          <a:noFill/>
        </p:spPr>
        <p:txBody>
          <a:bodyPr wrap="none" rtlCol="0">
            <a:spAutoFit/>
          </a:bodyPr>
          <a:lstStyle/>
          <a:p>
            <a:endParaRPr lang="en-US" dirty="0"/>
          </a:p>
        </p:txBody>
      </p:sp>
      <p:sp>
        <p:nvSpPr>
          <p:cNvPr id="6" name="TextBox 5"/>
          <p:cNvSpPr txBox="1"/>
          <p:nvPr/>
        </p:nvSpPr>
        <p:spPr>
          <a:xfrm>
            <a:off x="7722852" y="4015438"/>
            <a:ext cx="184666" cy="461665"/>
          </a:xfrm>
          <a:prstGeom prst="rect">
            <a:avLst/>
          </a:prstGeom>
          <a:noFill/>
        </p:spPr>
        <p:txBody>
          <a:bodyPr wrap="none" rtlCol="0">
            <a:spAutoFit/>
          </a:bodyPr>
          <a:lstStyle/>
          <a:p>
            <a:endParaRPr lang="en-US" dirty="0"/>
          </a:p>
        </p:txBody>
      </p:sp>
      <p:sp>
        <p:nvSpPr>
          <p:cNvPr id="8" name="TextBox 7"/>
          <p:cNvSpPr txBox="1"/>
          <p:nvPr/>
        </p:nvSpPr>
        <p:spPr>
          <a:xfrm>
            <a:off x="2130442" y="4630046"/>
            <a:ext cx="184666" cy="461665"/>
          </a:xfrm>
          <a:prstGeom prst="rect">
            <a:avLst/>
          </a:prstGeom>
          <a:noFill/>
        </p:spPr>
        <p:txBody>
          <a:bodyPr wrap="none" rtlCol="0">
            <a:spAutoFit/>
          </a:bodyPr>
          <a:lstStyle/>
          <a:p>
            <a:endParaRPr lang="en-US" dirty="0"/>
          </a:p>
        </p:txBody>
      </p:sp>
      <p:sp>
        <p:nvSpPr>
          <p:cNvPr id="10" name="TextBox 9"/>
          <p:cNvSpPr txBox="1"/>
          <p:nvPr/>
        </p:nvSpPr>
        <p:spPr>
          <a:xfrm>
            <a:off x="2209800" y="5715000"/>
            <a:ext cx="184666" cy="461665"/>
          </a:xfrm>
          <a:prstGeom prst="rect">
            <a:avLst/>
          </a:prstGeom>
          <a:noFill/>
        </p:spPr>
        <p:txBody>
          <a:bodyPr wrap="none" rtlCol="0">
            <a:spAutoFit/>
          </a:bodyPr>
          <a:lstStyle/>
          <a:p>
            <a:endParaRPr lang="en-US" b="1" dirty="0">
              <a:solidFill>
                <a:srgbClr val="000090"/>
              </a:solidFill>
            </a:endParaRPr>
          </a:p>
        </p:txBody>
      </p:sp>
      <p:sp>
        <p:nvSpPr>
          <p:cNvPr id="12" name="TextBox 11"/>
          <p:cNvSpPr txBox="1"/>
          <p:nvPr/>
        </p:nvSpPr>
        <p:spPr>
          <a:xfrm>
            <a:off x="4506704" y="3626187"/>
            <a:ext cx="184666" cy="461665"/>
          </a:xfrm>
          <a:prstGeom prst="rect">
            <a:avLst/>
          </a:prstGeom>
          <a:noFill/>
        </p:spPr>
        <p:txBody>
          <a:bodyPr wrap="none" rtlCol="0">
            <a:spAutoFit/>
          </a:bodyPr>
          <a:lstStyle/>
          <a:p>
            <a:endParaRPr lang="en-US" dirty="0"/>
          </a:p>
        </p:txBody>
      </p:sp>
      <p:sp>
        <p:nvSpPr>
          <p:cNvPr id="3" name="TextBox 2"/>
          <p:cNvSpPr txBox="1"/>
          <p:nvPr/>
        </p:nvSpPr>
        <p:spPr>
          <a:xfrm>
            <a:off x="5715320" y="3708134"/>
            <a:ext cx="184666" cy="461665"/>
          </a:xfrm>
          <a:prstGeom prst="rect">
            <a:avLst/>
          </a:prstGeom>
          <a:noFill/>
        </p:spPr>
        <p:txBody>
          <a:bodyPr wrap="none" rtlCol="0">
            <a:spAutoFit/>
          </a:bodyPr>
          <a:lstStyle/>
          <a:p>
            <a:endParaRPr lang="en-US" dirty="0"/>
          </a:p>
        </p:txBody>
      </p:sp>
      <p:sp>
        <p:nvSpPr>
          <p:cNvPr id="13" name="TextBox 12"/>
          <p:cNvSpPr txBox="1"/>
          <p:nvPr/>
        </p:nvSpPr>
        <p:spPr>
          <a:xfrm>
            <a:off x="3953609" y="5408550"/>
            <a:ext cx="184666" cy="461665"/>
          </a:xfrm>
          <a:prstGeom prst="rect">
            <a:avLst/>
          </a:prstGeom>
          <a:noFill/>
        </p:spPr>
        <p:txBody>
          <a:bodyPr wrap="none" rtlCol="0">
            <a:spAutoFit/>
          </a:bodyPr>
          <a:lstStyle/>
          <a:p>
            <a:endParaRPr lang="en-US" dirty="0"/>
          </a:p>
        </p:txBody>
      </p:sp>
      <p:sp>
        <p:nvSpPr>
          <p:cNvPr id="17" name="TextBox 16"/>
          <p:cNvSpPr txBox="1"/>
          <p:nvPr/>
        </p:nvSpPr>
        <p:spPr>
          <a:xfrm>
            <a:off x="7292666" y="3564726"/>
            <a:ext cx="184666" cy="461665"/>
          </a:xfrm>
          <a:prstGeom prst="rect">
            <a:avLst/>
          </a:prstGeom>
          <a:noFill/>
        </p:spPr>
        <p:txBody>
          <a:bodyPr wrap="none" rtlCol="0">
            <a:spAutoFit/>
          </a:bodyPr>
          <a:lstStyle/>
          <a:p>
            <a:endParaRPr lang="en-US" dirty="0"/>
          </a:p>
        </p:txBody>
      </p:sp>
      <p:sp>
        <p:nvSpPr>
          <p:cNvPr id="15" name="TextBox 14"/>
          <p:cNvSpPr txBox="1"/>
          <p:nvPr/>
        </p:nvSpPr>
        <p:spPr>
          <a:xfrm>
            <a:off x="5554213" y="3465321"/>
            <a:ext cx="184666" cy="461665"/>
          </a:xfrm>
          <a:prstGeom prst="rect">
            <a:avLst/>
          </a:prstGeom>
          <a:noFill/>
        </p:spPr>
        <p:txBody>
          <a:bodyPr wrap="none" rtlCol="0">
            <a:spAutoFit/>
          </a:bodyPr>
          <a:lstStyle/>
          <a:p>
            <a:endParaRPr lang="en-US" dirty="0"/>
          </a:p>
        </p:txBody>
      </p:sp>
      <p:sp>
        <p:nvSpPr>
          <p:cNvPr id="11" name="TextBox 10"/>
          <p:cNvSpPr txBox="1"/>
          <p:nvPr/>
        </p:nvSpPr>
        <p:spPr>
          <a:xfrm>
            <a:off x="1447800" y="1143000"/>
            <a:ext cx="184666" cy="461665"/>
          </a:xfrm>
          <a:prstGeom prst="rect">
            <a:avLst/>
          </a:prstGeom>
          <a:noFill/>
        </p:spPr>
        <p:txBody>
          <a:bodyPr wrap="none" rtlCol="0">
            <a:spAutoFit/>
          </a:bodyPr>
          <a:lstStyle/>
          <a:p>
            <a:endParaRPr lang="en-US" dirty="0"/>
          </a:p>
        </p:txBody>
      </p:sp>
      <p:sp>
        <p:nvSpPr>
          <p:cNvPr id="16" name="TextBox 15"/>
          <p:cNvSpPr txBox="1"/>
          <p:nvPr/>
        </p:nvSpPr>
        <p:spPr>
          <a:xfrm>
            <a:off x="3502938" y="5183193"/>
            <a:ext cx="184666" cy="461665"/>
          </a:xfrm>
          <a:prstGeom prst="rect">
            <a:avLst/>
          </a:prstGeom>
          <a:noFill/>
        </p:spPr>
        <p:txBody>
          <a:bodyPr wrap="none" rtlCol="0">
            <a:spAutoFit/>
          </a:bodyPr>
          <a:lstStyle/>
          <a:p>
            <a:endParaRPr lang="en-US" dirty="0"/>
          </a:p>
        </p:txBody>
      </p:sp>
      <p:sp>
        <p:nvSpPr>
          <p:cNvPr id="18" name="TextBox 17"/>
          <p:cNvSpPr txBox="1"/>
          <p:nvPr/>
        </p:nvSpPr>
        <p:spPr>
          <a:xfrm>
            <a:off x="3666818" y="2888657"/>
            <a:ext cx="184666" cy="461665"/>
          </a:xfrm>
          <a:prstGeom prst="rect">
            <a:avLst/>
          </a:prstGeom>
          <a:noFill/>
        </p:spPr>
        <p:txBody>
          <a:bodyPr wrap="none" rtlCol="0">
            <a:spAutoFit/>
          </a:bodyPr>
          <a:lstStyle/>
          <a:p>
            <a:endParaRPr lang="en-US" dirty="0"/>
          </a:p>
        </p:txBody>
      </p:sp>
      <p:sp>
        <p:nvSpPr>
          <p:cNvPr id="19" name="TextBox 18"/>
          <p:cNvSpPr txBox="1"/>
          <p:nvPr/>
        </p:nvSpPr>
        <p:spPr>
          <a:xfrm>
            <a:off x="6616661" y="2765736"/>
            <a:ext cx="184666" cy="461665"/>
          </a:xfrm>
          <a:prstGeom prst="rect">
            <a:avLst/>
          </a:prstGeom>
          <a:noFill/>
        </p:spPr>
        <p:txBody>
          <a:bodyPr wrap="none" rtlCol="0">
            <a:spAutoFit/>
          </a:bodyPr>
          <a:lstStyle/>
          <a:p>
            <a:endParaRPr lang="en-US" dirty="0"/>
          </a:p>
        </p:txBody>
      </p:sp>
      <p:sp>
        <p:nvSpPr>
          <p:cNvPr id="22" name="TextBox 21"/>
          <p:cNvSpPr txBox="1"/>
          <p:nvPr/>
        </p:nvSpPr>
        <p:spPr>
          <a:xfrm>
            <a:off x="6452781" y="3953978"/>
            <a:ext cx="184666" cy="461665"/>
          </a:xfrm>
          <a:prstGeom prst="rect">
            <a:avLst/>
          </a:prstGeom>
          <a:noFill/>
        </p:spPr>
        <p:txBody>
          <a:bodyPr wrap="none" rtlCol="0">
            <a:spAutoFit/>
          </a:bodyPr>
          <a:lstStyle/>
          <a:p>
            <a:endParaRPr lang="en-US" dirty="0"/>
          </a:p>
        </p:txBody>
      </p:sp>
      <p:sp>
        <p:nvSpPr>
          <p:cNvPr id="24" name="TextBox 23"/>
          <p:cNvSpPr txBox="1"/>
          <p:nvPr/>
        </p:nvSpPr>
        <p:spPr>
          <a:xfrm>
            <a:off x="5489985" y="5265141"/>
            <a:ext cx="184666" cy="461665"/>
          </a:xfrm>
          <a:prstGeom prst="rect">
            <a:avLst/>
          </a:prstGeom>
          <a:noFill/>
        </p:spPr>
        <p:txBody>
          <a:bodyPr wrap="none" rtlCol="0">
            <a:spAutoFit/>
          </a:bodyPr>
          <a:lstStyle/>
          <a:p>
            <a:endParaRPr lang="en-US" dirty="0"/>
          </a:p>
        </p:txBody>
      </p:sp>
      <p:sp>
        <p:nvSpPr>
          <p:cNvPr id="14" name="TextBox 13"/>
          <p:cNvSpPr txBox="1"/>
          <p:nvPr/>
        </p:nvSpPr>
        <p:spPr>
          <a:xfrm>
            <a:off x="1447800" y="1600200"/>
            <a:ext cx="184666" cy="461665"/>
          </a:xfrm>
          <a:prstGeom prst="rect">
            <a:avLst/>
          </a:prstGeom>
          <a:noFill/>
        </p:spPr>
        <p:txBody>
          <a:bodyPr wrap="none" rtlCol="0">
            <a:spAutoFit/>
          </a:bodyPr>
          <a:lstStyle/>
          <a:p>
            <a:endParaRPr lang="en-US" dirty="0"/>
          </a:p>
        </p:txBody>
      </p:sp>
      <p:sp>
        <p:nvSpPr>
          <p:cNvPr id="21" name="TextBox 20"/>
          <p:cNvSpPr txBox="1"/>
          <p:nvPr/>
        </p:nvSpPr>
        <p:spPr>
          <a:xfrm>
            <a:off x="3441483" y="4507125"/>
            <a:ext cx="184666" cy="461665"/>
          </a:xfrm>
          <a:prstGeom prst="rect">
            <a:avLst/>
          </a:prstGeom>
          <a:noFill/>
        </p:spPr>
        <p:txBody>
          <a:bodyPr wrap="none" rtlCol="0">
            <a:spAutoFit/>
          </a:bodyPr>
          <a:lstStyle/>
          <a:p>
            <a:endParaRPr lang="en-US" dirty="0"/>
          </a:p>
        </p:txBody>
      </p:sp>
      <p:sp>
        <p:nvSpPr>
          <p:cNvPr id="25" name="TextBox 24"/>
          <p:cNvSpPr txBox="1"/>
          <p:nvPr/>
        </p:nvSpPr>
        <p:spPr>
          <a:xfrm>
            <a:off x="1905000" y="2133600"/>
            <a:ext cx="184666" cy="461665"/>
          </a:xfrm>
          <a:prstGeom prst="rect">
            <a:avLst/>
          </a:prstGeom>
          <a:noFill/>
        </p:spPr>
        <p:txBody>
          <a:bodyPr wrap="none" rtlCol="0">
            <a:spAutoFit/>
          </a:bodyPr>
          <a:lstStyle/>
          <a:p>
            <a:endParaRPr lang="en-US" dirty="0">
              <a:ln>
                <a:solidFill>
                  <a:srgbClr val="000000"/>
                </a:solidFill>
              </a:ln>
              <a:solidFill>
                <a:srgbClr val="0000FF"/>
              </a:solidFill>
            </a:endParaRPr>
          </a:p>
        </p:txBody>
      </p:sp>
      <p:sp>
        <p:nvSpPr>
          <p:cNvPr id="23" name="TextBox 22"/>
          <p:cNvSpPr txBox="1"/>
          <p:nvPr/>
        </p:nvSpPr>
        <p:spPr>
          <a:xfrm>
            <a:off x="4474308" y="3360615"/>
            <a:ext cx="184666" cy="461665"/>
          </a:xfrm>
          <a:prstGeom prst="rect">
            <a:avLst/>
          </a:prstGeom>
          <a:noFill/>
        </p:spPr>
        <p:txBody>
          <a:bodyPr wrap="none" rtlCol="0">
            <a:spAutoFit/>
          </a:bodyPr>
          <a:lstStyle/>
          <a:p>
            <a:endParaRPr lang="en-US" dirty="0"/>
          </a:p>
        </p:txBody>
      </p:sp>
      <p:sp>
        <p:nvSpPr>
          <p:cNvPr id="20" name="TextBox 19"/>
          <p:cNvSpPr txBox="1"/>
          <p:nvPr/>
        </p:nvSpPr>
        <p:spPr>
          <a:xfrm>
            <a:off x="3477846" y="3927231"/>
            <a:ext cx="184666" cy="461665"/>
          </a:xfrm>
          <a:prstGeom prst="rect">
            <a:avLst/>
          </a:prstGeom>
          <a:noFill/>
        </p:spPr>
        <p:txBody>
          <a:bodyPr wrap="none" rtlCol="0">
            <a:spAutoFit/>
          </a:bodyPr>
          <a:lstStyle/>
          <a:p>
            <a:endParaRPr lang="en-US" dirty="0"/>
          </a:p>
        </p:txBody>
      </p:sp>
      <p:sp>
        <p:nvSpPr>
          <p:cNvPr id="26" name="TextBox 25"/>
          <p:cNvSpPr txBox="1"/>
          <p:nvPr/>
        </p:nvSpPr>
        <p:spPr>
          <a:xfrm>
            <a:off x="1600200" y="5257800"/>
            <a:ext cx="6172200" cy="461665"/>
          </a:xfrm>
          <a:prstGeom prst="rect">
            <a:avLst/>
          </a:prstGeom>
          <a:noFill/>
        </p:spPr>
        <p:txBody>
          <a:bodyPr wrap="square" rtlCol="0">
            <a:spAutoFit/>
          </a:bodyPr>
          <a:lstStyle/>
          <a:p>
            <a:pPr algn="ctr"/>
            <a:endParaRPr lang="en-US" dirty="0"/>
          </a:p>
        </p:txBody>
      </p:sp>
      <p:sp>
        <p:nvSpPr>
          <p:cNvPr id="27" name="TextBox 26"/>
          <p:cNvSpPr txBox="1"/>
          <p:nvPr/>
        </p:nvSpPr>
        <p:spPr>
          <a:xfrm>
            <a:off x="5881077" y="5001846"/>
            <a:ext cx="184666" cy="461665"/>
          </a:xfrm>
          <a:prstGeom prst="rect">
            <a:avLst/>
          </a:prstGeom>
          <a:noFill/>
        </p:spPr>
        <p:txBody>
          <a:bodyPr wrap="none" rtlCol="0">
            <a:spAutoFit/>
          </a:bodyPr>
          <a:lstStyle/>
          <a:p>
            <a:endParaRPr lang="en-US" dirty="0"/>
          </a:p>
        </p:txBody>
      </p:sp>
      <p:sp>
        <p:nvSpPr>
          <p:cNvPr id="29" name="TextBox 28"/>
          <p:cNvSpPr txBox="1"/>
          <p:nvPr/>
        </p:nvSpPr>
        <p:spPr>
          <a:xfrm>
            <a:off x="1371600" y="1447800"/>
            <a:ext cx="5639585" cy="4450450"/>
          </a:xfrm>
          <a:prstGeom prst="rect">
            <a:avLst/>
          </a:prstGeom>
          <a:noFill/>
        </p:spPr>
        <p:txBody>
          <a:bodyPr wrap="none" rtlCol="0">
            <a:spAutoFit/>
          </a:bodyPr>
          <a:lstStyle/>
          <a:p>
            <a:pPr>
              <a:spcBef>
                <a:spcPct val="35000"/>
              </a:spcBef>
            </a:pPr>
            <a:r>
              <a:rPr lang="en-US" b="1" dirty="0">
                <a:solidFill>
                  <a:srgbClr val="000090"/>
                </a:solidFill>
                <a:latin typeface="Arial" charset="0"/>
              </a:rPr>
              <a:t>What radio call would you use for the </a:t>
            </a:r>
          </a:p>
          <a:p>
            <a:pPr>
              <a:spcBef>
                <a:spcPct val="35000"/>
              </a:spcBef>
            </a:pPr>
            <a:r>
              <a:rPr lang="en-US" b="1" dirty="0">
                <a:solidFill>
                  <a:srgbClr val="000090"/>
                </a:solidFill>
                <a:latin typeface="Arial" charset="0"/>
              </a:rPr>
              <a:t>Following situations?</a:t>
            </a:r>
          </a:p>
          <a:p>
            <a:pPr>
              <a:spcBef>
                <a:spcPct val="35000"/>
              </a:spcBef>
            </a:pPr>
            <a:endParaRPr lang="en-US" b="1" dirty="0">
              <a:solidFill>
                <a:srgbClr val="000090"/>
              </a:solidFill>
              <a:latin typeface="Arial" charset="0"/>
            </a:endParaRPr>
          </a:p>
          <a:p>
            <a:pPr>
              <a:spcBef>
                <a:spcPct val="35000"/>
              </a:spcBef>
            </a:pPr>
            <a:r>
              <a:rPr lang="en-US" b="1" dirty="0">
                <a:solidFill>
                  <a:srgbClr val="000090"/>
                </a:solidFill>
                <a:latin typeface="Arial" charset="0"/>
              </a:rPr>
              <a:t>Distress (life-threatening):</a:t>
            </a:r>
          </a:p>
          <a:p>
            <a:pPr marL="342900" indent="-342900">
              <a:spcBef>
                <a:spcPct val="35000"/>
              </a:spcBef>
              <a:buFont typeface="Arial"/>
              <a:buChar char="•"/>
            </a:pPr>
            <a:r>
              <a:rPr lang="en-US" dirty="0">
                <a:solidFill>
                  <a:srgbClr val="000090"/>
                </a:solidFill>
                <a:latin typeface="Arial" charset="0"/>
              </a:rPr>
              <a:t>Mayday, Mayday, Mayday</a:t>
            </a:r>
          </a:p>
          <a:p>
            <a:pPr>
              <a:spcBef>
                <a:spcPct val="35000"/>
              </a:spcBef>
            </a:pPr>
            <a:r>
              <a:rPr lang="en-US" b="1" dirty="0">
                <a:solidFill>
                  <a:srgbClr val="000090"/>
                </a:solidFill>
                <a:latin typeface="Arial" charset="0"/>
              </a:rPr>
              <a:t>Urgency (mechanical, medical):</a:t>
            </a:r>
          </a:p>
          <a:p>
            <a:pPr marL="342900" indent="-342900">
              <a:spcBef>
                <a:spcPct val="35000"/>
              </a:spcBef>
              <a:buFont typeface="Arial"/>
              <a:buChar char="•"/>
            </a:pPr>
            <a:r>
              <a:rPr lang="en-US" dirty="0" err="1">
                <a:solidFill>
                  <a:srgbClr val="000090"/>
                </a:solidFill>
                <a:latin typeface="Arial" charset="0"/>
              </a:rPr>
              <a:t>Panpan</a:t>
            </a:r>
            <a:r>
              <a:rPr lang="en-US" dirty="0">
                <a:solidFill>
                  <a:srgbClr val="000090"/>
                </a:solidFill>
                <a:latin typeface="Arial" charset="0"/>
              </a:rPr>
              <a:t>, </a:t>
            </a:r>
            <a:r>
              <a:rPr lang="en-US" dirty="0" err="1">
                <a:solidFill>
                  <a:srgbClr val="000090"/>
                </a:solidFill>
                <a:latin typeface="Arial" charset="0"/>
              </a:rPr>
              <a:t>Panpan</a:t>
            </a:r>
            <a:r>
              <a:rPr lang="en-US" dirty="0">
                <a:solidFill>
                  <a:srgbClr val="000090"/>
                </a:solidFill>
                <a:latin typeface="Arial" charset="0"/>
              </a:rPr>
              <a:t>, </a:t>
            </a:r>
            <a:r>
              <a:rPr lang="en-US" dirty="0" err="1">
                <a:solidFill>
                  <a:srgbClr val="000090"/>
                </a:solidFill>
                <a:latin typeface="Arial" charset="0"/>
              </a:rPr>
              <a:t>Panpan</a:t>
            </a:r>
            <a:endParaRPr lang="en-US" dirty="0">
              <a:solidFill>
                <a:srgbClr val="000090"/>
              </a:solidFill>
              <a:latin typeface="Arial" charset="0"/>
            </a:endParaRPr>
          </a:p>
          <a:p>
            <a:pPr>
              <a:spcBef>
                <a:spcPct val="35000"/>
              </a:spcBef>
            </a:pPr>
            <a:r>
              <a:rPr lang="en-US" b="1" dirty="0">
                <a:solidFill>
                  <a:srgbClr val="000090"/>
                </a:solidFill>
                <a:latin typeface="Arial" charset="0"/>
              </a:rPr>
              <a:t>Safety (navigational, weather):</a:t>
            </a:r>
          </a:p>
          <a:p>
            <a:pPr marL="342900" lvl="1" indent="-342900">
              <a:spcBef>
                <a:spcPct val="35000"/>
              </a:spcBef>
              <a:buFont typeface="Arial"/>
              <a:buChar char="•"/>
            </a:pPr>
            <a:r>
              <a:rPr lang="en-US" dirty="0" err="1">
                <a:solidFill>
                  <a:srgbClr val="000090"/>
                </a:solidFill>
                <a:latin typeface="Arial" charset="0"/>
              </a:rPr>
              <a:t>Sécurité</a:t>
            </a:r>
            <a:r>
              <a:rPr lang="en-US" dirty="0">
                <a:solidFill>
                  <a:srgbClr val="000090"/>
                </a:solidFill>
                <a:latin typeface="Arial" charset="0"/>
              </a:rPr>
              <a:t>, </a:t>
            </a:r>
            <a:r>
              <a:rPr lang="en-US" dirty="0" err="1">
                <a:solidFill>
                  <a:srgbClr val="000090"/>
                </a:solidFill>
                <a:latin typeface="Arial" charset="0"/>
              </a:rPr>
              <a:t>Sécurité</a:t>
            </a:r>
            <a:r>
              <a:rPr lang="en-US" dirty="0">
                <a:solidFill>
                  <a:srgbClr val="000090"/>
                </a:solidFill>
                <a:latin typeface="Arial" charset="0"/>
              </a:rPr>
              <a:t>, </a:t>
            </a:r>
            <a:r>
              <a:rPr lang="en-US" dirty="0" err="1">
                <a:solidFill>
                  <a:srgbClr val="000090"/>
                </a:solidFill>
                <a:latin typeface="Arial" charset="0"/>
              </a:rPr>
              <a:t>Sécurité</a:t>
            </a:r>
            <a:r>
              <a:rPr lang="en-US" dirty="0">
                <a:solidFill>
                  <a:srgbClr val="000090"/>
                </a:solidFill>
                <a:latin typeface="Arial" charset="0"/>
              </a:rPr>
              <a:t> </a:t>
            </a:r>
          </a:p>
        </p:txBody>
      </p:sp>
      <p:sp>
        <p:nvSpPr>
          <p:cNvPr id="28" name="TextBox 27"/>
          <p:cNvSpPr txBox="1"/>
          <p:nvPr/>
        </p:nvSpPr>
        <p:spPr>
          <a:xfrm>
            <a:off x="4259385" y="4767385"/>
            <a:ext cx="184666" cy="461665"/>
          </a:xfrm>
          <a:prstGeom prst="rect">
            <a:avLst/>
          </a:prstGeom>
          <a:noFill/>
        </p:spPr>
        <p:txBody>
          <a:bodyPr wrap="none" rtlCol="0">
            <a:spAutoFit/>
          </a:bodyPr>
          <a:lstStyle/>
          <a:p>
            <a:endParaRPr lang="en-US" dirty="0"/>
          </a:p>
        </p:txBody>
      </p:sp>
      <p:sp>
        <p:nvSpPr>
          <p:cNvPr id="30" name="TextBox 29"/>
          <p:cNvSpPr txBox="1"/>
          <p:nvPr/>
        </p:nvSpPr>
        <p:spPr>
          <a:xfrm>
            <a:off x="3868615" y="4435231"/>
            <a:ext cx="184666" cy="461665"/>
          </a:xfrm>
          <a:prstGeom prst="rect">
            <a:avLst/>
          </a:prstGeom>
          <a:noFill/>
        </p:spPr>
        <p:txBody>
          <a:bodyPr wrap="none" rtlCol="0">
            <a:spAutoFit/>
          </a:bodyPr>
          <a:lstStyle/>
          <a:p>
            <a:endParaRPr lang="en-US" dirty="0"/>
          </a:p>
        </p:txBody>
      </p:sp>
      <p:pic>
        <p:nvPicPr>
          <p:cNvPr id="33" name="Picture 4" descr="radi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2133600"/>
            <a:ext cx="2717771" cy="21336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spTree>
    <p:extLst>
      <p:ext uri="{BB962C8B-B14F-4D97-AF65-F5344CB8AC3E}">
        <p14:creationId xmlns:p14="http://schemas.microsoft.com/office/powerpoint/2010/main" val="335252746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457200"/>
            <a:ext cx="8001000" cy="685800"/>
          </a:xfrm>
        </p:spPr>
        <p:txBody>
          <a:bodyPr/>
          <a:lstStyle/>
          <a:p>
            <a:r>
              <a:rPr lang="en-US" sz="4000" b="0" dirty="0">
                <a:solidFill>
                  <a:srgbClr val="108040"/>
                </a:solidFill>
              </a:rPr>
              <a:t> Hunting</a:t>
            </a:r>
            <a:br>
              <a:rPr lang="en-US" sz="4000" b="0" dirty="0">
                <a:solidFill>
                  <a:srgbClr val="108040"/>
                </a:solidFill>
              </a:rPr>
            </a:br>
            <a:endParaRPr lang="en-US" sz="4000" b="0" dirty="0">
              <a:solidFill>
                <a:srgbClr val="108040"/>
              </a:solidFill>
            </a:endParaRPr>
          </a:p>
        </p:txBody>
      </p:sp>
      <p:sp>
        <p:nvSpPr>
          <p:cNvPr id="5" name="TextBox 4"/>
          <p:cNvSpPr txBox="1"/>
          <p:nvPr/>
        </p:nvSpPr>
        <p:spPr>
          <a:xfrm>
            <a:off x="3200400" y="6586379"/>
            <a:ext cx="3617096" cy="246221"/>
          </a:xfrm>
          <a:prstGeom prst="rect">
            <a:avLst/>
          </a:prstGeom>
          <a:noFill/>
        </p:spPr>
        <p:txBody>
          <a:bodyPr wrap="none" rtlCol="0">
            <a:spAutoFit/>
          </a:bodyPr>
          <a:lstStyle/>
          <a:p>
            <a:r>
              <a:rPr lang="en-US" sz="1000" b="1" dirty="0">
                <a:solidFill>
                  <a:srgbClr val="FF0000"/>
                </a:solidFill>
                <a:latin typeface="Arial"/>
                <a:cs typeface="Arial"/>
              </a:rPr>
              <a:t>Copyright 2019 - Coast Guard Auxiliary Association, Inc.</a:t>
            </a:r>
          </a:p>
        </p:txBody>
      </p:sp>
      <p:sp>
        <p:nvSpPr>
          <p:cNvPr id="4" name="TextBox 3"/>
          <p:cNvSpPr txBox="1"/>
          <p:nvPr/>
        </p:nvSpPr>
        <p:spPr>
          <a:xfrm>
            <a:off x="3134208" y="3134500"/>
            <a:ext cx="184666" cy="461665"/>
          </a:xfrm>
          <a:prstGeom prst="rect">
            <a:avLst/>
          </a:prstGeom>
          <a:noFill/>
        </p:spPr>
        <p:txBody>
          <a:bodyPr wrap="none" rtlCol="0">
            <a:spAutoFit/>
          </a:bodyPr>
          <a:lstStyle/>
          <a:p>
            <a:endParaRPr lang="en-US" dirty="0"/>
          </a:p>
        </p:txBody>
      </p:sp>
      <p:sp>
        <p:nvSpPr>
          <p:cNvPr id="7" name="TextBox 6"/>
          <p:cNvSpPr txBox="1"/>
          <p:nvPr/>
        </p:nvSpPr>
        <p:spPr>
          <a:xfrm>
            <a:off x="5059799" y="4158847"/>
            <a:ext cx="184666" cy="461665"/>
          </a:xfrm>
          <a:prstGeom prst="rect">
            <a:avLst/>
          </a:prstGeom>
          <a:noFill/>
        </p:spPr>
        <p:txBody>
          <a:bodyPr wrap="none" rtlCol="0">
            <a:spAutoFit/>
          </a:bodyPr>
          <a:lstStyle/>
          <a:p>
            <a:endParaRPr lang="en-US" dirty="0"/>
          </a:p>
        </p:txBody>
      </p:sp>
      <p:sp>
        <p:nvSpPr>
          <p:cNvPr id="9" name="TextBox 8"/>
          <p:cNvSpPr txBox="1"/>
          <p:nvPr/>
        </p:nvSpPr>
        <p:spPr>
          <a:xfrm>
            <a:off x="2130442" y="3523752"/>
            <a:ext cx="184666" cy="461665"/>
          </a:xfrm>
          <a:prstGeom prst="rect">
            <a:avLst/>
          </a:prstGeom>
          <a:noFill/>
        </p:spPr>
        <p:txBody>
          <a:bodyPr wrap="none" rtlCol="0">
            <a:spAutoFit/>
          </a:bodyPr>
          <a:lstStyle/>
          <a:p>
            <a:endParaRPr lang="en-US" dirty="0"/>
          </a:p>
        </p:txBody>
      </p:sp>
      <p:sp>
        <p:nvSpPr>
          <p:cNvPr id="6" name="TextBox 5"/>
          <p:cNvSpPr txBox="1"/>
          <p:nvPr/>
        </p:nvSpPr>
        <p:spPr>
          <a:xfrm>
            <a:off x="7722852" y="4015438"/>
            <a:ext cx="184666" cy="461665"/>
          </a:xfrm>
          <a:prstGeom prst="rect">
            <a:avLst/>
          </a:prstGeom>
          <a:noFill/>
        </p:spPr>
        <p:txBody>
          <a:bodyPr wrap="none" rtlCol="0">
            <a:spAutoFit/>
          </a:bodyPr>
          <a:lstStyle/>
          <a:p>
            <a:endParaRPr lang="en-US" dirty="0"/>
          </a:p>
        </p:txBody>
      </p:sp>
      <p:sp>
        <p:nvSpPr>
          <p:cNvPr id="8" name="TextBox 7"/>
          <p:cNvSpPr txBox="1"/>
          <p:nvPr/>
        </p:nvSpPr>
        <p:spPr>
          <a:xfrm>
            <a:off x="2130442" y="4630046"/>
            <a:ext cx="184666" cy="461665"/>
          </a:xfrm>
          <a:prstGeom prst="rect">
            <a:avLst/>
          </a:prstGeom>
          <a:noFill/>
        </p:spPr>
        <p:txBody>
          <a:bodyPr wrap="none" rtlCol="0">
            <a:spAutoFit/>
          </a:bodyPr>
          <a:lstStyle/>
          <a:p>
            <a:endParaRPr lang="en-US" dirty="0"/>
          </a:p>
        </p:txBody>
      </p:sp>
      <p:sp>
        <p:nvSpPr>
          <p:cNvPr id="10" name="TextBox 9"/>
          <p:cNvSpPr txBox="1"/>
          <p:nvPr/>
        </p:nvSpPr>
        <p:spPr>
          <a:xfrm>
            <a:off x="2209800" y="5715000"/>
            <a:ext cx="184666" cy="461665"/>
          </a:xfrm>
          <a:prstGeom prst="rect">
            <a:avLst/>
          </a:prstGeom>
          <a:noFill/>
        </p:spPr>
        <p:txBody>
          <a:bodyPr wrap="none" rtlCol="0">
            <a:spAutoFit/>
          </a:bodyPr>
          <a:lstStyle/>
          <a:p>
            <a:endParaRPr lang="en-US" b="1" dirty="0">
              <a:solidFill>
                <a:srgbClr val="000090"/>
              </a:solidFill>
            </a:endParaRPr>
          </a:p>
        </p:txBody>
      </p:sp>
      <p:sp>
        <p:nvSpPr>
          <p:cNvPr id="12" name="TextBox 11"/>
          <p:cNvSpPr txBox="1"/>
          <p:nvPr/>
        </p:nvSpPr>
        <p:spPr>
          <a:xfrm>
            <a:off x="4506704" y="3626187"/>
            <a:ext cx="184666" cy="461665"/>
          </a:xfrm>
          <a:prstGeom prst="rect">
            <a:avLst/>
          </a:prstGeom>
          <a:noFill/>
        </p:spPr>
        <p:txBody>
          <a:bodyPr wrap="none" rtlCol="0">
            <a:spAutoFit/>
          </a:bodyPr>
          <a:lstStyle/>
          <a:p>
            <a:endParaRPr lang="en-US" dirty="0"/>
          </a:p>
        </p:txBody>
      </p:sp>
      <p:sp>
        <p:nvSpPr>
          <p:cNvPr id="3" name="TextBox 2"/>
          <p:cNvSpPr txBox="1"/>
          <p:nvPr/>
        </p:nvSpPr>
        <p:spPr>
          <a:xfrm>
            <a:off x="5715320" y="3708134"/>
            <a:ext cx="184666" cy="461665"/>
          </a:xfrm>
          <a:prstGeom prst="rect">
            <a:avLst/>
          </a:prstGeom>
          <a:noFill/>
        </p:spPr>
        <p:txBody>
          <a:bodyPr wrap="none" rtlCol="0">
            <a:spAutoFit/>
          </a:bodyPr>
          <a:lstStyle/>
          <a:p>
            <a:endParaRPr lang="en-US" dirty="0"/>
          </a:p>
        </p:txBody>
      </p:sp>
      <p:sp>
        <p:nvSpPr>
          <p:cNvPr id="13" name="TextBox 12"/>
          <p:cNvSpPr txBox="1"/>
          <p:nvPr/>
        </p:nvSpPr>
        <p:spPr>
          <a:xfrm>
            <a:off x="3953609" y="5408550"/>
            <a:ext cx="184666" cy="461665"/>
          </a:xfrm>
          <a:prstGeom prst="rect">
            <a:avLst/>
          </a:prstGeom>
          <a:noFill/>
        </p:spPr>
        <p:txBody>
          <a:bodyPr wrap="none" rtlCol="0">
            <a:spAutoFit/>
          </a:bodyPr>
          <a:lstStyle/>
          <a:p>
            <a:endParaRPr lang="en-US" dirty="0"/>
          </a:p>
        </p:txBody>
      </p:sp>
      <p:sp>
        <p:nvSpPr>
          <p:cNvPr id="17" name="TextBox 16"/>
          <p:cNvSpPr txBox="1"/>
          <p:nvPr/>
        </p:nvSpPr>
        <p:spPr>
          <a:xfrm>
            <a:off x="7292666" y="3564726"/>
            <a:ext cx="184666" cy="461665"/>
          </a:xfrm>
          <a:prstGeom prst="rect">
            <a:avLst/>
          </a:prstGeom>
          <a:noFill/>
        </p:spPr>
        <p:txBody>
          <a:bodyPr wrap="none" rtlCol="0">
            <a:spAutoFit/>
          </a:bodyPr>
          <a:lstStyle/>
          <a:p>
            <a:endParaRPr lang="en-US" dirty="0"/>
          </a:p>
        </p:txBody>
      </p:sp>
      <p:sp>
        <p:nvSpPr>
          <p:cNvPr id="15" name="TextBox 14"/>
          <p:cNvSpPr txBox="1"/>
          <p:nvPr/>
        </p:nvSpPr>
        <p:spPr>
          <a:xfrm>
            <a:off x="5554213" y="3465321"/>
            <a:ext cx="184666" cy="461665"/>
          </a:xfrm>
          <a:prstGeom prst="rect">
            <a:avLst/>
          </a:prstGeom>
          <a:noFill/>
        </p:spPr>
        <p:txBody>
          <a:bodyPr wrap="none" rtlCol="0">
            <a:spAutoFit/>
          </a:bodyPr>
          <a:lstStyle/>
          <a:p>
            <a:endParaRPr lang="en-US" dirty="0"/>
          </a:p>
        </p:txBody>
      </p:sp>
      <p:sp>
        <p:nvSpPr>
          <p:cNvPr id="11" name="TextBox 10"/>
          <p:cNvSpPr txBox="1"/>
          <p:nvPr/>
        </p:nvSpPr>
        <p:spPr>
          <a:xfrm>
            <a:off x="1447800" y="1143000"/>
            <a:ext cx="184666" cy="461665"/>
          </a:xfrm>
          <a:prstGeom prst="rect">
            <a:avLst/>
          </a:prstGeom>
          <a:noFill/>
        </p:spPr>
        <p:txBody>
          <a:bodyPr wrap="none" rtlCol="0">
            <a:spAutoFit/>
          </a:bodyPr>
          <a:lstStyle/>
          <a:p>
            <a:endParaRPr lang="en-US" dirty="0"/>
          </a:p>
        </p:txBody>
      </p:sp>
      <p:sp>
        <p:nvSpPr>
          <p:cNvPr id="16" name="TextBox 15"/>
          <p:cNvSpPr txBox="1"/>
          <p:nvPr/>
        </p:nvSpPr>
        <p:spPr>
          <a:xfrm>
            <a:off x="3502938" y="5183193"/>
            <a:ext cx="184666" cy="461665"/>
          </a:xfrm>
          <a:prstGeom prst="rect">
            <a:avLst/>
          </a:prstGeom>
          <a:noFill/>
        </p:spPr>
        <p:txBody>
          <a:bodyPr wrap="none" rtlCol="0">
            <a:spAutoFit/>
          </a:bodyPr>
          <a:lstStyle/>
          <a:p>
            <a:endParaRPr lang="en-US" dirty="0"/>
          </a:p>
        </p:txBody>
      </p:sp>
      <p:sp>
        <p:nvSpPr>
          <p:cNvPr id="18" name="TextBox 17"/>
          <p:cNvSpPr txBox="1"/>
          <p:nvPr/>
        </p:nvSpPr>
        <p:spPr>
          <a:xfrm>
            <a:off x="3666818" y="2888657"/>
            <a:ext cx="184666" cy="461665"/>
          </a:xfrm>
          <a:prstGeom prst="rect">
            <a:avLst/>
          </a:prstGeom>
          <a:noFill/>
        </p:spPr>
        <p:txBody>
          <a:bodyPr wrap="none" rtlCol="0">
            <a:spAutoFit/>
          </a:bodyPr>
          <a:lstStyle/>
          <a:p>
            <a:endParaRPr lang="en-US" dirty="0"/>
          </a:p>
        </p:txBody>
      </p:sp>
      <p:sp>
        <p:nvSpPr>
          <p:cNvPr id="19" name="TextBox 18"/>
          <p:cNvSpPr txBox="1"/>
          <p:nvPr/>
        </p:nvSpPr>
        <p:spPr>
          <a:xfrm>
            <a:off x="6616661" y="2765736"/>
            <a:ext cx="184666" cy="461665"/>
          </a:xfrm>
          <a:prstGeom prst="rect">
            <a:avLst/>
          </a:prstGeom>
          <a:noFill/>
        </p:spPr>
        <p:txBody>
          <a:bodyPr wrap="none" rtlCol="0">
            <a:spAutoFit/>
          </a:bodyPr>
          <a:lstStyle/>
          <a:p>
            <a:endParaRPr lang="en-US" dirty="0"/>
          </a:p>
        </p:txBody>
      </p:sp>
      <p:sp>
        <p:nvSpPr>
          <p:cNvPr id="22" name="TextBox 21"/>
          <p:cNvSpPr txBox="1"/>
          <p:nvPr/>
        </p:nvSpPr>
        <p:spPr>
          <a:xfrm>
            <a:off x="6452781" y="3953978"/>
            <a:ext cx="184666" cy="461665"/>
          </a:xfrm>
          <a:prstGeom prst="rect">
            <a:avLst/>
          </a:prstGeom>
          <a:noFill/>
        </p:spPr>
        <p:txBody>
          <a:bodyPr wrap="none" rtlCol="0">
            <a:spAutoFit/>
          </a:bodyPr>
          <a:lstStyle/>
          <a:p>
            <a:endParaRPr lang="en-US" dirty="0"/>
          </a:p>
        </p:txBody>
      </p:sp>
      <p:sp>
        <p:nvSpPr>
          <p:cNvPr id="24" name="TextBox 23"/>
          <p:cNvSpPr txBox="1"/>
          <p:nvPr/>
        </p:nvSpPr>
        <p:spPr>
          <a:xfrm>
            <a:off x="5489985" y="5265141"/>
            <a:ext cx="184666" cy="461665"/>
          </a:xfrm>
          <a:prstGeom prst="rect">
            <a:avLst/>
          </a:prstGeom>
          <a:noFill/>
        </p:spPr>
        <p:txBody>
          <a:bodyPr wrap="none" rtlCol="0">
            <a:spAutoFit/>
          </a:bodyPr>
          <a:lstStyle/>
          <a:p>
            <a:endParaRPr lang="en-US" dirty="0"/>
          </a:p>
        </p:txBody>
      </p:sp>
      <p:sp>
        <p:nvSpPr>
          <p:cNvPr id="14" name="TextBox 13"/>
          <p:cNvSpPr txBox="1"/>
          <p:nvPr/>
        </p:nvSpPr>
        <p:spPr>
          <a:xfrm>
            <a:off x="1447800" y="1600200"/>
            <a:ext cx="184666" cy="461665"/>
          </a:xfrm>
          <a:prstGeom prst="rect">
            <a:avLst/>
          </a:prstGeom>
          <a:noFill/>
        </p:spPr>
        <p:txBody>
          <a:bodyPr wrap="none" rtlCol="0">
            <a:spAutoFit/>
          </a:bodyPr>
          <a:lstStyle/>
          <a:p>
            <a:endParaRPr lang="en-US" dirty="0"/>
          </a:p>
        </p:txBody>
      </p:sp>
      <p:sp>
        <p:nvSpPr>
          <p:cNvPr id="21" name="TextBox 20"/>
          <p:cNvSpPr txBox="1"/>
          <p:nvPr/>
        </p:nvSpPr>
        <p:spPr>
          <a:xfrm>
            <a:off x="3441483" y="4507125"/>
            <a:ext cx="184666" cy="461665"/>
          </a:xfrm>
          <a:prstGeom prst="rect">
            <a:avLst/>
          </a:prstGeom>
          <a:noFill/>
        </p:spPr>
        <p:txBody>
          <a:bodyPr wrap="none" rtlCol="0">
            <a:spAutoFit/>
          </a:bodyPr>
          <a:lstStyle/>
          <a:p>
            <a:endParaRPr lang="en-US" dirty="0"/>
          </a:p>
        </p:txBody>
      </p:sp>
      <p:sp>
        <p:nvSpPr>
          <p:cNvPr id="25" name="TextBox 24"/>
          <p:cNvSpPr txBox="1"/>
          <p:nvPr/>
        </p:nvSpPr>
        <p:spPr>
          <a:xfrm>
            <a:off x="1905000" y="2133600"/>
            <a:ext cx="184666" cy="461665"/>
          </a:xfrm>
          <a:prstGeom prst="rect">
            <a:avLst/>
          </a:prstGeom>
          <a:noFill/>
        </p:spPr>
        <p:txBody>
          <a:bodyPr wrap="none" rtlCol="0">
            <a:spAutoFit/>
          </a:bodyPr>
          <a:lstStyle/>
          <a:p>
            <a:endParaRPr lang="en-US" dirty="0">
              <a:ln>
                <a:solidFill>
                  <a:srgbClr val="000000"/>
                </a:solidFill>
              </a:ln>
              <a:solidFill>
                <a:srgbClr val="0000FF"/>
              </a:solidFill>
            </a:endParaRPr>
          </a:p>
        </p:txBody>
      </p:sp>
      <p:sp>
        <p:nvSpPr>
          <p:cNvPr id="23" name="TextBox 22"/>
          <p:cNvSpPr txBox="1"/>
          <p:nvPr/>
        </p:nvSpPr>
        <p:spPr>
          <a:xfrm>
            <a:off x="4474308" y="3360615"/>
            <a:ext cx="184666" cy="461665"/>
          </a:xfrm>
          <a:prstGeom prst="rect">
            <a:avLst/>
          </a:prstGeom>
          <a:noFill/>
        </p:spPr>
        <p:txBody>
          <a:bodyPr wrap="none" rtlCol="0">
            <a:spAutoFit/>
          </a:bodyPr>
          <a:lstStyle/>
          <a:p>
            <a:endParaRPr lang="en-US" dirty="0"/>
          </a:p>
        </p:txBody>
      </p:sp>
      <p:sp>
        <p:nvSpPr>
          <p:cNvPr id="20" name="TextBox 19"/>
          <p:cNvSpPr txBox="1"/>
          <p:nvPr/>
        </p:nvSpPr>
        <p:spPr>
          <a:xfrm>
            <a:off x="3477846" y="3927231"/>
            <a:ext cx="184666" cy="461665"/>
          </a:xfrm>
          <a:prstGeom prst="rect">
            <a:avLst/>
          </a:prstGeom>
          <a:noFill/>
        </p:spPr>
        <p:txBody>
          <a:bodyPr wrap="none" rtlCol="0">
            <a:spAutoFit/>
          </a:bodyPr>
          <a:lstStyle/>
          <a:p>
            <a:endParaRPr lang="en-US" dirty="0"/>
          </a:p>
        </p:txBody>
      </p:sp>
      <p:sp>
        <p:nvSpPr>
          <p:cNvPr id="26" name="TextBox 25"/>
          <p:cNvSpPr txBox="1"/>
          <p:nvPr/>
        </p:nvSpPr>
        <p:spPr>
          <a:xfrm>
            <a:off x="1600200" y="5257800"/>
            <a:ext cx="6172200" cy="461665"/>
          </a:xfrm>
          <a:prstGeom prst="rect">
            <a:avLst/>
          </a:prstGeom>
          <a:noFill/>
        </p:spPr>
        <p:txBody>
          <a:bodyPr wrap="square" rtlCol="0">
            <a:spAutoFit/>
          </a:bodyPr>
          <a:lstStyle/>
          <a:p>
            <a:pPr algn="ctr"/>
            <a:endParaRPr lang="en-US" dirty="0"/>
          </a:p>
        </p:txBody>
      </p:sp>
      <p:sp>
        <p:nvSpPr>
          <p:cNvPr id="27" name="TextBox 26"/>
          <p:cNvSpPr txBox="1"/>
          <p:nvPr/>
        </p:nvSpPr>
        <p:spPr>
          <a:xfrm>
            <a:off x="5881077" y="5001846"/>
            <a:ext cx="184666" cy="461665"/>
          </a:xfrm>
          <a:prstGeom prst="rect">
            <a:avLst/>
          </a:prstGeom>
          <a:noFill/>
        </p:spPr>
        <p:txBody>
          <a:bodyPr wrap="none" rtlCol="0">
            <a:spAutoFit/>
          </a:bodyPr>
          <a:lstStyle/>
          <a:p>
            <a:endParaRPr lang="en-US" dirty="0"/>
          </a:p>
        </p:txBody>
      </p:sp>
      <p:sp>
        <p:nvSpPr>
          <p:cNvPr id="29" name="TextBox 28"/>
          <p:cNvSpPr txBox="1"/>
          <p:nvPr/>
        </p:nvSpPr>
        <p:spPr>
          <a:xfrm>
            <a:off x="1371600" y="1447800"/>
            <a:ext cx="193232" cy="960263"/>
          </a:xfrm>
          <a:prstGeom prst="rect">
            <a:avLst/>
          </a:prstGeom>
          <a:noFill/>
        </p:spPr>
        <p:txBody>
          <a:bodyPr wrap="none" rtlCol="0">
            <a:spAutoFit/>
          </a:bodyPr>
          <a:lstStyle/>
          <a:p>
            <a:pPr>
              <a:spcBef>
                <a:spcPct val="35000"/>
              </a:spcBef>
            </a:pPr>
            <a:endParaRPr lang="en-US" b="1" dirty="0">
              <a:solidFill>
                <a:srgbClr val="000090"/>
              </a:solidFill>
              <a:latin typeface="Arial" charset="0"/>
            </a:endParaRPr>
          </a:p>
          <a:p>
            <a:endParaRPr lang="en-US" dirty="0"/>
          </a:p>
        </p:txBody>
      </p:sp>
      <p:sp>
        <p:nvSpPr>
          <p:cNvPr id="28" name="TextBox 27"/>
          <p:cNvSpPr txBox="1"/>
          <p:nvPr/>
        </p:nvSpPr>
        <p:spPr>
          <a:xfrm>
            <a:off x="4259385" y="4767385"/>
            <a:ext cx="184666" cy="461665"/>
          </a:xfrm>
          <a:prstGeom prst="rect">
            <a:avLst/>
          </a:prstGeom>
          <a:noFill/>
        </p:spPr>
        <p:txBody>
          <a:bodyPr wrap="none" rtlCol="0">
            <a:spAutoFit/>
          </a:bodyPr>
          <a:lstStyle/>
          <a:p>
            <a:endParaRPr lang="en-US" dirty="0"/>
          </a:p>
        </p:txBody>
      </p:sp>
      <p:sp>
        <p:nvSpPr>
          <p:cNvPr id="30" name="TextBox 29"/>
          <p:cNvSpPr txBox="1"/>
          <p:nvPr/>
        </p:nvSpPr>
        <p:spPr>
          <a:xfrm>
            <a:off x="3868615" y="4435231"/>
            <a:ext cx="184666" cy="461665"/>
          </a:xfrm>
          <a:prstGeom prst="rect">
            <a:avLst/>
          </a:prstGeom>
          <a:noFill/>
        </p:spPr>
        <p:txBody>
          <a:bodyPr wrap="none" rtlCol="0">
            <a:spAutoFit/>
          </a:bodyPr>
          <a:lstStyle/>
          <a:p>
            <a:endParaRPr lang="en-US" dirty="0"/>
          </a:p>
        </p:txBody>
      </p:sp>
      <p:pic>
        <p:nvPicPr>
          <p:cNvPr id="32" name="Picture 5" descr="DSC_74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2209800"/>
            <a:ext cx="6096000" cy="4053417"/>
          </a:xfrm>
          <a:prstGeom prst="rect">
            <a:avLst/>
          </a:prstGeom>
          <a:noFill/>
          <a:ln w="76200">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sp>
        <p:nvSpPr>
          <p:cNvPr id="31" name="TextBox 30"/>
          <p:cNvSpPr txBox="1"/>
          <p:nvPr/>
        </p:nvSpPr>
        <p:spPr>
          <a:xfrm>
            <a:off x="1905000" y="990600"/>
            <a:ext cx="6530328" cy="1323439"/>
          </a:xfrm>
          <a:prstGeom prst="rect">
            <a:avLst/>
          </a:prstGeom>
          <a:noFill/>
        </p:spPr>
        <p:txBody>
          <a:bodyPr wrap="none" rtlCol="0">
            <a:spAutoFit/>
          </a:bodyPr>
          <a:lstStyle/>
          <a:p>
            <a:r>
              <a:rPr lang="en-US" sz="2800" b="1" dirty="0">
                <a:solidFill>
                  <a:srgbClr val="000090"/>
                </a:solidFill>
                <a:latin typeface="Arial" charset="0"/>
              </a:rPr>
              <a:t>What are some safety considerations </a:t>
            </a:r>
          </a:p>
          <a:p>
            <a:r>
              <a:rPr lang="en-US" sz="2800" b="1" dirty="0">
                <a:solidFill>
                  <a:srgbClr val="000090"/>
                </a:solidFill>
                <a:latin typeface="Arial" charset="0"/>
              </a:rPr>
              <a:t>while hunting from a boat?</a:t>
            </a:r>
          </a:p>
          <a:p>
            <a:endParaRPr lang="en-US" dirty="0"/>
          </a:p>
        </p:txBody>
      </p:sp>
    </p:spTree>
    <p:extLst>
      <p:ext uri="{BB962C8B-B14F-4D97-AF65-F5344CB8AC3E}">
        <p14:creationId xmlns:p14="http://schemas.microsoft.com/office/powerpoint/2010/main" val="398128945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457200"/>
            <a:ext cx="8001000" cy="685800"/>
          </a:xfrm>
        </p:spPr>
        <p:txBody>
          <a:bodyPr/>
          <a:lstStyle/>
          <a:p>
            <a:r>
              <a:rPr lang="en-US" sz="4000" b="0" dirty="0">
                <a:solidFill>
                  <a:srgbClr val="108040"/>
                </a:solidFill>
              </a:rPr>
              <a:t> Safety Considerations</a:t>
            </a:r>
            <a:br>
              <a:rPr lang="en-US" sz="4000" b="0" dirty="0">
                <a:solidFill>
                  <a:srgbClr val="108040"/>
                </a:solidFill>
              </a:rPr>
            </a:br>
            <a:endParaRPr lang="en-US" sz="4000" b="0" dirty="0">
              <a:solidFill>
                <a:srgbClr val="108040"/>
              </a:solidFill>
            </a:endParaRPr>
          </a:p>
        </p:txBody>
      </p:sp>
      <p:sp>
        <p:nvSpPr>
          <p:cNvPr id="5" name="TextBox 4"/>
          <p:cNvSpPr txBox="1"/>
          <p:nvPr/>
        </p:nvSpPr>
        <p:spPr>
          <a:xfrm>
            <a:off x="3200400" y="6586379"/>
            <a:ext cx="3617096" cy="246221"/>
          </a:xfrm>
          <a:prstGeom prst="rect">
            <a:avLst/>
          </a:prstGeom>
          <a:noFill/>
        </p:spPr>
        <p:txBody>
          <a:bodyPr wrap="none" rtlCol="0">
            <a:spAutoFit/>
          </a:bodyPr>
          <a:lstStyle/>
          <a:p>
            <a:r>
              <a:rPr lang="en-US" sz="1000" b="1" dirty="0">
                <a:solidFill>
                  <a:srgbClr val="FF0000"/>
                </a:solidFill>
                <a:latin typeface="Arial"/>
                <a:cs typeface="Arial"/>
              </a:rPr>
              <a:t>Copyright 2019 - Coast Guard Auxiliary Association, Inc.</a:t>
            </a:r>
          </a:p>
        </p:txBody>
      </p:sp>
      <p:sp>
        <p:nvSpPr>
          <p:cNvPr id="4" name="TextBox 3"/>
          <p:cNvSpPr txBox="1"/>
          <p:nvPr/>
        </p:nvSpPr>
        <p:spPr>
          <a:xfrm>
            <a:off x="3134208" y="3134500"/>
            <a:ext cx="184666" cy="461665"/>
          </a:xfrm>
          <a:prstGeom prst="rect">
            <a:avLst/>
          </a:prstGeom>
          <a:noFill/>
        </p:spPr>
        <p:txBody>
          <a:bodyPr wrap="none" rtlCol="0">
            <a:spAutoFit/>
          </a:bodyPr>
          <a:lstStyle/>
          <a:p>
            <a:endParaRPr lang="en-US" dirty="0"/>
          </a:p>
        </p:txBody>
      </p:sp>
      <p:sp>
        <p:nvSpPr>
          <p:cNvPr id="7" name="TextBox 6"/>
          <p:cNvSpPr txBox="1"/>
          <p:nvPr/>
        </p:nvSpPr>
        <p:spPr>
          <a:xfrm>
            <a:off x="5059799" y="4158847"/>
            <a:ext cx="184666" cy="461665"/>
          </a:xfrm>
          <a:prstGeom prst="rect">
            <a:avLst/>
          </a:prstGeom>
          <a:noFill/>
        </p:spPr>
        <p:txBody>
          <a:bodyPr wrap="none" rtlCol="0">
            <a:spAutoFit/>
          </a:bodyPr>
          <a:lstStyle/>
          <a:p>
            <a:endParaRPr lang="en-US" dirty="0"/>
          </a:p>
        </p:txBody>
      </p:sp>
      <p:sp>
        <p:nvSpPr>
          <p:cNvPr id="9" name="TextBox 8"/>
          <p:cNvSpPr txBox="1"/>
          <p:nvPr/>
        </p:nvSpPr>
        <p:spPr>
          <a:xfrm>
            <a:off x="2130442" y="3523752"/>
            <a:ext cx="184666" cy="461665"/>
          </a:xfrm>
          <a:prstGeom prst="rect">
            <a:avLst/>
          </a:prstGeom>
          <a:noFill/>
        </p:spPr>
        <p:txBody>
          <a:bodyPr wrap="none" rtlCol="0">
            <a:spAutoFit/>
          </a:bodyPr>
          <a:lstStyle/>
          <a:p>
            <a:endParaRPr lang="en-US" dirty="0"/>
          </a:p>
        </p:txBody>
      </p:sp>
      <p:sp>
        <p:nvSpPr>
          <p:cNvPr id="6" name="TextBox 5"/>
          <p:cNvSpPr txBox="1"/>
          <p:nvPr/>
        </p:nvSpPr>
        <p:spPr>
          <a:xfrm>
            <a:off x="7722852" y="4015438"/>
            <a:ext cx="184666" cy="461665"/>
          </a:xfrm>
          <a:prstGeom prst="rect">
            <a:avLst/>
          </a:prstGeom>
          <a:noFill/>
        </p:spPr>
        <p:txBody>
          <a:bodyPr wrap="none" rtlCol="0">
            <a:spAutoFit/>
          </a:bodyPr>
          <a:lstStyle/>
          <a:p>
            <a:endParaRPr lang="en-US" dirty="0"/>
          </a:p>
        </p:txBody>
      </p:sp>
      <p:sp>
        <p:nvSpPr>
          <p:cNvPr id="8" name="TextBox 7"/>
          <p:cNvSpPr txBox="1"/>
          <p:nvPr/>
        </p:nvSpPr>
        <p:spPr>
          <a:xfrm>
            <a:off x="2130442" y="4630046"/>
            <a:ext cx="184666" cy="461665"/>
          </a:xfrm>
          <a:prstGeom prst="rect">
            <a:avLst/>
          </a:prstGeom>
          <a:noFill/>
        </p:spPr>
        <p:txBody>
          <a:bodyPr wrap="none" rtlCol="0">
            <a:spAutoFit/>
          </a:bodyPr>
          <a:lstStyle/>
          <a:p>
            <a:endParaRPr lang="en-US" dirty="0"/>
          </a:p>
        </p:txBody>
      </p:sp>
      <p:sp>
        <p:nvSpPr>
          <p:cNvPr id="10" name="TextBox 9"/>
          <p:cNvSpPr txBox="1"/>
          <p:nvPr/>
        </p:nvSpPr>
        <p:spPr>
          <a:xfrm>
            <a:off x="2209800" y="5715000"/>
            <a:ext cx="184666" cy="461665"/>
          </a:xfrm>
          <a:prstGeom prst="rect">
            <a:avLst/>
          </a:prstGeom>
          <a:noFill/>
        </p:spPr>
        <p:txBody>
          <a:bodyPr wrap="none" rtlCol="0">
            <a:spAutoFit/>
          </a:bodyPr>
          <a:lstStyle/>
          <a:p>
            <a:endParaRPr lang="en-US" b="1" dirty="0">
              <a:solidFill>
                <a:srgbClr val="000090"/>
              </a:solidFill>
            </a:endParaRPr>
          </a:p>
        </p:txBody>
      </p:sp>
      <p:sp>
        <p:nvSpPr>
          <p:cNvPr id="12" name="TextBox 11"/>
          <p:cNvSpPr txBox="1"/>
          <p:nvPr/>
        </p:nvSpPr>
        <p:spPr>
          <a:xfrm>
            <a:off x="4506704" y="3626187"/>
            <a:ext cx="184666" cy="461665"/>
          </a:xfrm>
          <a:prstGeom prst="rect">
            <a:avLst/>
          </a:prstGeom>
          <a:noFill/>
        </p:spPr>
        <p:txBody>
          <a:bodyPr wrap="none" rtlCol="0">
            <a:spAutoFit/>
          </a:bodyPr>
          <a:lstStyle/>
          <a:p>
            <a:endParaRPr lang="en-US" dirty="0"/>
          </a:p>
        </p:txBody>
      </p:sp>
      <p:sp>
        <p:nvSpPr>
          <p:cNvPr id="3" name="TextBox 2"/>
          <p:cNvSpPr txBox="1"/>
          <p:nvPr/>
        </p:nvSpPr>
        <p:spPr>
          <a:xfrm>
            <a:off x="5715320" y="3708134"/>
            <a:ext cx="184666" cy="461665"/>
          </a:xfrm>
          <a:prstGeom prst="rect">
            <a:avLst/>
          </a:prstGeom>
          <a:noFill/>
        </p:spPr>
        <p:txBody>
          <a:bodyPr wrap="none" rtlCol="0">
            <a:spAutoFit/>
          </a:bodyPr>
          <a:lstStyle/>
          <a:p>
            <a:endParaRPr lang="en-US" dirty="0"/>
          </a:p>
        </p:txBody>
      </p:sp>
      <p:sp>
        <p:nvSpPr>
          <p:cNvPr id="13" name="TextBox 12"/>
          <p:cNvSpPr txBox="1"/>
          <p:nvPr/>
        </p:nvSpPr>
        <p:spPr>
          <a:xfrm>
            <a:off x="3953609" y="5408550"/>
            <a:ext cx="184666" cy="461665"/>
          </a:xfrm>
          <a:prstGeom prst="rect">
            <a:avLst/>
          </a:prstGeom>
          <a:noFill/>
        </p:spPr>
        <p:txBody>
          <a:bodyPr wrap="none" rtlCol="0">
            <a:spAutoFit/>
          </a:bodyPr>
          <a:lstStyle/>
          <a:p>
            <a:endParaRPr lang="en-US" dirty="0"/>
          </a:p>
        </p:txBody>
      </p:sp>
      <p:sp>
        <p:nvSpPr>
          <p:cNvPr id="17" name="TextBox 16"/>
          <p:cNvSpPr txBox="1"/>
          <p:nvPr/>
        </p:nvSpPr>
        <p:spPr>
          <a:xfrm>
            <a:off x="7292666" y="3564726"/>
            <a:ext cx="184666" cy="461665"/>
          </a:xfrm>
          <a:prstGeom prst="rect">
            <a:avLst/>
          </a:prstGeom>
          <a:noFill/>
        </p:spPr>
        <p:txBody>
          <a:bodyPr wrap="none" rtlCol="0">
            <a:spAutoFit/>
          </a:bodyPr>
          <a:lstStyle/>
          <a:p>
            <a:endParaRPr lang="en-US" dirty="0"/>
          </a:p>
        </p:txBody>
      </p:sp>
      <p:sp>
        <p:nvSpPr>
          <p:cNvPr id="15" name="TextBox 14"/>
          <p:cNvSpPr txBox="1"/>
          <p:nvPr/>
        </p:nvSpPr>
        <p:spPr>
          <a:xfrm>
            <a:off x="5554213" y="3465321"/>
            <a:ext cx="184666" cy="461665"/>
          </a:xfrm>
          <a:prstGeom prst="rect">
            <a:avLst/>
          </a:prstGeom>
          <a:noFill/>
        </p:spPr>
        <p:txBody>
          <a:bodyPr wrap="none" rtlCol="0">
            <a:spAutoFit/>
          </a:bodyPr>
          <a:lstStyle/>
          <a:p>
            <a:endParaRPr lang="en-US" dirty="0"/>
          </a:p>
        </p:txBody>
      </p:sp>
      <p:sp>
        <p:nvSpPr>
          <p:cNvPr id="11" name="TextBox 10"/>
          <p:cNvSpPr txBox="1"/>
          <p:nvPr/>
        </p:nvSpPr>
        <p:spPr>
          <a:xfrm>
            <a:off x="1447800" y="1143000"/>
            <a:ext cx="184666" cy="461665"/>
          </a:xfrm>
          <a:prstGeom prst="rect">
            <a:avLst/>
          </a:prstGeom>
          <a:noFill/>
        </p:spPr>
        <p:txBody>
          <a:bodyPr wrap="none" rtlCol="0">
            <a:spAutoFit/>
          </a:bodyPr>
          <a:lstStyle/>
          <a:p>
            <a:endParaRPr lang="en-US" dirty="0"/>
          </a:p>
        </p:txBody>
      </p:sp>
      <p:sp>
        <p:nvSpPr>
          <p:cNvPr id="16" name="TextBox 15"/>
          <p:cNvSpPr txBox="1"/>
          <p:nvPr/>
        </p:nvSpPr>
        <p:spPr>
          <a:xfrm>
            <a:off x="3502938" y="5183193"/>
            <a:ext cx="184666" cy="461665"/>
          </a:xfrm>
          <a:prstGeom prst="rect">
            <a:avLst/>
          </a:prstGeom>
          <a:noFill/>
        </p:spPr>
        <p:txBody>
          <a:bodyPr wrap="none" rtlCol="0">
            <a:spAutoFit/>
          </a:bodyPr>
          <a:lstStyle/>
          <a:p>
            <a:endParaRPr lang="en-US" dirty="0"/>
          </a:p>
        </p:txBody>
      </p:sp>
      <p:sp>
        <p:nvSpPr>
          <p:cNvPr id="18" name="TextBox 17"/>
          <p:cNvSpPr txBox="1"/>
          <p:nvPr/>
        </p:nvSpPr>
        <p:spPr>
          <a:xfrm>
            <a:off x="3666818" y="2888657"/>
            <a:ext cx="184666" cy="461665"/>
          </a:xfrm>
          <a:prstGeom prst="rect">
            <a:avLst/>
          </a:prstGeom>
          <a:noFill/>
        </p:spPr>
        <p:txBody>
          <a:bodyPr wrap="none" rtlCol="0">
            <a:spAutoFit/>
          </a:bodyPr>
          <a:lstStyle/>
          <a:p>
            <a:endParaRPr lang="en-US" dirty="0"/>
          </a:p>
        </p:txBody>
      </p:sp>
      <p:sp>
        <p:nvSpPr>
          <p:cNvPr id="19" name="TextBox 18"/>
          <p:cNvSpPr txBox="1"/>
          <p:nvPr/>
        </p:nvSpPr>
        <p:spPr>
          <a:xfrm>
            <a:off x="6616661" y="2765736"/>
            <a:ext cx="184666" cy="461665"/>
          </a:xfrm>
          <a:prstGeom prst="rect">
            <a:avLst/>
          </a:prstGeom>
          <a:noFill/>
        </p:spPr>
        <p:txBody>
          <a:bodyPr wrap="none" rtlCol="0">
            <a:spAutoFit/>
          </a:bodyPr>
          <a:lstStyle/>
          <a:p>
            <a:endParaRPr lang="en-US" dirty="0"/>
          </a:p>
        </p:txBody>
      </p:sp>
      <p:sp>
        <p:nvSpPr>
          <p:cNvPr id="22" name="TextBox 21"/>
          <p:cNvSpPr txBox="1"/>
          <p:nvPr/>
        </p:nvSpPr>
        <p:spPr>
          <a:xfrm>
            <a:off x="6452781" y="3953978"/>
            <a:ext cx="184666" cy="461665"/>
          </a:xfrm>
          <a:prstGeom prst="rect">
            <a:avLst/>
          </a:prstGeom>
          <a:noFill/>
        </p:spPr>
        <p:txBody>
          <a:bodyPr wrap="none" rtlCol="0">
            <a:spAutoFit/>
          </a:bodyPr>
          <a:lstStyle/>
          <a:p>
            <a:endParaRPr lang="en-US" dirty="0"/>
          </a:p>
        </p:txBody>
      </p:sp>
      <p:sp>
        <p:nvSpPr>
          <p:cNvPr id="24" name="TextBox 23"/>
          <p:cNvSpPr txBox="1"/>
          <p:nvPr/>
        </p:nvSpPr>
        <p:spPr>
          <a:xfrm>
            <a:off x="5489985" y="5265141"/>
            <a:ext cx="184666" cy="461665"/>
          </a:xfrm>
          <a:prstGeom prst="rect">
            <a:avLst/>
          </a:prstGeom>
          <a:noFill/>
        </p:spPr>
        <p:txBody>
          <a:bodyPr wrap="none" rtlCol="0">
            <a:spAutoFit/>
          </a:bodyPr>
          <a:lstStyle/>
          <a:p>
            <a:endParaRPr lang="en-US" dirty="0"/>
          </a:p>
        </p:txBody>
      </p:sp>
      <p:sp>
        <p:nvSpPr>
          <p:cNvPr id="14" name="TextBox 13"/>
          <p:cNvSpPr txBox="1"/>
          <p:nvPr/>
        </p:nvSpPr>
        <p:spPr>
          <a:xfrm>
            <a:off x="1447800" y="1600200"/>
            <a:ext cx="184666" cy="461665"/>
          </a:xfrm>
          <a:prstGeom prst="rect">
            <a:avLst/>
          </a:prstGeom>
          <a:noFill/>
        </p:spPr>
        <p:txBody>
          <a:bodyPr wrap="none" rtlCol="0">
            <a:spAutoFit/>
          </a:bodyPr>
          <a:lstStyle/>
          <a:p>
            <a:endParaRPr lang="en-US" dirty="0"/>
          </a:p>
        </p:txBody>
      </p:sp>
      <p:sp>
        <p:nvSpPr>
          <p:cNvPr id="21" name="TextBox 20"/>
          <p:cNvSpPr txBox="1"/>
          <p:nvPr/>
        </p:nvSpPr>
        <p:spPr>
          <a:xfrm>
            <a:off x="3441483" y="4507125"/>
            <a:ext cx="184666" cy="461665"/>
          </a:xfrm>
          <a:prstGeom prst="rect">
            <a:avLst/>
          </a:prstGeom>
          <a:noFill/>
        </p:spPr>
        <p:txBody>
          <a:bodyPr wrap="none" rtlCol="0">
            <a:spAutoFit/>
          </a:bodyPr>
          <a:lstStyle/>
          <a:p>
            <a:endParaRPr lang="en-US" dirty="0"/>
          </a:p>
        </p:txBody>
      </p:sp>
      <p:sp>
        <p:nvSpPr>
          <p:cNvPr id="25" name="TextBox 24"/>
          <p:cNvSpPr txBox="1"/>
          <p:nvPr/>
        </p:nvSpPr>
        <p:spPr>
          <a:xfrm>
            <a:off x="1905000" y="2133600"/>
            <a:ext cx="184666" cy="461665"/>
          </a:xfrm>
          <a:prstGeom prst="rect">
            <a:avLst/>
          </a:prstGeom>
          <a:noFill/>
        </p:spPr>
        <p:txBody>
          <a:bodyPr wrap="none" rtlCol="0">
            <a:spAutoFit/>
          </a:bodyPr>
          <a:lstStyle/>
          <a:p>
            <a:endParaRPr lang="en-US" dirty="0">
              <a:ln>
                <a:solidFill>
                  <a:srgbClr val="000000"/>
                </a:solidFill>
              </a:ln>
              <a:solidFill>
                <a:srgbClr val="0000FF"/>
              </a:solidFill>
            </a:endParaRPr>
          </a:p>
        </p:txBody>
      </p:sp>
      <p:sp>
        <p:nvSpPr>
          <p:cNvPr id="23" name="TextBox 22"/>
          <p:cNvSpPr txBox="1"/>
          <p:nvPr/>
        </p:nvSpPr>
        <p:spPr>
          <a:xfrm>
            <a:off x="4474308" y="3360615"/>
            <a:ext cx="184666" cy="461665"/>
          </a:xfrm>
          <a:prstGeom prst="rect">
            <a:avLst/>
          </a:prstGeom>
          <a:noFill/>
        </p:spPr>
        <p:txBody>
          <a:bodyPr wrap="none" rtlCol="0">
            <a:spAutoFit/>
          </a:bodyPr>
          <a:lstStyle/>
          <a:p>
            <a:endParaRPr lang="en-US" dirty="0"/>
          </a:p>
        </p:txBody>
      </p:sp>
      <p:sp>
        <p:nvSpPr>
          <p:cNvPr id="20" name="TextBox 19"/>
          <p:cNvSpPr txBox="1"/>
          <p:nvPr/>
        </p:nvSpPr>
        <p:spPr>
          <a:xfrm>
            <a:off x="3477846" y="3927231"/>
            <a:ext cx="184666" cy="461665"/>
          </a:xfrm>
          <a:prstGeom prst="rect">
            <a:avLst/>
          </a:prstGeom>
          <a:noFill/>
        </p:spPr>
        <p:txBody>
          <a:bodyPr wrap="none" rtlCol="0">
            <a:spAutoFit/>
          </a:bodyPr>
          <a:lstStyle/>
          <a:p>
            <a:endParaRPr lang="en-US" dirty="0"/>
          </a:p>
        </p:txBody>
      </p:sp>
      <p:sp>
        <p:nvSpPr>
          <p:cNvPr id="26" name="TextBox 25"/>
          <p:cNvSpPr txBox="1"/>
          <p:nvPr/>
        </p:nvSpPr>
        <p:spPr>
          <a:xfrm>
            <a:off x="1600200" y="5257800"/>
            <a:ext cx="6172200" cy="461665"/>
          </a:xfrm>
          <a:prstGeom prst="rect">
            <a:avLst/>
          </a:prstGeom>
          <a:noFill/>
        </p:spPr>
        <p:txBody>
          <a:bodyPr wrap="square" rtlCol="0">
            <a:spAutoFit/>
          </a:bodyPr>
          <a:lstStyle/>
          <a:p>
            <a:pPr algn="ctr"/>
            <a:endParaRPr lang="en-US" dirty="0"/>
          </a:p>
        </p:txBody>
      </p:sp>
      <p:sp>
        <p:nvSpPr>
          <p:cNvPr id="27" name="TextBox 26"/>
          <p:cNvSpPr txBox="1"/>
          <p:nvPr/>
        </p:nvSpPr>
        <p:spPr>
          <a:xfrm>
            <a:off x="5881077" y="5001846"/>
            <a:ext cx="184666" cy="461665"/>
          </a:xfrm>
          <a:prstGeom prst="rect">
            <a:avLst/>
          </a:prstGeom>
          <a:noFill/>
        </p:spPr>
        <p:txBody>
          <a:bodyPr wrap="none" rtlCol="0">
            <a:spAutoFit/>
          </a:bodyPr>
          <a:lstStyle/>
          <a:p>
            <a:endParaRPr lang="en-US" dirty="0"/>
          </a:p>
        </p:txBody>
      </p:sp>
      <p:sp>
        <p:nvSpPr>
          <p:cNvPr id="29" name="TextBox 28"/>
          <p:cNvSpPr txBox="1"/>
          <p:nvPr/>
        </p:nvSpPr>
        <p:spPr>
          <a:xfrm>
            <a:off x="1371600" y="1447800"/>
            <a:ext cx="193232" cy="960263"/>
          </a:xfrm>
          <a:prstGeom prst="rect">
            <a:avLst/>
          </a:prstGeom>
          <a:noFill/>
        </p:spPr>
        <p:txBody>
          <a:bodyPr wrap="none" rtlCol="0">
            <a:spAutoFit/>
          </a:bodyPr>
          <a:lstStyle/>
          <a:p>
            <a:pPr>
              <a:spcBef>
                <a:spcPct val="35000"/>
              </a:spcBef>
            </a:pPr>
            <a:endParaRPr lang="en-US" b="1" dirty="0">
              <a:solidFill>
                <a:srgbClr val="000090"/>
              </a:solidFill>
              <a:latin typeface="Arial" charset="0"/>
            </a:endParaRPr>
          </a:p>
          <a:p>
            <a:endParaRPr lang="en-US" dirty="0"/>
          </a:p>
        </p:txBody>
      </p:sp>
      <p:sp>
        <p:nvSpPr>
          <p:cNvPr id="28" name="TextBox 27"/>
          <p:cNvSpPr txBox="1"/>
          <p:nvPr/>
        </p:nvSpPr>
        <p:spPr>
          <a:xfrm>
            <a:off x="4259385" y="4767385"/>
            <a:ext cx="184666" cy="461665"/>
          </a:xfrm>
          <a:prstGeom prst="rect">
            <a:avLst/>
          </a:prstGeom>
          <a:noFill/>
        </p:spPr>
        <p:txBody>
          <a:bodyPr wrap="none" rtlCol="0">
            <a:spAutoFit/>
          </a:bodyPr>
          <a:lstStyle/>
          <a:p>
            <a:endParaRPr lang="en-US" dirty="0"/>
          </a:p>
        </p:txBody>
      </p:sp>
      <p:sp>
        <p:nvSpPr>
          <p:cNvPr id="30" name="TextBox 29"/>
          <p:cNvSpPr txBox="1"/>
          <p:nvPr/>
        </p:nvSpPr>
        <p:spPr>
          <a:xfrm>
            <a:off x="3868615" y="4435231"/>
            <a:ext cx="184666" cy="461665"/>
          </a:xfrm>
          <a:prstGeom prst="rect">
            <a:avLst/>
          </a:prstGeom>
          <a:noFill/>
        </p:spPr>
        <p:txBody>
          <a:bodyPr wrap="none" rtlCol="0">
            <a:spAutoFit/>
          </a:bodyPr>
          <a:lstStyle/>
          <a:p>
            <a:endParaRPr lang="en-US" dirty="0"/>
          </a:p>
        </p:txBody>
      </p:sp>
      <p:sp>
        <p:nvSpPr>
          <p:cNvPr id="31" name="TextBox 30"/>
          <p:cNvSpPr txBox="1"/>
          <p:nvPr/>
        </p:nvSpPr>
        <p:spPr>
          <a:xfrm>
            <a:off x="1905000" y="990600"/>
            <a:ext cx="184666" cy="461665"/>
          </a:xfrm>
          <a:prstGeom prst="rect">
            <a:avLst/>
          </a:prstGeom>
          <a:noFill/>
        </p:spPr>
        <p:txBody>
          <a:bodyPr wrap="none" rtlCol="0">
            <a:spAutoFit/>
          </a:bodyPr>
          <a:lstStyle/>
          <a:p>
            <a:endParaRPr lang="en-US" dirty="0"/>
          </a:p>
        </p:txBody>
      </p:sp>
      <p:sp>
        <p:nvSpPr>
          <p:cNvPr id="33" name="TextBox 32"/>
          <p:cNvSpPr txBox="1"/>
          <p:nvPr/>
        </p:nvSpPr>
        <p:spPr>
          <a:xfrm>
            <a:off x="1434838" y="1066800"/>
            <a:ext cx="7556762" cy="5509200"/>
          </a:xfrm>
          <a:prstGeom prst="rect">
            <a:avLst/>
          </a:prstGeom>
          <a:noFill/>
        </p:spPr>
        <p:txBody>
          <a:bodyPr wrap="square" rtlCol="0">
            <a:spAutoFit/>
          </a:bodyPr>
          <a:lstStyle/>
          <a:p>
            <a:r>
              <a:rPr lang="en-US" sz="3200" b="1" dirty="0">
                <a:solidFill>
                  <a:srgbClr val="000090"/>
                </a:solidFill>
                <a:latin typeface="Arial" charset="0"/>
              </a:rPr>
              <a:t>While underway, you are a boater </a:t>
            </a:r>
          </a:p>
          <a:p>
            <a:r>
              <a:rPr lang="en-US" sz="3200" b="1" dirty="0">
                <a:solidFill>
                  <a:srgbClr val="000090"/>
                </a:solidFill>
                <a:latin typeface="Arial" charset="0"/>
              </a:rPr>
              <a:t>as well as a hunter</a:t>
            </a:r>
          </a:p>
          <a:p>
            <a:endParaRPr lang="en-US" sz="3200" b="1" dirty="0">
              <a:solidFill>
                <a:srgbClr val="000090"/>
              </a:solidFill>
              <a:latin typeface="Arial" charset="0"/>
            </a:endParaRPr>
          </a:p>
          <a:p>
            <a:r>
              <a:rPr lang="en-US" sz="3200" b="1" dirty="0">
                <a:solidFill>
                  <a:srgbClr val="000090"/>
                </a:solidFill>
                <a:latin typeface="Arial" charset="0"/>
              </a:rPr>
              <a:t>Required to obey boating laws </a:t>
            </a:r>
          </a:p>
          <a:p>
            <a:r>
              <a:rPr lang="en-US" sz="3200" b="1" dirty="0">
                <a:solidFill>
                  <a:srgbClr val="000090"/>
                </a:solidFill>
                <a:latin typeface="Arial" charset="0"/>
              </a:rPr>
              <a:t>and regulations</a:t>
            </a:r>
          </a:p>
          <a:p>
            <a:endParaRPr lang="en-US" sz="3200" b="1" dirty="0">
              <a:solidFill>
                <a:srgbClr val="000090"/>
              </a:solidFill>
              <a:latin typeface="Arial" charset="0"/>
            </a:endParaRPr>
          </a:p>
          <a:p>
            <a:r>
              <a:rPr lang="en-US" sz="3200" b="1" dirty="0">
                <a:solidFill>
                  <a:srgbClr val="000090"/>
                </a:solidFill>
                <a:latin typeface="Arial" charset="0"/>
              </a:rPr>
              <a:t>Small flat-bottom boats more prone </a:t>
            </a:r>
          </a:p>
          <a:p>
            <a:r>
              <a:rPr lang="en-US" sz="3200" b="1" dirty="0">
                <a:solidFill>
                  <a:srgbClr val="000090"/>
                </a:solidFill>
                <a:latin typeface="Arial" charset="0"/>
              </a:rPr>
              <a:t>to capsizing</a:t>
            </a:r>
          </a:p>
          <a:p>
            <a:endParaRPr lang="en-US" sz="3200" b="1" dirty="0">
              <a:solidFill>
                <a:srgbClr val="000090"/>
              </a:solidFill>
              <a:latin typeface="Arial" charset="0"/>
            </a:endParaRPr>
          </a:p>
          <a:p>
            <a:r>
              <a:rPr lang="en-US" sz="3200" b="1" dirty="0">
                <a:solidFill>
                  <a:srgbClr val="000090"/>
                </a:solidFill>
                <a:latin typeface="Arial" charset="0"/>
              </a:rPr>
              <a:t>Balance load in boat – do not overload</a:t>
            </a:r>
          </a:p>
        </p:txBody>
      </p:sp>
    </p:spTree>
    <p:extLst>
      <p:ext uri="{BB962C8B-B14F-4D97-AF65-F5344CB8AC3E}">
        <p14:creationId xmlns:p14="http://schemas.microsoft.com/office/powerpoint/2010/main" val="207243666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457200"/>
            <a:ext cx="8001000" cy="685800"/>
          </a:xfrm>
        </p:spPr>
        <p:txBody>
          <a:bodyPr/>
          <a:lstStyle/>
          <a:p>
            <a:r>
              <a:rPr lang="en-US" sz="4000" b="0" dirty="0">
                <a:solidFill>
                  <a:srgbClr val="108040"/>
                </a:solidFill>
              </a:rPr>
              <a:t> Safety Considerations</a:t>
            </a:r>
            <a:br>
              <a:rPr lang="en-US" sz="4000" b="0" dirty="0">
                <a:solidFill>
                  <a:srgbClr val="108040"/>
                </a:solidFill>
              </a:rPr>
            </a:br>
            <a:endParaRPr lang="en-US" sz="4000" b="0" dirty="0">
              <a:solidFill>
                <a:srgbClr val="108040"/>
              </a:solidFill>
            </a:endParaRPr>
          </a:p>
        </p:txBody>
      </p:sp>
      <p:sp>
        <p:nvSpPr>
          <p:cNvPr id="5" name="TextBox 4"/>
          <p:cNvSpPr txBox="1"/>
          <p:nvPr/>
        </p:nvSpPr>
        <p:spPr>
          <a:xfrm>
            <a:off x="3200400" y="6586379"/>
            <a:ext cx="3617096" cy="246221"/>
          </a:xfrm>
          <a:prstGeom prst="rect">
            <a:avLst/>
          </a:prstGeom>
          <a:noFill/>
        </p:spPr>
        <p:txBody>
          <a:bodyPr wrap="none" rtlCol="0">
            <a:spAutoFit/>
          </a:bodyPr>
          <a:lstStyle/>
          <a:p>
            <a:r>
              <a:rPr lang="en-US" sz="1000" b="1" dirty="0">
                <a:solidFill>
                  <a:srgbClr val="FF0000"/>
                </a:solidFill>
                <a:latin typeface="Arial"/>
                <a:cs typeface="Arial"/>
              </a:rPr>
              <a:t>Copyright 2019 - Coast Guard Auxiliary Association, Inc.</a:t>
            </a:r>
          </a:p>
        </p:txBody>
      </p:sp>
      <p:sp>
        <p:nvSpPr>
          <p:cNvPr id="4" name="TextBox 3"/>
          <p:cNvSpPr txBox="1"/>
          <p:nvPr/>
        </p:nvSpPr>
        <p:spPr>
          <a:xfrm>
            <a:off x="3134208" y="3134500"/>
            <a:ext cx="184666" cy="461665"/>
          </a:xfrm>
          <a:prstGeom prst="rect">
            <a:avLst/>
          </a:prstGeom>
          <a:noFill/>
        </p:spPr>
        <p:txBody>
          <a:bodyPr wrap="none" rtlCol="0">
            <a:spAutoFit/>
          </a:bodyPr>
          <a:lstStyle/>
          <a:p>
            <a:endParaRPr lang="en-US" dirty="0"/>
          </a:p>
        </p:txBody>
      </p:sp>
      <p:sp>
        <p:nvSpPr>
          <p:cNvPr id="7" name="TextBox 6"/>
          <p:cNvSpPr txBox="1"/>
          <p:nvPr/>
        </p:nvSpPr>
        <p:spPr>
          <a:xfrm>
            <a:off x="5059799" y="4158847"/>
            <a:ext cx="184666" cy="461665"/>
          </a:xfrm>
          <a:prstGeom prst="rect">
            <a:avLst/>
          </a:prstGeom>
          <a:noFill/>
        </p:spPr>
        <p:txBody>
          <a:bodyPr wrap="none" rtlCol="0">
            <a:spAutoFit/>
          </a:bodyPr>
          <a:lstStyle/>
          <a:p>
            <a:endParaRPr lang="en-US" dirty="0"/>
          </a:p>
        </p:txBody>
      </p:sp>
      <p:sp>
        <p:nvSpPr>
          <p:cNvPr id="9" name="TextBox 8"/>
          <p:cNvSpPr txBox="1"/>
          <p:nvPr/>
        </p:nvSpPr>
        <p:spPr>
          <a:xfrm>
            <a:off x="2130442" y="3523752"/>
            <a:ext cx="184666" cy="461665"/>
          </a:xfrm>
          <a:prstGeom prst="rect">
            <a:avLst/>
          </a:prstGeom>
          <a:noFill/>
        </p:spPr>
        <p:txBody>
          <a:bodyPr wrap="none" rtlCol="0">
            <a:spAutoFit/>
          </a:bodyPr>
          <a:lstStyle/>
          <a:p>
            <a:endParaRPr lang="en-US" dirty="0"/>
          </a:p>
        </p:txBody>
      </p:sp>
      <p:sp>
        <p:nvSpPr>
          <p:cNvPr id="6" name="TextBox 5"/>
          <p:cNvSpPr txBox="1"/>
          <p:nvPr/>
        </p:nvSpPr>
        <p:spPr>
          <a:xfrm>
            <a:off x="7722852" y="4015438"/>
            <a:ext cx="184666" cy="461665"/>
          </a:xfrm>
          <a:prstGeom prst="rect">
            <a:avLst/>
          </a:prstGeom>
          <a:noFill/>
        </p:spPr>
        <p:txBody>
          <a:bodyPr wrap="none" rtlCol="0">
            <a:spAutoFit/>
          </a:bodyPr>
          <a:lstStyle/>
          <a:p>
            <a:endParaRPr lang="en-US" dirty="0"/>
          </a:p>
        </p:txBody>
      </p:sp>
      <p:sp>
        <p:nvSpPr>
          <p:cNvPr id="8" name="TextBox 7"/>
          <p:cNvSpPr txBox="1"/>
          <p:nvPr/>
        </p:nvSpPr>
        <p:spPr>
          <a:xfrm>
            <a:off x="2130442" y="4630046"/>
            <a:ext cx="184666" cy="461665"/>
          </a:xfrm>
          <a:prstGeom prst="rect">
            <a:avLst/>
          </a:prstGeom>
          <a:noFill/>
        </p:spPr>
        <p:txBody>
          <a:bodyPr wrap="none" rtlCol="0">
            <a:spAutoFit/>
          </a:bodyPr>
          <a:lstStyle/>
          <a:p>
            <a:endParaRPr lang="en-US" dirty="0"/>
          </a:p>
        </p:txBody>
      </p:sp>
      <p:sp>
        <p:nvSpPr>
          <p:cNvPr id="10" name="TextBox 9"/>
          <p:cNvSpPr txBox="1"/>
          <p:nvPr/>
        </p:nvSpPr>
        <p:spPr>
          <a:xfrm>
            <a:off x="2209800" y="5715000"/>
            <a:ext cx="184666" cy="461665"/>
          </a:xfrm>
          <a:prstGeom prst="rect">
            <a:avLst/>
          </a:prstGeom>
          <a:noFill/>
        </p:spPr>
        <p:txBody>
          <a:bodyPr wrap="none" rtlCol="0">
            <a:spAutoFit/>
          </a:bodyPr>
          <a:lstStyle/>
          <a:p>
            <a:endParaRPr lang="en-US" b="1" dirty="0">
              <a:solidFill>
                <a:srgbClr val="000090"/>
              </a:solidFill>
            </a:endParaRPr>
          </a:p>
        </p:txBody>
      </p:sp>
      <p:sp>
        <p:nvSpPr>
          <p:cNvPr id="12" name="TextBox 11"/>
          <p:cNvSpPr txBox="1"/>
          <p:nvPr/>
        </p:nvSpPr>
        <p:spPr>
          <a:xfrm>
            <a:off x="4506704" y="3626187"/>
            <a:ext cx="184666" cy="461665"/>
          </a:xfrm>
          <a:prstGeom prst="rect">
            <a:avLst/>
          </a:prstGeom>
          <a:noFill/>
        </p:spPr>
        <p:txBody>
          <a:bodyPr wrap="none" rtlCol="0">
            <a:spAutoFit/>
          </a:bodyPr>
          <a:lstStyle/>
          <a:p>
            <a:endParaRPr lang="en-US" dirty="0"/>
          </a:p>
        </p:txBody>
      </p:sp>
      <p:sp>
        <p:nvSpPr>
          <p:cNvPr id="3" name="TextBox 2"/>
          <p:cNvSpPr txBox="1"/>
          <p:nvPr/>
        </p:nvSpPr>
        <p:spPr>
          <a:xfrm>
            <a:off x="5715320" y="3708134"/>
            <a:ext cx="184666" cy="461665"/>
          </a:xfrm>
          <a:prstGeom prst="rect">
            <a:avLst/>
          </a:prstGeom>
          <a:noFill/>
        </p:spPr>
        <p:txBody>
          <a:bodyPr wrap="none" rtlCol="0">
            <a:spAutoFit/>
          </a:bodyPr>
          <a:lstStyle/>
          <a:p>
            <a:endParaRPr lang="en-US" dirty="0"/>
          </a:p>
        </p:txBody>
      </p:sp>
      <p:sp>
        <p:nvSpPr>
          <p:cNvPr id="13" name="TextBox 12"/>
          <p:cNvSpPr txBox="1"/>
          <p:nvPr/>
        </p:nvSpPr>
        <p:spPr>
          <a:xfrm>
            <a:off x="3953609" y="5408550"/>
            <a:ext cx="184666" cy="461665"/>
          </a:xfrm>
          <a:prstGeom prst="rect">
            <a:avLst/>
          </a:prstGeom>
          <a:noFill/>
        </p:spPr>
        <p:txBody>
          <a:bodyPr wrap="none" rtlCol="0">
            <a:spAutoFit/>
          </a:bodyPr>
          <a:lstStyle/>
          <a:p>
            <a:endParaRPr lang="en-US" dirty="0"/>
          </a:p>
        </p:txBody>
      </p:sp>
      <p:sp>
        <p:nvSpPr>
          <p:cNvPr id="17" name="TextBox 16"/>
          <p:cNvSpPr txBox="1"/>
          <p:nvPr/>
        </p:nvSpPr>
        <p:spPr>
          <a:xfrm>
            <a:off x="7292666" y="3564726"/>
            <a:ext cx="184666" cy="461665"/>
          </a:xfrm>
          <a:prstGeom prst="rect">
            <a:avLst/>
          </a:prstGeom>
          <a:noFill/>
        </p:spPr>
        <p:txBody>
          <a:bodyPr wrap="none" rtlCol="0">
            <a:spAutoFit/>
          </a:bodyPr>
          <a:lstStyle/>
          <a:p>
            <a:endParaRPr lang="en-US" dirty="0"/>
          </a:p>
        </p:txBody>
      </p:sp>
      <p:sp>
        <p:nvSpPr>
          <p:cNvPr id="15" name="TextBox 14"/>
          <p:cNvSpPr txBox="1"/>
          <p:nvPr/>
        </p:nvSpPr>
        <p:spPr>
          <a:xfrm>
            <a:off x="5554213" y="3465321"/>
            <a:ext cx="184666" cy="461665"/>
          </a:xfrm>
          <a:prstGeom prst="rect">
            <a:avLst/>
          </a:prstGeom>
          <a:noFill/>
        </p:spPr>
        <p:txBody>
          <a:bodyPr wrap="none" rtlCol="0">
            <a:spAutoFit/>
          </a:bodyPr>
          <a:lstStyle/>
          <a:p>
            <a:endParaRPr lang="en-US" dirty="0"/>
          </a:p>
        </p:txBody>
      </p:sp>
      <p:sp>
        <p:nvSpPr>
          <p:cNvPr id="11" name="TextBox 10"/>
          <p:cNvSpPr txBox="1"/>
          <p:nvPr/>
        </p:nvSpPr>
        <p:spPr>
          <a:xfrm>
            <a:off x="1447800" y="1143000"/>
            <a:ext cx="184666" cy="461665"/>
          </a:xfrm>
          <a:prstGeom prst="rect">
            <a:avLst/>
          </a:prstGeom>
          <a:noFill/>
        </p:spPr>
        <p:txBody>
          <a:bodyPr wrap="none" rtlCol="0">
            <a:spAutoFit/>
          </a:bodyPr>
          <a:lstStyle/>
          <a:p>
            <a:endParaRPr lang="en-US" dirty="0"/>
          </a:p>
        </p:txBody>
      </p:sp>
      <p:sp>
        <p:nvSpPr>
          <p:cNvPr id="16" name="TextBox 15"/>
          <p:cNvSpPr txBox="1"/>
          <p:nvPr/>
        </p:nvSpPr>
        <p:spPr>
          <a:xfrm>
            <a:off x="3502938" y="5183193"/>
            <a:ext cx="184666" cy="461665"/>
          </a:xfrm>
          <a:prstGeom prst="rect">
            <a:avLst/>
          </a:prstGeom>
          <a:noFill/>
        </p:spPr>
        <p:txBody>
          <a:bodyPr wrap="none" rtlCol="0">
            <a:spAutoFit/>
          </a:bodyPr>
          <a:lstStyle/>
          <a:p>
            <a:endParaRPr lang="en-US" dirty="0"/>
          </a:p>
        </p:txBody>
      </p:sp>
      <p:sp>
        <p:nvSpPr>
          <p:cNvPr id="18" name="TextBox 17"/>
          <p:cNvSpPr txBox="1"/>
          <p:nvPr/>
        </p:nvSpPr>
        <p:spPr>
          <a:xfrm>
            <a:off x="3666818" y="2888657"/>
            <a:ext cx="184666" cy="461665"/>
          </a:xfrm>
          <a:prstGeom prst="rect">
            <a:avLst/>
          </a:prstGeom>
          <a:noFill/>
        </p:spPr>
        <p:txBody>
          <a:bodyPr wrap="none" rtlCol="0">
            <a:spAutoFit/>
          </a:bodyPr>
          <a:lstStyle/>
          <a:p>
            <a:endParaRPr lang="en-US" dirty="0"/>
          </a:p>
        </p:txBody>
      </p:sp>
      <p:sp>
        <p:nvSpPr>
          <p:cNvPr id="19" name="TextBox 18"/>
          <p:cNvSpPr txBox="1"/>
          <p:nvPr/>
        </p:nvSpPr>
        <p:spPr>
          <a:xfrm>
            <a:off x="6616661" y="2765736"/>
            <a:ext cx="184666" cy="461665"/>
          </a:xfrm>
          <a:prstGeom prst="rect">
            <a:avLst/>
          </a:prstGeom>
          <a:noFill/>
        </p:spPr>
        <p:txBody>
          <a:bodyPr wrap="none" rtlCol="0">
            <a:spAutoFit/>
          </a:bodyPr>
          <a:lstStyle/>
          <a:p>
            <a:endParaRPr lang="en-US" dirty="0"/>
          </a:p>
        </p:txBody>
      </p:sp>
      <p:sp>
        <p:nvSpPr>
          <p:cNvPr id="22" name="TextBox 21"/>
          <p:cNvSpPr txBox="1"/>
          <p:nvPr/>
        </p:nvSpPr>
        <p:spPr>
          <a:xfrm>
            <a:off x="6452781" y="3953978"/>
            <a:ext cx="184666" cy="461665"/>
          </a:xfrm>
          <a:prstGeom prst="rect">
            <a:avLst/>
          </a:prstGeom>
          <a:noFill/>
        </p:spPr>
        <p:txBody>
          <a:bodyPr wrap="none" rtlCol="0">
            <a:spAutoFit/>
          </a:bodyPr>
          <a:lstStyle/>
          <a:p>
            <a:endParaRPr lang="en-US" dirty="0"/>
          </a:p>
        </p:txBody>
      </p:sp>
      <p:sp>
        <p:nvSpPr>
          <p:cNvPr id="24" name="TextBox 23"/>
          <p:cNvSpPr txBox="1"/>
          <p:nvPr/>
        </p:nvSpPr>
        <p:spPr>
          <a:xfrm>
            <a:off x="5489985" y="5265141"/>
            <a:ext cx="184666" cy="461665"/>
          </a:xfrm>
          <a:prstGeom prst="rect">
            <a:avLst/>
          </a:prstGeom>
          <a:noFill/>
        </p:spPr>
        <p:txBody>
          <a:bodyPr wrap="none" rtlCol="0">
            <a:spAutoFit/>
          </a:bodyPr>
          <a:lstStyle/>
          <a:p>
            <a:endParaRPr lang="en-US" dirty="0"/>
          </a:p>
        </p:txBody>
      </p:sp>
      <p:sp>
        <p:nvSpPr>
          <p:cNvPr id="14" name="TextBox 13"/>
          <p:cNvSpPr txBox="1"/>
          <p:nvPr/>
        </p:nvSpPr>
        <p:spPr>
          <a:xfrm>
            <a:off x="1447800" y="1600200"/>
            <a:ext cx="184666" cy="461665"/>
          </a:xfrm>
          <a:prstGeom prst="rect">
            <a:avLst/>
          </a:prstGeom>
          <a:noFill/>
        </p:spPr>
        <p:txBody>
          <a:bodyPr wrap="none" rtlCol="0">
            <a:spAutoFit/>
          </a:bodyPr>
          <a:lstStyle/>
          <a:p>
            <a:endParaRPr lang="en-US" dirty="0"/>
          </a:p>
        </p:txBody>
      </p:sp>
      <p:sp>
        <p:nvSpPr>
          <p:cNvPr id="21" name="TextBox 20"/>
          <p:cNvSpPr txBox="1"/>
          <p:nvPr/>
        </p:nvSpPr>
        <p:spPr>
          <a:xfrm>
            <a:off x="3441483" y="4507125"/>
            <a:ext cx="184666" cy="461665"/>
          </a:xfrm>
          <a:prstGeom prst="rect">
            <a:avLst/>
          </a:prstGeom>
          <a:noFill/>
        </p:spPr>
        <p:txBody>
          <a:bodyPr wrap="none" rtlCol="0">
            <a:spAutoFit/>
          </a:bodyPr>
          <a:lstStyle/>
          <a:p>
            <a:endParaRPr lang="en-US" dirty="0"/>
          </a:p>
        </p:txBody>
      </p:sp>
      <p:sp>
        <p:nvSpPr>
          <p:cNvPr id="25" name="TextBox 24"/>
          <p:cNvSpPr txBox="1"/>
          <p:nvPr/>
        </p:nvSpPr>
        <p:spPr>
          <a:xfrm>
            <a:off x="1905000" y="2133600"/>
            <a:ext cx="184666" cy="461665"/>
          </a:xfrm>
          <a:prstGeom prst="rect">
            <a:avLst/>
          </a:prstGeom>
          <a:noFill/>
        </p:spPr>
        <p:txBody>
          <a:bodyPr wrap="none" rtlCol="0">
            <a:spAutoFit/>
          </a:bodyPr>
          <a:lstStyle/>
          <a:p>
            <a:endParaRPr lang="en-US" dirty="0">
              <a:ln>
                <a:solidFill>
                  <a:srgbClr val="000000"/>
                </a:solidFill>
              </a:ln>
              <a:solidFill>
                <a:srgbClr val="0000FF"/>
              </a:solidFill>
            </a:endParaRPr>
          </a:p>
        </p:txBody>
      </p:sp>
      <p:sp>
        <p:nvSpPr>
          <p:cNvPr id="23" name="TextBox 22"/>
          <p:cNvSpPr txBox="1"/>
          <p:nvPr/>
        </p:nvSpPr>
        <p:spPr>
          <a:xfrm>
            <a:off x="4474308" y="3360615"/>
            <a:ext cx="184666" cy="461665"/>
          </a:xfrm>
          <a:prstGeom prst="rect">
            <a:avLst/>
          </a:prstGeom>
          <a:noFill/>
        </p:spPr>
        <p:txBody>
          <a:bodyPr wrap="none" rtlCol="0">
            <a:spAutoFit/>
          </a:bodyPr>
          <a:lstStyle/>
          <a:p>
            <a:endParaRPr lang="en-US" dirty="0"/>
          </a:p>
        </p:txBody>
      </p:sp>
      <p:sp>
        <p:nvSpPr>
          <p:cNvPr id="20" name="TextBox 19"/>
          <p:cNvSpPr txBox="1"/>
          <p:nvPr/>
        </p:nvSpPr>
        <p:spPr>
          <a:xfrm>
            <a:off x="3477846" y="3927231"/>
            <a:ext cx="184666" cy="461665"/>
          </a:xfrm>
          <a:prstGeom prst="rect">
            <a:avLst/>
          </a:prstGeom>
          <a:noFill/>
        </p:spPr>
        <p:txBody>
          <a:bodyPr wrap="none" rtlCol="0">
            <a:spAutoFit/>
          </a:bodyPr>
          <a:lstStyle/>
          <a:p>
            <a:endParaRPr lang="en-US" dirty="0"/>
          </a:p>
        </p:txBody>
      </p:sp>
      <p:sp>
        <p:nvSpPr>
          <p:cNvPr id="26" name="TextBox 25"/>
          <p:cNvSpPr txBox="1"/>
          <p:nvPr/>
        </p:nvSpPr>
        <p:spPr>
          <a:xfrm>
            <a:off x="1600200" y="5257800"/>
            <a:ext cx="6172200" cy="461665"/>
          </a:xfrm>
          <a:prstGeom prst="rect">
            <a:avLst/>
          </a:prstGeom>
          <a:noFill/>
        </p:spPr>
        <p:txBody>
          <a:bodyPr wrap="square" rtlCol="0">
            <a:spAutoFit/>
          </a:bodyPr>
          <a:lstStyle/>
          <a:p>
            <a:pPr algn="ctr"/>
            <a:endParaRPr lang="en-US" dirty="0"/>
          </a:p>
        </p:txBody>
      </p:sp>
      <p:sp>
        <p:nvSpPr>
          <p:cNvPr id="27" name="TextBox 26"/>
          <p:cNvSpPr txBox="1"/>
          <p:nvPr/>
        </p:nvSpPr>
        <p:spPr>
          <a:xfrm>
            <a:off x="5881077" y="5001846"/>
            <a:ext cx="184666" cy="461665"/>
          </a:xfrm>
          <a:prstGeom prst="rect">
            <a:avLst/>
          </a:prstGeom>
          <a:noFill/>
        </p:spPr>
        <p:txBody>
          <a:bodyPr wrap="none" rtlCol="0">
            <a:spAutoFit/>
          </a:bodyPr>
          <a:lstStyle/>
          <a:p>
            <a:endParaRPr lang="en-US" dirty="0"/>
          </a:p>
        </p:txBody>
      </p:sp>
      <p:sp>
        <p:nvSpPr>
          <p:cNvPr id="29" name="TextBox 28"/>
          <p:cNvSpPr txBox="1"/>
          <p:nvPr/>
        </p:nvSpPr>
        <p:spPr>
          <a:xfrm>
            <a:off x="1371600" y="1447800"/>
            <a:ext cx="193232" cy="960263"/>
          </a:xfrm>
          <a:prstGeom prst="rect">
            <a:avLst/>
          </a:prstGeom>
          <a:noFill/>
        </p:spPr>
        <p:txBody>
          <a:bodyPr wrap="none" rtlCol="0">
            <a:spAutoFit/>
          </a:bodyPr>
          <a:lstStyle/>
          <a:p>
            <a:pPr>
              <a:spcBef>
                <a:spcPct val="35000"/>
              </a:spcBef>
            </a:pPr>
            <a:endParaRPr lang="en-US" b="1" dirty="0">
              <a:solidFill>
                <a:srgbClr val="000090"/>
              </a:solidFill>
              <a:latin typeface="Arial" charset="0"/>
            </a:endParaRPr>
          </a:p>
          <a:p>
            <a:endParaRPr lang="en-US" dirty="0"/>
          </a:p>
        </p:txBody>
      </p:sp>
      <p:sp>
        <p:nvSpPr>
          <p:cNvPr id="28" name="TextBox 27"/>
          <p:cNvSpPr txBox="1"/>
          <p:nvPr/>
        </p:nvSpPr>
        <p:spPr>
          <a:xfrm>
            <a:off x="4259385" y="4767385"/>
            <a:ext cx="184666" cy="461665"/>
          </a:xfrm>
          <a:prstGeom prst="rect">
            <a:avLst/>
          </a:prstGeom>
          <a:noFill/>
        </p:spPr>
        <p:txBody>
          <a:bodyPr wrap="none" rtlCol="0">
            <a:spAutoFit/>
          </a:bodyPr>
          <a:lstStyle/>
          <a:p>
            <a:endParaRPr lang="en-US" dirty="0"/>
          </a:p>
        </p:txBody>
      </p:sp>
      <p:sp>
        <p:nvSpPr>
          <p:cNvPr id="30" name="TextBox 29"/>
          <p:cNvSpPr txBox="1"/>
          <p:nvPr/>
        </p:nvSpPr>
        <p:spPr>
          <a:xfrm>
            <a:off x="3868615" y="4435231"/>
            <a:ext cx="184666" cy="461665"/>
          </a:xfrm>
          <a:prstGeom prst="rect">
            <a:avLst/>
          </a:prstGeom>
          <a:noFill/>
        </p:spPr>
        <p:txBody>
          <a:bodyPr wrap="none" rtlCol="0">
            <a:spAutoFit/>
          </a:bodyPr>
          <a:lstStyle/>
          <a:p>
            <a:endParaRPr lang="en-US" dirty="0"/>
          </a:p>
        </p:txBody>
      </p:sp>
      <p:sp>
        <p:nvSpPr>
          <p:cNvPr id="31" name="TextBox 30"/>
          <p:cNvSpPr txBox="1"/>
          <p:nvPr/>
        </p:nvSpPr>
        <p:spPr>
          <a:xfrm>
            <a:off x="1905000" y="990600"/>
            <a:ext cx="184666" cy="461665"/>
          </a:xfrm>
          <a:prstGeom prst="rect">
            <a:avLst/>
          </a:prstGeom>
          <a:noFill/>
        </p:spPr>
        <p:txBody>
          <a:bodyPr wrap="none" rtlCol="0">
            <a:spAutoFit/>
          </a:bodyPr>
          <a:lstStyle/>
          <a:p>
            <a:endParaRPr lang="en-US" dirty="0"/>
          </a:p>
        </p:txBody>
      </p:sp>
      <p:sp>
        <p:nvSpPr>
          <p:cNvPr id="33" name="TextBox 32"/>
          <p:cNvSpPr txBox="1"/>
          <p:nvPr/>
        </p:nvSpPr>
        <p:spPr>
          <a:xfrm>
            <a:off x="1524000" y="1219200"/>
            <a:ext cx="6968574" cy="4339650"/>
          </a:xfrm>
          <a:prstGeom prst="rect">
            <a:avLst/>
          </a:prstGeom>
          <a:noFill/>
        </p:spPr>
        <p:txBody>
          <a:bodyPr wrap="none" rtlCol="0">
            <a:spAutoFit/>
          </a:bodyPr>
          <a:lstStyle/>
          <a:p>
            <a:pPr eaLnBrk="1" hangingPunct="1">
              <a:lnSpc>
                <a:spcPct val="90000"/>
              </a:lnSpc>
            </a:pPr>
            <a:r>
              <a:rPr lang="en-US" sz="2800" b="1" dirty="0">
                <a:solidFill>
                  <a:srgbClr val="000090"/>
                </a:solidFill>
                <a:latin typeface="Arial" charset="0"/>
              </a:rPr>
              <a:t>Use well trained dogs that are used to </a:t>
            </a:r>
          </a:p>
          <a:p>
            <a:pPr eaLnBrk="1" hangingPunct="1">
              <a:lnSpc>
                <a:spcPct val="90000"/>
              </a:lnSpc>
            </a:pPr>
            <a:r>
              <a:rPr lang="en-US" sz="2800" b="1" dirty="0">
                <a:solidFill>
                  <a:srgbClr val="000090"/>
                </a:solidFill>
                <a:latin typeface="Arial" charset="0"/>
              </a:rPr>
              <a:t>working from a boat</a:t>
            </a:r>
          </a:p>
          <a:p>
            <a:pPr eaLnBrk="1" hangingPunct="1">
              <a:lnSpc>
                <a:spcPct val="90000"/>
              </a:lnSpc>
            </a:pPr>
            <a:endParaRPr lang="en-US" sz="2800" b="1" dirty="0">
              <a:solidFill>
                <a:srgbClr val="000090"/>
              </a:solidFill>
              <a:latin typeface="Arial" charset="0"/>
            </a:endParaRPr>
          </a:p>
          <a:p>
            <a:pPr eaLnBrk="1" hangingPunct="1">
              <a:lnSpc>
                <a:spcPct val="90000"/>
              </a:lnSpc>
            </a:pPr>
            <a:r>
              <a:rPr lang="en-US" sz="2800" b="1" dirty="0">
                <a:solidFill>
                  <a:srgbClr val="000090"/>
                </a:solidFill>
                <a:latin typeface="Arial" charset="0"/>
              </a:rPr>
              <a:t>Cold water immersion is always a </a:t>
            </a:r>
          </a:p>
          <a:p>
            <a:pPr eaLnBrk="1" hangingPunct="1">
              <a:lnSpc>
                <a:spcPct val="90000"/>
              </a:lnSpc>
            </a:pPr>
            <a:r>
              <a:rPr lang="en-US" sz="2800" b="1" dirty="0">
                <a:solidFill>
                  <a:srgbClr val="000090"/>
                </a:solidFill>
                <a:latin typeface="Arial" charset="0"/>
              </a:rPr>
              <a:t>consideration</a:t>
            </a:r>
          </a:p>
          <a:p>
            <a:pPr marL="914400" lvl="1" indent="-457200" eaLnBrk="1" hangingPunct="1">
              <a:lnSpc>
                <a:spcPct val="90000"/>
              </a:lnSpc>
              <a:buFont typeface="Arial"/>
              <a:buChar char="•"/>
            </a:pPr>
            <a:r>
              <a:rPr lang="en-US" sz="2800" dirty="0">
                <a:solidFill>
                  <a:srgbClr val="000090"/>
                </a:solidFill>
                <a:latin typeface="Arial" charset="0"/>
              </a:rPr>
              <a:t>Dress appropriately</a:t>
            </a:r>
          </a:p>
          <a:p>
            <a:pPr marL="914400" lvl="1" indent="-457200" eaLnBrk="1" hangingPunct="1">
              <a:lnSpc>
                <a:spcPct val="90000"/>
              </a:lnSpc>
              <a:buFont typeface="Arial"/>
              <a:buChar char="•"/>
            </a:pPr>
            <a:r>
              <a:rPr lang="en-US" sz="2800" dirty="0">
                <a:solidFill>
                  <a:srgbClr val="000090"/>
                </a:solidFill>
                <a:latin typeface="Arial" charset="0"/>
              </a:rPr>
              <a:t>Wear a life jacket suitable for hunting</a:t>
            </a:r>
          </a:p>
          <a:p>
            <a:pPr marL="914400" lvl="1" indent="-457200" eaLnBrk="1" hangingPunct="1">
              <a:lnSpc>
                <a:spcPct val="90000"/>
              </a:lnSpc>
              <a:buFont typeface="Arial"/>
              <a:buChar char="•"/>
            </a:pPr>
            <a:r>
              <a:rPr lang="en-US" sz="2800" dirty="0">
                <a:solidFill>
                  <a:srgbClr val="000090"/>
                </a:solidFill>
                <a:latin typeface="Arial" charset="0"/>
              </a:rPr>
              <a:t>Keep it on at all times</a:t>
            </a:r>
          </a:p>
          <a:p>
            <a:pPr eaLnBrk="1" hangingPunct="1">
              <a:lnSpc>
                <a:spcPct val="90000"/>
              </a:lnSpc>
            </a:pPr>
            <a:endParaRPr lang="en-US" sz="2800" b="1" dirty="0">
              <a:solidFill>
                <a:srgbClr val="000090"/>
              </a:solidFill>
              <a:latin typeface="Arial" charset="0"/>
            </a:endParaRPr>
          </a:p>
          <a:p>
            <a:pPr eaLnBrk="1" hangingPunct="1">
              <a:lnSpc>
                <a:spcPct val="90000"/>
              </a:lnSpc>
            </a:pPr>
            <a:r>
              <a:rPr lang="en-US" sz="2800" b="1" dirty="0">
                <a:solidFill>
                  <a:srgbClr val="000090"/>
                </a:solidFill>
                <a:latin typeface="Arial" charset="0"/>
              </a:rPr>
              <a:t>No drugs or alcohol</a:t>
            </a:r>
          </a:p>
          <a:p>
            <a:endParaRPr lang="en-US" dirty="0"/>
          </a:p>
        </p:txBody>
      </p:sp>
    </p:spTree>
    <p:extLst>
      <p:ext uri="{BB962C8B-B14F-4D97-AF65-F5344CB8AC3E}">
        <p14:creationId xmlns:p14="http://schemas.microsoft.com/office/powerpoint/2010/main" val="20124654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457200"/>
            <a:ext cx="8001000" cy="685800"/>
          </a:xfrm>
        </p:spPr>
        <p:txBody>
          <a:bodyPr/>
          <a:lstStyle/>
          <a:p>
            <a:r>
              <a:rPr lang="en-US" sz="4000" b="0" dirty="0">
                <a:solidFill>
                  <a:srgbClr val="108040"/>
                </a:solidFill>
              </a:rPr>
              <a:t> Safety Considerations</a:t>
            </a:r>
            <a:br>
              <a:rPr lang="en-US" sz="4000" b="0" dirty="0">
                <a:solidFill>
                  <a:srgbClr val="108040"/>
                </a:solidFill>
              </a:rPr>
            </a:br>
            <a:endParaRPr lang="en-US" sz="4000" b="0" dirty="0">
              <a:solidFill>
                <a:srgbClr val="108040"/>
              </a:solidFill>
            </a:endParaRPr>
          </a:p>
        </p:txBody>
      </p:sp>
      <p:sp>
        <p:nvSpPr>
          <p:cNvPr id="5" name="TextBox 4"/>
          <p:cNvSpPr txBox="1"/>
          <p:nvPr/>
        </p:nvSpPr>
        <p:spPr>
          <a:xfrm>
            <a:off x="3200400" y="6586379"/>
            <a:ext cx="3617096" cy="246221"/>
          </a:xfrm>
          <a:prstGeom prst="rect">
            <a:avLst/>
          </a:prstGeom>
          <a:noFill/>
        </p:spPr>
        <p:txBody>
          <a:bodyPr wrap="none" rtlCol="0">
            <a:spAutoFit/>
          </a:bodyPr>
          <a:lstStyle/>
          <a:p>
            <a:r>
              <a:rPr lang="en-US" sz="1000" b="1" dirty="0">
                <a:solidFill>
                  <a:srgbClr val="FF0000"/>
                </a:solidFill>
                <a:latin typeface="Arial"/>
                <a:cs typeface="Arial"/>
              </a:rPr>
              <a:t>Copyright 2019 - Coast Guard Auxiliary Association, Inc.</a:t>
            </a:r>
          </a:p>
        </p:txBody>
      </p:sp>
      <p:sp>
        <p:nvSpPr>
          <p:cNvPr id="4" name="TextBox 3"/>
          <p:cNvSpPr txBox="1"/>
          <p:nvPr/>
        </p:nvSpPr>
        <p:spPr>
          <a:xfrm>
            <a:off x="3134208" y="3134500"/>
            <a:ext cx="184666" cy="461665"/>
          </a:xfrm>
          <a:prstGeom prst="rect">
            <a:avLst/>
          </a:prstGeom>
          <a:noFill/>
        </p:spPr>
        <p:txBody>
          <a:bodyPr wrap="none" rtlCol="0">
            <a:spAutoFit/>
          </a:bodyPr>
          <a:lstStyle/>
          <a:p>
            <a:endParaRPr lang="en-US" dirty="0"/>
          </a:p>
        </p:txBody>
      </p:sp>
      <p:sp>
        <p:nvSpPr>
          <p:cNvPr id="7" name="TextBox 6"/>
          <p:cNvSpPr txBox="1"/>
          <p:nvPr/>
        </p:nvSpPr>
        <p:spPr>
          <a:xfrm>
            <a:off x="5059799" y="4158847"/>
            <a:ext cx="184666" cy="461665"/>
          </a:xfrm>
          <a:prstGeom prst="rect">
            <a:avLst/>
          </a:prstGeom>
          <a:noFill/>
        </p:spPr>
        <p:txBody>
          <a:bodyPr wrap="none" rtlCol="0">
            <a:spAutoFit/>
          </a:bodyPr>
          <a:lstStyle/>
          <a:p>
            <a:endParaRPr lang="en-US" dirty="0"/>
          </a:p>
        </p:txBody>
      </p:sp>
      <p:sp>
        <p:nvSpPr>
          <p:cNvPr id="9" name="TextBox 8"/>
          <p:cNvSpPr txBox="1"/>
          <p:nvPr/>
        </p:nvSpPr>
        <p:spPr>
          <a:xfrm>
            <a:off x="2130442" y="3523752"/>
            <a:ext cx="184666" cy="461665"/>
          </a:xfrm>
          <a:prstGeom prst="rect">
            <a:avLst/>
          </a:prstGeom>
          <a:noFill/>
        </p:spPr>
        <p:txBody>
          <a:bodyPr wrap="none" rtlCol="0">
            <a:spAutoFit/>
          </a:bodyPr>
          <a:lstStyle/>
          <a:p>
            <a:endParaRPr lang="en-US" dirty="0"/>
          </a:p>
        </p:txBody>
      </p:sp>
      <p:sp>
        <p:nvSpPr>
          <p:cNvPr id="6" name="TextBox 5"/>
          <p:cNvSpPr txBox="1"/>
          <p:nvPr/>
        </p:nvSpPr>
        <p:spPr>
          <a:xfrm>
            <a:off x="7722852" y="4015438"/>
            <a:ext cx="184666" cy="461665"/>
          </a:xfrm>
          <a:prstGeom prst="rect">
            <a:avLst/>
          </a:prstGeom>
          <a:noFill/>
        </p:spPr>
        <p:txBody>
          <a:bodyPr wrap="none" rtlCol="0">
            <a:spAutoFit/>
          </a:bodyPr>
          <a:lstStyle/>
          <a:p>
            <a:endParaRPr lang="en-US" dirty="0"/>
          </a:p>
        </p:txBody>
      </p:sp>
      <p:sp>
        <p:nvSpPr>
          <p:cNvPr id="8" name="TextBox 7"/>
          <p:cNvSpPr txBox="1"/>
          <p:nvPr/>
        </p:nvSpPr>
        <p:spPr>
          <a:xfrm>
            <a:off x="2130442" y="4630046"/>
            <a:ext cx="184666" cy="461665"/>
          </a:xfrm>
          <a:prstGeom prst="rect">
            <a:avLst/>
          </a:prstGeom>
          <a:noFill/>
        </p:spPr>
        <p:txBody>
          <a:bodyPr wrap="none" rtlCol="0">
            <a:spAutoFit/>
          </a:bodyPr>
          <a:lstStyle/>
          <a:p>
            <a:endParaRPr lang="en-US" dirty="0"/>
          </a:p>
        </p:txBody>
      </p:sp>
      <p:sp>
        <p:nvSpPr>
          <p:cNvPr id="10" name="TextBox 9"/>
          <p:cNvSpPr txBox="1"/>
          <p:nvPr/>
        </p:nvSpPr>
        <p:spPr>
          <a:xfrm>
            <a:off x="2209800" y="5715000"/>
            <a:ext cx="184666" cy="461665"/>
          </a:xfrm>
          <a:prstGeom prst="rect">
            <a:avLst/>
          </a:prstGeom>
          <a:noFill/>
        </p:spPr>
        <p:txBody>
          <a:bodyPr wrap="none" rtlCol="0">
            <a:spAutoFit/>
          </a:bodyPr>
          <a:lstStyle/>
          <a:p>
            <a:endParaRPr lang="en-US" b="1" dirty="0">
              <a:solidFill>
                <a:srgbClr val="000090"/>
              </a:solidFill>
            </a:endParaRPr>
          </a:p>
        </p:txBody>
      </p:sp>
      <p:sp>
        <p:nvSpPr>
          <p:cNvPr id="12" name="TextBox 11"/>
          <p:cNvSpPr txBox="1"/>
          <p:nvPr/>
        </p:nvSpPr>
        <p:spPr>
          <a:xfrm>
            <a:off x="4506704" y="3626187"/>
            <a:ext cx="184666" cy="461665"/>
          </a:xfrm>
          <a:prstGeom prst="rect">
            <a:avLst/>
          </a:prstGeom>
          <a:noFill/>
        </p:spPr>
        <p:txBody>
          <a:bodyPr wrap="none" rtlCol="0">
            <a:spAutoFit/>
          </a:bodyPr>
          <a:lstStyle/>
          <a:p>
            <a:endParaRPr lang="en-US" dirty="0"/>
          </a:p>
        </p:txBody>
      </p:sp>
      <p:sp>
        <p:nvSpPr>
          <p:cNvPr id="3" name="TextBox 2"/>
          <p:cNvSpPr txBox="1"/>
          <p:nvPr/>
        </p:nvSpPr>
        <p:spPr>
          <a:xfrm>
            <a:off x="5715320" y="3708134"/>
            <a:ext cx="184666" cy="461665"/>
          </a:xfrm>
          <a:prstGeom prst="rect">
            <a:avLst/>
          </a:prstGeom>
          <a:noFill/>
        </p:spPr>
        <p:txBody>
          <a:bodyPr wrap="none" rtlCol="0">
            <a:spAutoFit/>
          </a:bodyPr>
          <a:lstStyle/>
          <a:p>
            <a:endParaRPr lang="en-US" dirty="0"/>
          </a:p>
        </p:txBody>
      </p:sp>
      <p:sp>
        <p:nvSpPr>
          <p:cNvPr id="13" name="TextBox 12"/>
          <p:cNvSpPr txBox="1"/>
          <p:nvPr/>
        </p:nvSpPr>
        <p:spPr>
          <a:xfrm>
            <a:off x="3953609" y="5408550"/>
            <a:ext cx="184666" cy="461665"/>
          </a:xfrm>
          <a:prstGeom prst="rect">
            <a:avLst/>
          </a:prstGeom>
          <a:noFill/>
        </p:spPr>
        <p:txBody>
          <a:bodyPr wrap="none" rtlCol="0">
            <a:spAutoFit/>
          </a:bodyPr>
          <a:lstStyle/>
          <a:p>
            <a:endParaRPr lang="en-US" dirty="0"/>
          </a:p>
        </p:txBody>
      </p:sp>
      <p:sp>
        <p:nvSpPr>
          <p:cNvPr id="17" name="TextBox 16"/>
          <p:cNvSpPr txBox="1"/>
          <p:nvPr/>
        </p:nvSpPr>
        <p:spPr>
          <a:xfrm>
            <a:off x="7292666" y="3564726"/>
            <a:ext cx="184666" cy="461665"/>
          </a:xfrm>
          <a:prstGeom prst="rect">
            <a:avLst/>
          </a:prstGeom>
          <a:noFill/>
        </p:spPr>
        <p:txBody>
          <a:bodyPr wrap="none" rtlCol="0">
            <a:spAutoFit/>
          </a:bodyPr>
          <a:lstStyle/>
          <a:p>
            <a:endParaRPr lang="en-US" dirty="0"/>
          </a:p>
        </p:txBody>
      </p:sp>
      <p:sp>
        <p:nvSpPr>
          <p:cNvPr id="15" name="TextBox 14"/>
          <p:cNvSpPr txBox="1"/>
          <p:nvPr/>
        </p:nvSpPr>
        <p:spPr>
          <a:xfrm>
            <a:off x="5554213" y="3465321"/>
            <a:ext cx="184666" cy="461665"/>
          </a:xfrm>
          <a:prstGeom prst="rect">
            <a:avLst/>
          </a:prstGeom>
          <a:noFill/>
        </p:spPr>
        <p:txBody>
          <a:bodyPr wrap="none" rtlCol="0">
            <a:spAutoFit/>
          </a:bodyPr>
          <a:lstStyle/>
          <a:p>
            <a:endParaRPr lang="en-US" dirty="0"/>
          </a:p>
        </p:txBody>
      </p:sp>
      <p:sp>
        <p:nvSpPr>
          <p:cNvPr id="11" name="TextBox 10"/>
          <p:cNvSpPr txBox="1"/>
          <p:nvPr/>
        </p:nvSpPr>
        <p:spPr>
          <a:xfrm>
            <a:off x="1447800" y="1143000"/>
            <a:ext cx="184666" cy="461665"/>
          </a:xfrm>
          <a:prstGeom prst="rect">
            <a:avLst/>
          </a:prstGeom>
          <a:noFill/>
        </p:spPr>
        <p:txBody>
          <a:bodyPr wrap="none" rtlCol="0">
            <a:spAutoFit/>
          </a:bodyPr>
          <a:lstStyle/>
          <a:p>
            <a:endParaRPr lang="en-US" dirty="0"/>
          </a:p>
        </p:txBody>
      </p:sp>
      <p:sp>
        <p:nvSpPr>
          <p:cNvPr id="16" name="TextBox 15"/>
          <p:cNvSpPr txBox="1"/>
          <p:nvPr/>
        </p:nvSpPr>
        <p:spPr>
          <a:xfrm>
            <a:off x="3502938" y="5183193"/>
            <a:ext cx="184666" cy="461665"/>
          </a:xfrm>
          <a:prstGeom prst="rect">
            <a:avLst/>
          </a:prstGeom>
          <a:noFill/>
        </p:spPr>
        <p:txBody>
          <a:bodyPr wrap="none" rtlCol="0">
            <a:spAutoFit/>
          </a:bodyPr>
          <a:lstStyle/>
          <a:p>
            <a:endParaRPr lang="en-US" dirty="0"/>
          </a:p>
        </p:txBody>
      </p:sp>
      <p:sp>
        <p:nvSpPr>
          <p:cNvPr id="18" name="TextBox 17"/>
          <p:cNvSpPr txBox="1"/>
          <p:nvPr/>
        </p:nvSpPr>
        <p:spPr>
          <a:xfrm>
            <a:off x="3666818" y="2888657"/>
            <a:ext cx="184666" cy="461665"/>
          </a:xfrm>
          <a:prstGeom prst="rect">
            <a:avLst/>
          </a:prstGeom>
          <a:noFill/>
        </p:spPr>
        <p:txBody>
          <a:bodyPr wrap="none" rtlCol="0">
            <a:spAutoFit/>
          </a:bodyPr>
          <a:lstStyle/>
          <a:p>
            <a:endParaRPr lang="en-US" dirty="0"/>
          </a:p>
        </p:txBody>
      </p:sp>
      <p:sp>
        <p:nvSpPr>
          <p:cNvPr id="19" name="TextBox 18"/>
          <p:cNvSpPr txBox="1"/>
          <p:nvPr/>
        </p:nvSpPr>
        <p:spPr>
          <a:xfrm>
            <a:off x="6616661" y="2765736"/>
            <a:ext cx="184666" cy="461665"/>
          </a:xfrm>
          <a:prstGeom prst="rect">
            <a:avLst/>
          </a:prstGeom>
          <a:noFill/>
        </p:spPr>
        <p:txBody>
          <a:bodyPr wrap="none" rtlCol="0">
            <a:spAutoFit/>
          </a:bodyPr>
          <a:lstStyle/>
          <a:p>
            <a:endParaRPr lang="en-US" dirty="0"/>
          </a:p>
        </p:txBody>
      </p:sp>
      <p:sp>
        <p:nvSpPr>
          <p:cNvPr id="22" name="TextBox 21"/>
          <p:cNvSpPr txBox="1"/>
          <p:nvPr/>
        </p:nvSpPr>
        <p:spPr>
          <a:xfrm>
            <a:off x="6452781" y="3953978"/>
            <a:ext cx="184666" cy="461665"/>
          </a:xfrm>
          <a:prstGeom prst="rect">
            <a:avLst/>
          </a:prstGeom>
          <a:noFill/>
        </p:spPr>
        <p:txBody>
          <a:bodyPr wrap="none" rtlCol="0">
            <a:spAutoFit/>
          </a:bodyPr>
          <a:lstStyle/>
          <a:p>
            <a:endParaRPr lang="en-US" dirty="0"/>
          </a:p>
        </p:txBody>
      </p:sp>
      <p:sp>
        <p:nvSpPr>
          <p:cNvPr id="24" name="TextBox 23"/>
          <p:cNvSpPr txBox="1"/>
          <p:nvPr/>
        </p:nvSpPr>
        <p:spPr>
          <a:xfrm>
            <a:off x="5489985" y="5265141"/>
            <a:ext cx="184666" cy="461665"/>
          </a:xfrm>
          <a:prstGeom prst="rect">
            <a:avLst/>
          </a:prstGeom>
          <a:noFill/>
        </p:spPr>
        <p:txBody>
          <a:bodyPr wrap="none" rtlCol="0">
            <a:spAutoFit/>
          </a:bodyPr>
          <a:lstStyle/>
          <a:p>
            <a:endParaRPr lang="en-US" dirty="0"/>
          </a:p>
        </p:txBody>
      </p:sp>
      <p:sp>
        <p:nvSpPr>
          <p:cNvPr id="14" name="TextBox 13"/>
          <p:cNvSpPr txBox="1"/>
          <p:nvPr/>
        </p:nvSpPr>
        <p:spPr>
          <a:xfrm>
            <a:off x="1447800" y="1600200"/>
            <a:ext cx="184666" cy="461665"/>
          </a:xfrm>
          <a:prstGeom prst="rect">
            <a:avLst/>
          </a:prstGeom>
          <a:noFill/>
        </p:spPr>
        <p:txBody>
          <a:bodyPr wrap="none" rtlCol="0">
            <a:spAutoFit/>
          </a:bodyPr>
          <a:lstStyle/>
          <a:p>
            <a:endParaRPr lang="en-US" dirty="0"/>
          </a:p>
        </p:txBody>
      </p:sp>
      <p:sp>
        <p:nvSpPr>
          <p:cNvPr id="21" name="TextBox 20"/>
          <p:cNvSpPr txBox="1"/>
          <p:nvPr/>
        </p:nvSpPr>
        <p:spPr>
          <a:xfrm>
            <a:off x="3441483" y="4507125"/>
            <a:ext cx="184666" cy="461665"/>
          </a:xfrm>
          <a:prstGeom prst="rect">
            <a:avLst/>
          </a:prstGeom>
          <a:noFill/>
        </p:spPr>
        <p:txBody>
          <a:bodyPr wrap="none" rtlCol="0">
            <a:spAutoFit/>
          </a:bodyPr>
          <a:lstStyle/>
          <a:p>
            <a:endParaRPr lang="en-US" dirty="0"/>
          </a:p>
        </p:txBody>
      </p:sp>
      <p:sp>
        <p:nvSpPr>
          <p:cNvPr id="25" name="TextBox 24"/>
          <p:cNvSpPr txBox="1"/>
          <p:nvPr/>
        </p:nvSpPr>
        <p:spPr>
          <a:xfrm>
            <a:off x="1905000" y="2133600"/>
            <a:ext cx="184666" cy="461665"/>
          </a:xfrm>
          <a:prstGeom prst="rect">
            <a:avLst/>
          </a:prstGeom>
          <a:noFill/>
        </p:spPr>
        <p:txBody>
          <a:bodyPr wrap="none" rtlCol="0">
            <a:spAutoFit/>
          </a:bodyPr>
          <a:lstStyle/>
          <a:p>
            <a:endParaRPr lang="en-US" dirty="0">
              <a:ln>
                <a:solidFill>
                  <a:srgbClr val="000000"/>
                </a:solidFill>
              </a:ln>
              <a:solidFill>
                <a:srgbClr val="0000FF"/>
              </a:solidFill>
            </a:endParaRPr>
          </a:p>
        </p:txBody>
      </p:sp>
      <p:sp>
        <p:nvSpPr>
          <p:cNvPr id="23" name="TextBox 22"/>
          <p:cNvSpPr txBox="1"/>
          <p:nvPr/>
        </p:nvSpPr>
        <p:spPr>
          <a:xfrm>
            <a:off x="4474308" y="3360615"/>
            <a:ext cx="184666" cy="461665"/>
          </a:xfrm>
          <a:prstGeom prst="rect">
            <a:avLst/>
          </a:prstGeom>
          <a:noFill/>
        </p:spPr>
        <p:txBody>
          <a:bodyPr wrap="none" rtlCol="0">
            <a:spAutoFit/>
          </a:bodyPr>
          <a:lstStyle/>
          <a:p>
            <a:endParaRPr lang="en-US" dirty="0"/>
          </a:p>
        </p:txBody>
      </p:sp>
      <p:sp>
        <p:nvSpPr>
          <p:cNvPr id="20" name="TextBox 19"/>
          <p:cNvSpPr txBox="1"/>
          <p:nvPr/>
        </p:nvSpPr>
        <p:spPr>
          <a:xfrm>
            <a:off x="3477846" y="3927231"/>
            <a:ext cx="184666" cy="461665"/>
          </a:xfrm>
          <a:prstGeom prst="rect">
            <a:avLst/>
          </a:prstGeom>
          <a:noFill/>
        </p:spPr>
        <p:txBody>
          <a:bodyPr wrap="none" rtlCol="0">
            <a:spAutoFit/>
          </a:bodyPr>
          <a:lstStyle/>
          <a:p>
            <a:endParaRPr lang="en-US" dirty="0"/>
          </a:p>
        </p:txBody>
      </p:sp>
      <p:sp>
        <p:nvSpPr>
          <p:cNvPr id="26" name="TextBox 25"/>
          <p:cNvSpPr txBox="1"/>
          <p:nvPr/>
        </p:nvSpPr>
        <p:spPr>
          <a:xfrm>
            <a:off x="1600200" y="5257800"/>
            <a:ext cx="6172200" cy="461665"/>
          </a:xfrm>
          <a:prstGeom prst="rect">
            <a:avLst/>
          </a:prstGeom>
          <a:noFill/>
        </p:spPr>
        <p:txBody>
          <a:bodyPr wrap="square" rtlCol="0">
            <a:spAutoFit/>
          </a:bodyPr>
          <a:lstStyle/>
          <a:p>
            <a:pPr algn="ctr"/>
            <a:endParaRPr lang="en-US" dirty="0"/>
          </a:p>
        </p:txBody>
      </p:sp>
      <p:sp>
        <p:nvSpPr>
          <p:cNvPr id="27" name="TextBox 26"/>
          <p:cNvSpPr txBox="1"/>
          <p:nvPr/>
        </p:nvSpPr>
        <p:spPr>
          <a:xfrm>
            <a:off x="5881077" y="5001846"/>
            <a:ext cx="184666" cy="461665"/>
          </a:xfrm>
          <a:prstGeom prst="rect">
            <a:avLst/>
          </a:prstGeom>
          <a:noFill/>
        </p:spPr>
        <p:txBody>
          <a:bodyPr wrap="none" rtlCol="0">
            <a:spAutoFit/>
          </a:bodyPr>
          <a:lstStyle/>
          <a:p>
            <a:endParaRPr lang="en-US" dirty="0"/>
          </a:p>
        </p:txBody>
      </p:sp>
      <p:sp>
        <p:nvSpPr>
          <p:cNvPr id="29" name="TextBox 28"/>
          <p:cNvSpPr txBox="1"/>
          <p:nvPr/>
        </p:nvSpPr>
        <p:spPr>
          <a:xfrm>
            <a:off x="1371600" y="1447800"/>
            <a:ext cx="193232" cy="960263"/>
          </a:xfrm>
          <a:prstGeom prst="rect">
            <a:avLst/>
          </a:prstGeom>
          <a:noFill/>
        </p:spPr>
        <p:txBody>
          <a:bodyPr wrap="none" rtlCol="0">
            <a:spAutoFit/>
          </a:bodyPr>
          <a:lstStyle/>
          <a:p>
            <a:pPr>
              <a:spcBef>
                <a:spcPct val="35000"/>
              </a:spcBef>
            </a:pPr>
            <a:endParaRPr lang="en-US" b="1" dirty="0">
              <a:solidFill>
                <a:srgbClr val="000090"/>
              </a:solidFill>
              <a:latin typeface="Arial" charset="0"/>
            </a:endParaRPr>
          </a:p>
          <a:p>
            <a:endParaRPr lang="en-US" dirty="0"/>
          </a:p>
        </p:txBody>
      </p:sp>
      <p:sp>
        <p:nvSpPr>
          <p:cNvPr id="28" name="TextBox 27"/>
          <p:cNvSpPr txBox="1"/>
          <p:nvPr/>
        </p:nvSpPr>
        <p:spPr>
          <a:xfrm>
            <a:off x="4259385" y="4767385"/>
            <a:ext cx="184666" cy="461665"/>
          </a:xfrm>
          <a:prstGeom prst="rect">
            <a:avLst/>
          </a:prstGeom>
          <a:noFill/>
        </p:spPr>
        <p:txBody>
          <a:bodyPr wrap="none" rtlCol="0">
            <a:spAutoFit/>
          </a:bodyPr>
          <a:lstStyle/>
          <a:p>
            <a:endParaRPr lang="en-US" dirty="0"/>
          </a:p>
        </p:txBody>
      </p:sp>
      <p:sp>
        <p:nvSpPr>
          <p:cNvPr id="30" name="TextBox 29"/>
          <p:cNvSpPr txBox="1"/>
          <p:nvPr/>
        </p:nvSpPr>
        <p:spPr>
          <a:xfrm>
            <a:off x="3868615" y="4435231"/>
            <a:ext cx="184666" cy="461665"/>
          </a:xfrm>
          <a:prstGeom prst="rect">
            <a:avLst/>
          </a:prstGeom>
          <a:noFill/>
        </p:spPr>
        <p:txBody>
          <a:bodyPr wrap="none" rtlCol="0">
            <a:spAutoFit/>
          </a:bodyPr>
          <a:lstStyle/>
          <a:p>
            <a:endParaRPr lang="en-US" dirty="0"/>
          </a:p>
        </p:txBody>
      </p:sp>
      <p:sp>
        <p:nvSpPr>
          <p:cNvPr id="31" name="TextBox 30"/>
          <p:cNvSpPr txBox="1"/>
          <p:nvPr/>
        </p:nvSpPr>
        <p:spPr>
          <a:xfrm>
            <a:off x="1905000" y="990600"/>
            <a:ext cx="184666" cy="461665"/>
          </a:xfrm>
          <a:prstGeom prst="rect">
            <a:avLst/>
          </a:prstGeom>
          <a:noFill/>
        </p:spPr>
        <p:txBody>
          <a:bodyPr wrap="none" rtlCol="0">
            <a:spAutoFit/>
          </a:bodyPr>
          <a:lstStyle/>
          <a:p>
            <a:endParaRPr lang="en-US" dirty="0"/>
          </a:p>
        </p:txBody>
      </p:sp>
      <p:sp>
        <p:nvSpPr>
          <p:cNvPr id="33" name="TextBox 32"/>
          <p:cNvSpPr txBox="1"/>
          <p:nvPr/>
        </p:nvSpPr>
        <p:spPr>
          <a:xfrm>
            <a:off x="1524000" y="1219200"/>
            <a:ext cx="184666" cy="461665"/>
          </a:xfrm>
          <a:prstGeom prst="rect">
            <a:avLst/>
          </a:prstGeom>
          <a:noFill/>
        </p:spPr>
        <p:txBody>
          <a:bodyPr wrap="none" rtlCol="0">
            <a:spAutoFit/>
          </a:bodyPr>
          <a:lstStyle/>
          <a:p>
            <a:endParaRPr lang="en-US" dirty="0"/>
          </a:p>
        </p:txBody>
      </p:sp>
      <p:sp>
        <p:nvSpPr>
          <p:cNvPr id="32" name="TextBox 31"/>
          <p:cNvSpPr txBox="1"/>
          <p:nvPr/>
        </p:nvSpPr>
        <p:spPr>
          <a:xfrm>
            <a:off x="1447800" y="1066800"/>
            <a:ext cx="7436250" cy="4975721"/>
          </a:xfrm>
          <a:prstGeom prst="rect">
            <a:avLst/>
          </a:prstGeom>
          <a:noFill/>
        </p:spPr>
        <p:txBody>
          <a:bodyPr wrap="none" rtlCol="0">
            <a:spAutoFit/>
          </a:bodyPr>
          <a:lstStyle/>
          <a:p>
            <a:pPr eaLnBrk="1" hangingPunct="1">
              <a:lnSpc>
                <a:spcPct val="90000"/>
              </a:lnSpc>
            </a:pPr>
            <a:r>
              <a:rPr lang="en-US" sz="3200" b="1" dirty="0">
                <a:solidFill>
                  <a:srgbClr val="000090"/>
                </a:solidFill>
                <a:latin typeface="Arial" charset="0"/>
              </a:rPr>
              <a:t>Be aware of weather and stay close </a:t>
            </a:r>
          </a:p>
          <a:p>
            <a:pPr eaLnBrk="1" hangingPunct="1">
              <a:lnSpc>
                <a:spcPct val="90000"/>
              </a:lnSpc>
            </a:pPr>
            <a:r>
              <a:rPr lang="en-US" sz="3200" b="1" dirty="0">
                <a:solidFill>
                  <a:srgbClr val="000090"/>
                </a:solidFill>
                <a:latin typeface="Arial" charset="0"/>
              </a:rPr>
              <a:t>to shore.</a:t>
            </a:r>
          </a:p>
          <a:p>
            <a:pPr eaLnBrk="1" hangingPunct="1">
              <a:lnSpc>
                <a:spcPct val="90000"/>
              </a:lnSpc>
            </a:pPr>
            <a:endParaRPr lang="en-US" sz="3200" b="1" dirty="0">
              <a:solidFill>
                <a:srgbClr val="000090"/>
              </a:solidFill>
              <a:latin typeface="Arial" charset="0"/>
            </a:endParaRPr>
          </a:p>
          <a:p>
            <a:pPr eaLnBrk="1" hangingPunct="1">
              <a:lnSpc>
                <a:spcPct val="90000"/>
              </a:lnSpc>
            </a:pPr>
            <a:r>
              <a:rPr lang="en-US" sz="3200" b="1" dirty="0">
                <a:solidFill>
                  <a:srgbClr val="000090"/>
                </a:solidFill>
                <a:latin typeface="Arial" charset="0"/>
              </a:rPr>
              <a:t>Don’t shoot from a moving boat.</a:t>
            </a:r>
          </a:p>
          <a:p>
            <a:pPr eaLnBrk="1" hangingPunct="1">
              <a:lnSpc>
                <a:spcPct val="90000"/>
              </a:lnSpc>
            </a:pPr>
            <a:endParaRPr lang="en-US" sz="3200" b="1" dirty="0">
              <a:solidFill>
                <a:srgbClr val="000090"/>
              </a:solidFill>
              <a:latin typeface="Arial" charset="0"/>
            </a:endParaRPr>
          </a:p>
          <a:p>
            <a:pPr eaLnBrk="1" hangingPunct="1">
              <a:lnSpc>
                <a:spcPct val="90000"/>
              </a:lnSpc>
            </a:pPr>
            <a:r>
              <a:rPr lang="en-US" sz="3200" b="1" dirty="0">
                <a:solidFill>
                  <a:srgbClr val="000090"/>
                </a:solidFill>
                <a:latin typeface="Arial" charset="0"/>
              </a:rPr>
              <a:t>Firearms are </a:t>
            </a:r>
            <a:r>
              <a:rPr lang="en-US" sz="3200" b="1" i="1" u="sng" dirty="0">
                <a:solidFill>
                  <a:srgbClr val="000090"/>
                </a:solidFill>
                <a:latin typeface="Arial" charset="0"/>
              </a:rPr>
              <a:t>unloaded</a:t>
            </a:r>
            <a:r>
              <a:rPr lang="en-US" sz="3200" b="1" dirty="0">
                <a:solidFill>
                  <a:srgbClr val="000090"/>
                </a:solidFill>
                <a:latin typeface="Arial" charset="0"/>
              </a:rPr>
              <a:t> while the boat </a:t>
            </a:r>
          </a:p>
          <a:p>
            <a:pPr eaLnBrk="1" hangingPunct="1">
              <a:lnSpc>
                <a:spcPct val="90000"/>
              </a:lnSpc>
            </a:pPr>
            <a:r>
              <a:rPr lang="en-US" sz="3200" b="1" dirty="0">
                <a:solidFill>
                  <a:srgbClr val="000090"/>
                </a:solidFill>
                <a:latin typeface="Arial" charset="0"/>
              </a:rPr>
              <a:t>is moving.</a:t>
            </a:r>
          </a:p>
          <a:p>
            <a:pPr eaLnBrk="1" hangingPunct="1">
              <a:lnSpc>
                <a:spcPct val="90000"/>
              </a:lnSpc>
            </a:pPr>
            <a:endParaRPr lang="en-US" sz="3200" b="1" dirty="0">
              <a:solidFill>
                <a:srgbClr val="000090"/>
              </a:solidFill>
              <a:latin typeface="Arial" charset="0"/>
            </a:endParaRPr>
          </a:p>
          <a:p>
            <a:pPr eaLnBrk="1" hangingPunct="1">
              <a:lnSpc>
                <a:spcPct val="90000"/>
              </a:lnSpc>
            </a:pPr>
            <a:r>
              <a:rPr lang="en-US" sz="3200" b="1" dirty="0">
                <a:solidFill>
                  <a:srgbClr val="000090"/>
                </a:solidFill>
                <a:latin typeface="Arial" charset="0"/>
              </a:rPr>
              <a:t>Point muzzle in safe direction.</a:t>
            </a:r>
          </a:p>
          <a:p>
            <a:pPr eaLnBrk="1" hangingPunct="1">
              <a:lnSpc>
                <a:spcPct val="90000"/>
              </a:lnSpc>
            </a:pPr>
            <a:endParaRPr lang="en-US" sz="3200" b="1" dirty="0">
              <a:solidFill>
                <a:srgbClr val="000090"/>
              </a:solidFill>
              <a:latin typeface="Arial" charset="0"/>
            </a:endParaRPr>
          </a:p>
          <a:p>
            <a:pPr eaLnBrk="1" hangingPunct="1">
              <a:lnSpc>
                <a:spcPct val="90000"/>
              </a:lnSpc>
            </a:pPr>
            <a:r>
              <a:rPr lang="en-US" sz="3200" b="1" dirty="0">
                <a:solidFill>
                  <a:srgbClr val="000090"/>
                </a:solidFill>
                <a:latin typeface="Arial" charset="0"/>
              </a:rPr>
              <a:t>Treat every firearm as if it is loaded.</a:t>
            </a:r>
          </a:p>
        </p:txBody>
      </p:sp>
    </p:spTree>
    <p:extLst>
      <p:ext uri="{BB962C8B-B14F-4D97-AF65-F5344CB8AC3E}">
        <p14:creationId xmlns:p14="http://schemas.microsoft.com/office/powerpoint/2010/main" val="41459234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457200"/>
            <a:ext cx="8001000" cy="685800"/>
          </a:xfrm>
        </p:spPr>
        <p:txBody>
          <a:bodyPr/>
          <a:lstStyle/>
          <a:p>
            <a:r>
              <a:rPr lang="en-US" sz="4000" b="0" dirty="0">
                <a:solidFill>
                  <a:srgbClr val="108040"/>
                </a:solidFill>
              </a:rPr>
              <a:t> Shooting Zones</a:t>
            </a:r>
            <a:br>
              <a:rPr lang="en-US" sz="4000" b="0" dirty="0">
                <a:solidFill>
                  <a:srgbClr val="108040"/>
                </a:solidFill>
              </a:rPr>
            </a:br>
            <a:endParaRPr lang="en-US" sz="4000" b="0" dirty="0">
              <a:solidFill>
                <a:srgbClr val="108040"/>
              </a:solidFill>
            </a:endParaRPr>
          </a:p>
        </p:txBody>
      </p:sp>
      <p:sp>
        <p:nvSpPr>
          <p:cNvPr id="5" name="TextBox 4"/>
          <p:cNvSpPr txBox="1"/>
          <p:nvPr/>
        </p:nvSpPr>
        <p:spPr>
          <a:xfrm>
            <a:off x="3200400" y="6586379"/>
            <a:ext cx="3617096" cy="246221"/>
          </a:xfrm>
          <a:prstGeom prst="rect">
            <a:avLst/>
          </a:prstGeom>
          <a:noFill/>
        </p:spPr>
        <p:txBody>
          <a:bodyPr wrap="none" rtlCol="0">
            <a:spAutoFit/>
          </a:bodyPr>
          <a:lstStyle/>
          <a:p>
            <a:r>
              <a:rPr lang="en-US" sz="1000" b="1" dirty="0">
                <a:solidFill>
                  <a:srgbClr val="FF0000"/>
                </a:solidFill>
                <a:latin typeface="Arial"/>
                <a:cs typeface="Arial"/>
              </a:rPr>
              <a:t>Copyright 2019 - Coast Guard Auxiliary Association, Inc.</a:t>
            </a:r>
          </a:p>
        </p:txBody>
      </p:sp>
      <p:sp>
        <p:nvSpPr>
          <p:cNvPr id="4" name="TextBox 3"/>
          <p:cNvSpPr txBox="1"/>
          <p:nvPr/>
        </p:nvSpPr>
        <p:spPr>
          <a:xfrm>
            <a:off x="3134208" y="3134500"/>
            <a:ext cx="184666" cy="461665"/>
          </a:xfrm>
          <a:prstGeom prst="rect">
            <a:avLst/>
          </a:prstGeom>
          <a:noFill/>
        </p:spPr>
        <p:txBody>
          <a:bodyPr wrap="none" rtlCol="0">
            <a:spAutoFit/>
          </a:bodyPr>
          <a:lstStyle/>
          <a:p>
            <a:endParaRPr lang="en-US" dirty="0"/>
          </a:p>
        </p:txBody>
      </p:sp>
      <p:sp>
        <p:nvSpPr>
          <p:cNvPr id="7" name="TextBox 6"/>
          <p:cNvSpPr txBox="1"/>
          <p:nvPr/>
        </p:nvSpPr>
        <p:spPr>
          <a:xfrm>
            <a:off x="5059799" y="4158847"/>
            <a:ext cx="184666" cy="461665"/>
          </a:xfrm>
          <a:prstGeom prst="rect">
            <a:avLst/>
          </a:prstGeom>
          <a:noFill/>
        </p:spPr>
        <p:txBody>
          <a:bodyPr wrap="none" rtlCol="0">
            <a:spAutoFit/>
          </a:bodyPr>
          <a:lstStyle/>
          <a:p>
            <a:endParaRPr lang="en-US" dirty="0"/>
          </a:p>
        </p:txBody>
      </p:sp>
      <p:sp>
        <p:nvSpPr>
          <p:cNvPr id="9" name="TextBox 8"/>
          <p:cNvSpPr txBox="1"/>
          <p:nvPr/>
        </p:nvSpPr>
        <p:spPr>
          <a:xfrm>
            <a:off x="2130442" y="3523752"/>
            <a:ext cx="184666" cy="461665"/>
          </a:xfrm>
          <a:prstGeom prst="rect">
            <a:avLst/>
          </a:prstGeom>
          <a:noFill/>
        </p:spPr>
        <p:txBody>
          <a:bodyPr wrap="none" rtlCol="0">
            <a:spAutoFit/>
          </a:bodyPr>
          <a:lstStyle/>
          <a:p>
            <a:endParaRPr lang="en-US" dirty="0"/>
          </a:p>
        </p:txBody>
      </p:sp>
      <p:sp>
        <p:nvSpPr>
          <p:cNvPr id="6" name="TextBox 5"/>
          <p:cNvSpPr txBox="1"/>
          <p:nvPr/>
        </p:nvSpPr>
        <p:spPr>
          <a:xfrm>
            <a:off x="7722852" y="4015438"/>
            <a:ext cx="184666" cy="461665"/>
          </a:xfrm>
          <a:prstGeom prst="rect">
            <a:avLst/>
          </a:prstGeom>
          <a:noFill/>
        </p:spPr>
        <p:txBody>
          <a:bodyPr wrap="none" rtlCol="0">
            <a:spAutoFit/>
          </a:bodyPr>
          <a:lstStyle/>
          <a:p>
            <a:endParaRPr lang="en-US" dirty="0"/>
          </a:p>
        </p:txBody>
      </p:sp>
      <p:sp>
        <p:nvSpPr>
          <p:cNvPr id="8" name="TextBox 7"/>
          <p:cNvSpPr txBox="1"/>
          <p:nvPr/>
        </p:nvSpPr>
        <p:spPr>
          <a:xfrm>
            <a:off x="2130442" y="4630046"/>
            <a:ext cx="184666" cy="461665"/>
          </a:xfrm>
          <a:prstGeom prst="rect">
            <a:avLst/>
          </a:prstGeom>
          <a:noFill/>
        </p:spPr>
        <p:txBody>
          <a:bodyPr wrap="none" rtlCol="0">
            <a:spAutoFit/>
          </a:bodyPr>
          <a:lstStyle/>
          <a:p>
            <a:endParaRPr lang="en-US" dirty="0"/>
          </a:p>
        </p:txBody>
      </p:sp>
      <p:sp>
        <p:nvSpPr>
          <p:cNvPr id="10" name="TextBox 9"/>
          <p:cNvSpPr txBox="1"/>
          <p:nvPr/>
        </p:nvSpPr>
        <p:spPr>
          <a:xfrm>
            <a:off x="2209800" y="5715000"/>
            <a:ext cx="184666" cy="461665"/>
          </a:xfrm>
          <a:prstGeom prst="rect">
            <a:avLst/>
          </a:prstGeom>
          <a:noFill/>
        </p:spPr>
        <p:txBody>
          <a:bodyPr wrap="none" rtlCol="0">
            <a:spAutoFit/>
          </a:bodyPr>
          <a:lstStyle/>
          <a:p>
            <a:endParaRPr lang="en-US" b="1" dirty="0">
              <a:solidFill>
                <a:srgbClr val="000090"/>
              </a:solidFill>
            </a:endParaRPr>
          </a:p>
        </p:txBody>
      </p:sp>
      <p:sp>
        <p:nvSpPr>
          <p:cNvPr id="12" name="TextBox 11"/>
          <p:cNvSpPr txBox="1"/>
          <p:nvPr/>
        </p:nvSpPr>
        <p:spPr>
          <a:xfrm>
            <a:off x="4506704" y="3626187"/>
            <a:ext cx="184666" cy="461665"/>
          </a:xfrm>
          <a:prstGeom prst="rect">
            <a:avLst/>
          </a:prstGeom>
          <a:noFill/>
        </p:spPr>
        <p:txBody>
          <a:bodyPr wrap="none" rtlCol="0">
            <a:spAutoFit/>
          </a:bodyPr>
          <a:lstStyle/>
          <a:p>
            <a:endParaRPr lang="en-US" dirty="0"/>
          </a:p>
        </p:txBody>
      </p:sp>
      <p:sp>
        <p:nvSpPr>
          <p:cNvPr id="3" name="TextBox 2"/>
          <p:cNvSpPr txBox="1"/>
          <p:nvPr/>
        </p:nvSpPr>
        <p:spPr>
          <a:xfrm>
            <a:off x="5715320" y="3708134"/>
            <a:ext cx="184666" cy="461665"/>
          </a:xfrm>
          <a:prstGeom prst="rect">
            <a:avLst/>
          </a:prstGeom>
          <a:noFill/>
        </p:spPr>
        <p:txBody>
          <a:bodyPr wrap="none" rtlCol="0">
            <a:spAutoFit/>
          </a:bodyPr>
          <a:lstStyle/>
          <a:p>
            <a:endParaRPr lang="en-US" dirty="0"/>
          </a:p>
        </p:txBody>
      </p:sp>
      <p:sp>
        <p:nvSpPr>
          <p:cNvPr id="13" name="TextBox 12"/>
          <p:cNvSpPr txBox="1"/>
          <p:nvPr/>
        </p:nvSpPr>
        <p:spPr>
          <a:xfrm>
            <a:off x="3953609" y="5408550"/>
            <a:ext cx="184666" cy="461665"/>
          </a:xfrm>
          <a:prstGeom prst="rect">
            <a:avLst/>
          </a:prstGeom>
          <a:noFill/>
        </p:spPr>
        <p:txBody>
          <a:bodyPr wrap="none" rtlCol="0">
            <a:spAutoFit/>
          </a:bodyPr>
          <a:lstStyle/>
          <a:p>
            <a:endParaRPr lang="en-US" dirty="0"/>
          </a:p>
        </p:txBody>
      </p:sp>
      <p:sp>
        <p:nvSpPr>
          <p:cNvPr id="17" name="TextBox 16"/>
          <p:cNvSpPr txBox="1"/>
          <p:nvPr/>
        </p:nvSpPr>
        <p:spPr>
          <a:xfrm>
            <a:off x="7292666" y="3564726"/>
            <a:ext cx="184666" cy="461665"/>
          </a:xfrm>
          <a:prstGeom prst="rect">
            <a:avLst/>
          </a:prstGeom>
          <a:noFill/>
        </p:spPr>
        <p:txBody>
          <a:bodyPr wrap="none" rtlCol="0">
            <a:spAutoFit/>
          </a:bodyPr>
          <a:lstStyle/>
          <a:p>
            <a:endParaRPr lang="en-US" dirty="0"/>
          </a:p>
        </p:txBody>
      </p:sp>
      <p:sp>
        <p:nvSpPr>
          <p:cNvPr id="15" name="TextBox 14"/>
          <p:cNvSpPr txBox="1"/>
          <p:nvPr/>
        </p:nvSpPr>
        <p:spPr>
          <a:xfrm>
            <a:off x="5554213" y="3465321"/>
            <a:ext cx="184666" cy="461665"/>
          </a:xfrm>
          <a:prstGeom prst="rect">
            <a:avLst/>
          </a:prstGeom>
          <a:noFill/>
        </p:spPr>
        <p:txBody>
          <a:bodyPr wrap="none" rtlCol="0">
            <a:spAutoFit/>
          </a:bodyPr>
          <a:lstStyle/>
          <a:p>
            <a:endParaRPr lang="en-US" dirty="0"/>
          </a:p>
        </p:txBody>
      </p:sp>
      <p:sp>
        <p:nvSpPr>
          <p:cNvPr id="11" name="TextBox 10"/>
          <p:cNvSpPr txBox="1"/>
          <p:nvPr/>
        </p:nvSpPr>
        <p:spPr>
          <a:xfrm>
            <a:off x="1447800" y="1143000"/>
            <a:ext cx="184666" cy="461665"/>
          </a:xfrm>
          <a:prstGeom prst="rect">
            <a:avLst/>
          </a:prstGeom>
          <a:noFill/>
        </p:spPr>
        <p:txBody>
          <a:bodyPr wrap="none" rtlCol="0">
            <a:spAutoFit/>
          </a:bodyPr>
          <a:lstStyle/>
          <a:p>
            <a:endParaRPr lang="en-US" dirty="0"/>
          </a:p>
        </p:txBody>
      </p:sp>
      <p:sp>
        <p:nvSpPr>
          <p:cNvPr id="16" name="TextBox 15"/>
          <p:cNvSpPr txBox="1"/>
          <p:nvPr/>
        </p:nvSpPr>
        <p:spPr>
          <a:xfrm>
            <a:off x="3502938" y="5183193"/>
            <a:ext cx="184666" cy="461665"/>
          </a:xfrm>
          <a:prstGeom prst="rect">
            <a:avLst/>
          </a:prstGeom>
          <a:noFill/>
        </p:spPr>
        <p:txBody>
          <a:bodyPr wrap="none" rtlCol="0">
            <a:spAutoFit/>
          </a:bodyPr>
          <a:lstStyle/>
          <a:p>
            <a:endParaRPr lang="en-US" dirty="0"/>
          </a:p>
        </p:txBody>
      </p:sp>
      <p:sp>
        <p:nvSpPr>
          <p:cNvPr id="18" name="TextBox 17"/>
          <p:cNvSpPr txBox="1"/>
          <p:nvPr/>
        </p:nvSpPr>
        <p:spPr>
          <a:xfrm>
            <a:off x="3666818" y="2888657"/>
            <a:ext cx="184666" cy="461665"/>
          </a:xfrm>
          <a:prstGeom prst="rect">
            <a:avLst/>
          </a:prstGeom>
          <a:noFill/>
        </p:spPr>
        <p:txBody>
          <a:bodyPr wrap="none" rtlCol="0">
            <a:spAutoFit/>
          </a:bodyPr>
          <a:lstStyle/>
          <a:p>
            <a:endParaRPr lang="en-US" dirty="0"/>
          </a:p>
        </p:txBody>
      </p:sp>
      <p:sp>
        <p:nvSpPr>
          <p:cNvPr id="19" name="TextBox 18"/>
          <p:cNvSpPr txBox="1"/>
          <p:nvPr/>
        </p:nvSpPr>
        <p:spPr>
          <a:xfrm>
            <a:off x="6616661" y="2765736"/>
            <a:ext cx="184666" cy="461665"/>
          </a:xfrm>
          <a:prstGeom prst="rect">
            <a:avLst/>
          </a:prstGeom>
          <a:noFill/>
        </p:spPr>
        <p:txBody>
          <a:bodyPr wrap="none" rtlCol="0">
            <a:spAutoFit/>
          </a:bodyPr>
          <a:lstStyle/>
          <a:p>
            <a:endParaRPr lang="en-US" dirty="0"/>
          </a:p>
        </p:txBody>
      </p:sp>
      <p:sp>
        <p:nvSpPr>
          <p:cNvPr id="22" name="TextBox 21"/>
          <p:cNvSpPr txBox="1"/>
          <p:nvPr/>
        </p:nvSpPr>
        <p:spPr>
          <a:xfrm>
            <a:off x="6452781" y="3953978"/>
            <a:ext cx="184666" cy="461665"/>
          </a:xfrm>
          <a:prstGeom prst="rect">
            <a:avLst/>
          </a:prstGeom>
          <a:noFill/>
        </p:spPr>
        <p:txBody>
          <a:bodyPr wrap="none" rtlCol="0">
            <a:spAutoFit/>
          </a:bodyPr>
          <a:lstStyle/>
          <a:p>
            <a:endParaRPr lang="en-US" dirty="0"/>
          </a:p>
        </p:txBody>
      </p:sp>
      <p:sp>
        <p:nvSpPr>
          <p:cNvPr id="24" name="TextBox 23"/>
          <p:cNvSpPr txBox="1"/>
          <p:nvPr/>
        </p:nvSpPr>
        <p:spPr>
          <a:xfrm>
            <a:off x="5489985" y="5265141"/>
            <a:ext cx="184666" cy="461665"/>
          </a:xfrm>
          <a:prstGeom prst="rect">
            <a:avLst/>
          </a:prstGeom>
          <a:noFill/>
        </p:spPr>
        <p:txBody>
          <a:bodyPr wrap="none" rtlCol="0">
            <a:spAutoFit/>
          </a:bodyPr>
          <a:lstStyle/>
          <a:p>
            <a:endParaRPr lang="en-US" dirty="0"/>
          </a:p>
        </p:txBody>
      </p:sp>
      <p:sp>
        <p:nvSpPr>
          <p:cNvPr id="14" name="TextBox 13"/>
          <p:cNvSpPr txBox="1"/>
          <p:nvPr/>
        </p:nvSpPr>
        <p:spPr>
          <a:xfrm>
            <a:off x="1447800" y="1600200"/>
            <a:ext cx="184666" cy="461665"/>
          </a:xfrm>
          <a:prstGeom prst="rect">
            <a:avLst/>
          </a:prstGeom>
          <a:noFill/>
        </p:spPr>
        <p:txBody>
          <a:bodyPr wrap="none" rtlCol="0">
            <a:spAutoFit/>
          </a:bodyPr>
          <a:lstStyle/>
          <a:p>
            <a:endParaRPr lang="en-US" dirty="0"/>
          </a:p>
        </p:txBody>
      </p:sp>
      <p:sp>
        <p:nvSpPr>
          <p:cNvPr id="21" name="TextBox 20"/>
          <p:cNvSpPr txBox="1"/>
          <p:nvPr/>
        </p:nvSpPr>
        <p:spPr>
          <a:xfrm>
            <a:off x="3441483" y="4507125"/>
            <a:ext cx="184666" cy="461665"/>
          </a:xfrm>
          <a:prstGeom prst="rect">
            <a:avLst/>
          </a:prstGeom>
          <a:noFill/>
        </p:spPr>
        <p:txBody>
          <a:bodyPr wrap="none" rtlCol="0">
            <a:spAutoFit/>
          </a:bodyPr>
          <a:lstStyle/>
          <a:p>
            <a:endParaRPr lang="en-US" dirty="0"/>
          </a:p>
        </p:txBody>
      </p:sp>
      <p:sp>
        <p:nvSpPr>
          <p:cNvPr id="25" name="TextBox 24"/>
          <p:cNvSpPr txBox="1"/>
          <p:nvPr/>
        </p:nvSpPr>
        <p:spPr>
          <a:xfrm>
            <a:off x="1905000" y="2133600"/>
            <a:ext cx="184666" cy="461665"/>
          </a:xfrm>
          <a:prstGeom prst="rect">
            <a:avLst/>
          </a:prstGeom>
          <a:noFill/>
        </p:spPr>
        <p:txBody>
          <a:bodyPr wrap="none" rtlCol="0">
            <a:spAutoFit/>
          </a:bodyPr>
          <a:lstStyle/>
          <a:p>
            <a:endParaRPr lang="en-US" dirty="0">
              <a:ln>
                <a:solidFill>
                  <a:srgbClr val="000000"/>
                </a:solidFill>
              </a:ln>
              <a:solidFill>
                <a:srgbClr val="0000FF"/>
              </a:solidFill>
            </a:endParaRPr>
          </a:p>
        </p:txBody>
      </p:sp>
      <p:sp>
        <p:nvSpPr>
          <p:cNvPr id="23" name="TextBox 22"/>
          <p:cNvSpPr txBox="1"/>
          <p:nvPr/>
        </p:nvSpPr>
        <p:spPr>
          <a:xfrm>
            <a:off x="4474308" y="3360615"/>
            <a:ext cx="184666" cy="461665"/>
          </a:xfrm>
          <a:prstGeom prst="rect">
            <a:avLst/>
          </a:prstGeom>
          <a:noFill/>
        </p:spPr>
        <p:txBody>
          <a:bodyPr wrap="none" rtlCol="0">
            <a:spAutoFit/>
          </a:bodyPr>
          <a:lstStyle/>
          <a:p>
            <a:endParaRPr lang="en-US" dirty="0"/>
          </a:p>
        </p:txBody>
      </p:sp>
      <p:sp>
        <p:nvSpPr>
          <p:cNvPr id="20" name="TextBox 19"/>
          <p:cNvSpPr txBox="1"/>
          <p:nvPr/>
        </p:nvSpPr>
        <p:spPr>
          <a:xfrm>
            <a:off x="3477846" y="3927231"/>
            <a:ext cx="184666" cy="461665"/>
          </a:xfrm>
          <a:prstGeom prst="rect">
            <a:avLst/>
          </a:prstGeom>
          <a:noFill/>
        </p:spPr>
        <p:txBody>
          <a:bodyPr wrap="none" rtlCol="0">
            <a:spAutoFit/>
          </a:bodyPr>
          <a:lstStyle/>
          <a:p>
            <a:endParaRPr lang="en-US" dirty="0"/>
          </a:p>
        </p:txBody>
      </p:sp>
      <p:sp>
        <p:nvSpPr>
          <p:cNvPr id="26" name="TextBox 25"/>
          <p:cNvSpPr txBox="1"/>
          <p:nvPr/>
        </p:nvSpPr>
        <p:spPr>
          <a:xfrm>
            <a:off x="1600200" y="5257800"/>
            <a:ext cx="6172200" cy="461665"/>
          </a:xfrm>
          <a:prstGeom prst="rect">
            <a:avLst/>
          </a:prstGeom>
          <a:noFill/>
        </p:spPr>
        <p:txBody>
          <a:bodyPr wrap="square" rtlCol="0">
            <a:spAutoFit/>
          </a:bodyPr>
          <a:lstStyle/>
          <a:p>
            <a:pPr algn="ctr"/>
            <a:endParaRPr lang="en-US" dirty="0"/>
          </a:p>
        </p:txBody>
      </p:sp>
      <p:sp>
        <p:nvSpPr>
          <p:cNvPr id="27" name="TextBox 26"/>
          <p:cNvSpPr txBox="1"/>
          <p:nvPr/>
        </p:nvSpPr>
        <p:spPr>
          <a:xfrm>
            <a:off x="5881077" y="5001846"/>
            <a:ext cx="184666" cy="461665"/>
          </a:xfrm>
          <a:prstGeom prst="rect">
            <a:avLst/>
          </a:prstGeom>
          <a:noFill/>
        </p:spPr>
        <p:txBody>
          <a:bodyPr wrap="none" rtlCol="0">
            <a:spAutoFit/>
          </a:bodyPr>
          <a:lstStyle/>
          <a:p>
            <a:endParaRPr lang="en-US" dirty="0"/>
          </a:p>
        </p:txBody>
      </p:sp>
      <p:sp>
        <p:nvSpPr>
          <p:cNvPr id="29" name="TextBox 28"/>
          <p:cNvSpPr txBox="1"/>
          <p:nvPr/>
        </p:nvSpPr>
        <p:spPr>
          <a:xfrm>
            <a:off x="1371600" y="1447800"/>
            <a:ext cx="193232" cy="960263"/>
          </a:xfrm>
          <a:prstGeom prst="rect">
            <a:avLst/>
          </a:prstGeom>
          <a:noFill/>
        </p:spPr>
        <p:txBody>
          <a:bodyPr wrap="none" rtlCol="0">
            <a:spAutoFit/>
          </a:bodyPr>
          <a:lstStyle/>
          <a:p>
            <a:pPr>
              <a:spcBef>
                <a:spcPct val="35000"/>
              </a:spcBef>
            </a:pPr>
            <a:endParaRPr lang="en-US" b="1" dirty="0">
              <a:solidFill>
                <a:srgbClr val="000090"/>
              </a:solidFill>
              <a:latin typeface="Arial" charset="0"/>
            </a:endParaRPr>
          </a:p>
          <a:p>
            <a:endParaRPr lang="en-US" dirty="0"/>
          </a:p>
        </p:txBody>
      </p:sp>
      <p:sp>
        <p:nvSpPr>
          <p:cNvPr id="28" name="TextBox 27"/>
          <p:cNvSpPr txBox="1"/>
          <p:nvPr/>
        </p:nvSpPr>
        <p:spPr>
          <a:xfrm>
            <a:off x="4259385" y="4767385"/>
            <a:ext cx="184666" cy="461665"/>
          </a:xfrm>
          <a:prstGeom prst="rect">
            <a:avLst/>
          </a:prstGeom>
          <a:noFill/>
        </p:spPr>
        <p:txBody>
          <a:bodyPr wrap="none" rtlCol="0">
            <a:spAutoFit/>
          </a:bodyPr>
          <a:lstStyle/>
          <a:p>
            <a:endParaRPr lang="en-US" dirty="0"/>
          </a:p>
        </p:txBody>
      </p:sp>
      <p:sp>
        <p:nvSpPr>
          <p:cNvPr id="30" name="TextBox 29"/>
          <p:cNvSpPr txBox="1"/>
          <p:nvPr/>
        </p:nvSpPr>
        <p:spPr>
          <a:xfrm>
            <a:off x="3868615" y="4435231"/>
            <a:ext cx="184666" cy="461665"/>
          </a:xfrm>
          <a:prstGeom prst="rect">
            <a:avLst/>
          </a:prstGeom>
          <a:noFill/>
        </p:spPr>
        <p:txBody>
          <a:bodyPr wrap="none" rtlCol="0">
            <a:spAutoFit/>
          </a:bodyPr>
          <a:lstStyle/>
          <a:p>
            <a:endParaRPr lang="en-US" dirty="0"/>
          </a:p>
        </p:txBody>
      </p:sp>
      <p:sp>
        <p:nvSpPr>
          <p:cNvPr id="31" name="TextBox 30"/>
          <p:cNvSpPr txBox="1"/>
          <p:nvPr/>
        </p:nvSpPr>
        <p:spPr>
          <a:xfrm>
            <a:off x="1905000" y="990600"/>
            <a:ext cx="184666" cy="461665"/>
          </a:xfrm>
          <a:prstGeom prst="rect">
            <a:avLst/>
          </a:prstGeom>
          <a:noFill/>
        </p:spPr>
        <p:txBody>
          <a:bodyPr wrap="none" rtlCol="0">
            <a:spAutoFit/>
          </a:bodyPr>
          <a:lstStyle/>
          <a:p>
            <a:endParaRPr lang="en-US" dirty="0"/>
          </a:p>
        </p:txBody>
      </p:sp>
      <p:sp>
        <p:nvSpPr>
          <p:cNvPr id="33" name="TextBox 32"/>
          <p:cNvSpPr txBox="1"/>
          <p:nvPr/>
        </p:nvSpPr>
        <p:spPr>
          <a:xfrm>
            <a:off x="1524000" y="1219200"/>
            <a:ext cx="184666" cy="461665"/>
          </a:xfrm>
          <a:prstGeom prst="rect">
            <a:avLst/>
          </a:prstGeom>
          <a:noFill/>
        </p:spPr>
        <p:txBody>
          <a:bodyPr wrap="none" rtlCol="0">
            <a:spAutoFit/>
          </a:bodyPr>
          <a:lstStyle/>
          <a:p>
            <a:endParaRPr lang="en-US" dirty="0"/>
          </a:p>
        </p:txBody>
      </p:sp>
      <p:sp>
        <p:nvSpPr>
          <p:cNvPr id="34" name="TextBox 33"/>
          <p:cNvSpPr txBox="1"/>
          <p:nvPr/>
        </p:nvSpPr>
        <p:spPr>
          <a:xfrm>
            <a:off x="4142154" y="3360615"/>
            <a:ext cx="184666" cy="461665"/>
          </a:xfrm>
          <a:prstGeom prst="rect">
            <a:avLst/>
          </a:prstGeom>
          <a:noFill/>
        </p:spPr>
        <p:txBody>
          <a:bodyPr wrap="none" rtlCol="0">
            <a:spAutoFit/>
          </a:bodyPr>
          <a:lstStyle/>
          <a:p>
            <a:endParaRPr lang="en-US" dirty="0"/>
          </a:p>
        </p:txBody>
      </p:sp>
      <p:pic>
        <p:nvPicPr>
          <p:cNvPr id="35" name="Picture 2" descr="https://tpwd.texas.gov/education/hunter-education/online-course/images-safety/Zonesduck_8688.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1371600"/>
            <a:ext cx="7315200" cy="488274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9828005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685800"/>
          </a:xfrm>
        </p:spPr>
        <p:txBody>
          <a:bodyPr/>
          <a:lstStyle/>
          <a:p>
            <a:r>
              <a:rPr lang="en-US" sz="4000" b="0" dirty="0">
                <a:solidFill>
                  <a:srgbClr val="108040"/>
                </a:solidFill>
              </a:rPr>
              <a:t>Capacity</a:t>
            </a:r>
          </a:p>
        </p:txBody>
      </p:sp>
      <p:sp>
        <p:nvSpPr>
          <p:cNvPr id="5" name="TextBox 4"/>
          <p:cNvSpPr txBox="1"/>
          <p:nvPr/>
        </p:nvSpPr>
        <p:spPr>
          <a:xfrm>
            <a:off x="3200400" y="6586379"/>
            <a:ext cx="3617096" cy="246221"/>
          </a:xfrm>
          <a:prstGeom prst="rect">
            <a:avLst/>
          </a:prstGeom>
          <a:noFill/>
        </p:spPr>
        <p:txBody>
          <a:bodyPr wrap="none" rtlCol="0">
            <a:spAutoFit/>
          </a:bodyPr>
          <a:lstStyle/>
          <a:p>
            <a:r>
              <a:rPr lang="en-US" sz="1000" b="1" dirty="0">
                <a:solidFill>
                  <a:srgbClr val="FF0000"/>
                </a:solidFill>
                <a:latin typeface="Arial"/>
                <a:cs typeface="Arial"/>
              </a:rPr>
              <a:t>Copyright 2019 - Coast Guard Auxiliary Association, Inc.</a:t>
            </a:r>
          </a:p>
        </p:txBody>
      </p:sp>
      <p:pic>
        <p:nvPicPr>
          <p:cNvPr id="1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990600"/>
            <a:ext cx="3574933" cy="2895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
        <p:nvSpPr>
          <p:cNvPr id="3" name="TextBox 2"/>
          <p:cNvSpPr txBox="1"/>
          <p:nvPr/>
        </p:nvSpPr>
        <p:spPr>
          <a:xfrm>
            <a:off x="1447800" y="1447800"/>
            <a:ext cx="3886200" cy="2431435"/>
          </a:xfrm>
          <a:prstGeom prst="rect">
            <a:avLst/>
          </a:prstGeom>
          <a:noFill/>
        </p:spPr>
        <p:txBody>
          <a:bodyPr wrap="square" rtlCol="0">
            <a:spAutoFit/>
          </a:bodyPr>
          <a:lstStyle/>
          <a:p>
            <a:r>
              <a:rPr lang="en-US" sz="3200" b="1" dirty="0">
                <a:solidFill>
                  <a:srgbClr val="000090"/>
                </a:solidFill>
              </a:rPr>
              <a:t>Motor HP limit is as important as other limits.</a:t>
            </a:r>
          </a:p>
          <a:p>
            <a:endParaRPr lang="en-US" sz="3200" b="1" dirty="0">
              <a:solidFill>
                <a:srgbClr val="108040"/>
              </a:solidFill>
            </a:endParaRPr>
          </a:p>
          <a:p>
            <a:endParaRPr lang="en-US" dirty="0"/>
          </a:p>
        </p:txBody>
      </p:sp>
      <p:sp>
        <p:nvSpPr>
          <p:cNvPr id="9" name="TextBox 8"/>
          <p:cNvSpPr txBox="1"/>
          <p:nvPr/>
        </p:nvSpPr>
        <p:spPr>
          <a:xfrm>
            <a:off x="1219200" y="3886200"/>
            <a:ext cx="7696200" cy="2062103"/>
          </a:xfrm>
          <a:prstGeom prst="rect">
            <a:avLst/>
          </a:prstGeom>
          <a:noFill/>
        </p:spPr>
        <p:txBody>
          <a:bodyPr wrap="square" rtlCol="0">
            <a:spAutoFit/>
          </a:bodyPr>
          <a:lstStyle/>
          <a:p>
            <a:r>
              <a:rPr lang="en-US" sz="3200" b="1" dirty="0">
                <a:solidFill>
                  <a:srgbClr val="000090"/>
                </a:solidFill>
              </a:rPr>
              <a:t>If Too Large:</a:t>
            </a:r>
          </a:p>
          <a:p>
            <a:pPr marL="457200" indent="-457200">
              <a:buFont typeface="Arial"/>
              <a:buChar char="•"/>
            </a:pPr>
            <a:r>
              <a:rPr lang="en-US" sz="3200" b="1" dirty="0">
                <a:solidFill>
                  <a:srgbClr val="000090"/>
                </a:solidFill>
              </a:rPr>
              <a:t>Boat difficult to handle;</a:t>
            </a:r>
          </a:p>
          <a:p>
            <a:pPr marL="457200" indent="-457200">
              <a:buFont typeface="Arial"/>
              <a:buChar char="•"/>
            </a:pPr>
            <a:r>
              <a:rPr lang="en-US" sz="3200" b="1" dirty="0">
                <a:solidFill>
                  <a:srgbClr val="000090"/>
                </a:solidFill>
              </a:rPr>
              <a:t>Can cause boat to flip;</a:t>
            </a:r>
          </a:p>
          <a:p>
            <a:pPr marL="457200" indent="-457200">
              <a:buFont typeface="Arial"/>
              <a:buChar char="•"/>
            </a:pPr>
            <a:r>
              <a:rPr lang="en-US" sz="3200" b="1" dirty="0">
                <a:solidFill>
                  <a:srgbClr val="000090"/>
                </a:solidFill>
              </a:rPr>
              <a:t>Low Transom can take on water.</a:t>
            </a:r>
          </a:p>
        </p:txBody>
      </p:sp>
    </p:spTree>
    <p:extLst>
      <p:ext uri="{BB962C8B-B14F-4D97-AF65-F5344CB8AC3E}">
        <p14:creationId xmlns:p14="http://schemas.microsoft.com/office/powerpoint/2010/main" val="401240020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457200"/>
            <a:ext cx="8001000" cy="685800"/>
          </a:xfrm>
        </p:spPr>
        <p:txBody>
          <a:bodyPr/>
          <a:lstStyle/>
          <a:p>
            <a:r>
              <a:rPr lang="en-US" sz="4000" b="0" dirty="0">
                <a:solidFill>
                  <a:srgbClr val="108040"/>
                </a:solidFill>
              </a:rPr>
              <a:t> Shooting Zones</a:t>
            </a:r>
            <a:br>
              <a:rPr lang="en-US" sz="4000" b="0" dirty="0">
                <a:solidFill>
                  <a:srgbClr val="108040"/>
                </a:solidFill>
              </a:rPr>
            </a:br>
            <a:endParaRPr lang="en-US" sz="4000" b="0" dirty="0">
              <a:solidFill>
                <a:srgbClr val="108040"/>
              </a:solidFill>
            </a:endParaRPr>
          </a:p>
        </p:txBody>
      </p:sp>
      <p:sp>
        <p:nvSpPr>
          <p:cNvPr id="5" name="TextBox 4"/>
          <p:cNvSpPr txBox="1"/>
          <p:nvPr/>
        </p:nvSpPr>
        <p:spPr>
          <a:xfrm>
            <a:off x="3200400" y="6586379"/>
            <a:ext cx="3617096" cy="246221"/>
          </a:xfrm>
          <a:prstGeom prst="rect">
            <a:avLst/>
          </a:prstGeom>
          <a:noFill/>
        </p:spPr>
        <p:txBody>
          <a:bodyPr wrap="none" rtlCol="0">
            <a:spAutoFit/>
          </a:bodyPr>
          <a:lstStyle/>
          <a:p>
            <a:r>
              <a:rPr lang="en-US" sz="1000" b="1" dirty="0">
                <a:solidFill>
                  <a:srgbClr val="FF0000"/>
                </a:solidFill>
                <a:latin typeface="Arial"/>
                <a:cs typeface="Arial"/>
              </a:rPr>
              <a:t>Copyright 2019 - Coast Guard Auxiliary Association, Inc.</a:t>
            </a:r>
          </a:p>
        </p:txBody>
      </p:sp>
      <p:sp>
        <p:nvSpPr>
          <p:cNvPr id="4" name="TextBox 3"/>
          <p:cNvSpPr txBox="1"/>
          <p:nvPr/>
        </p:nvSpPr>
        <p:spPr>
          <a:xfrm>
            <a:off x="3134208" y="3134500"/>
            <a:ext cx="184666" cy="461665"/>
          </a:xfrm>
          <a:prstGeom prst="rect">
            <a:avLst/>
          </a:prstGeom>
          <a:noFill/>
        </p:spPr>
        <p:txBody>
          <a:bodyPr wrap="none" rtlCol="0">
            <a:spAutoFit/>
          </a:bodyPr>
          <a:lstStyle/>
          <a:p>
            <a:endParaRPr lang="en-US" dirty="0"/>
          </a:p>
        </p:txBody>
      </p:sp>
      <p:sp>
        <p:nvSpPr>
          <p:cNvPr id="7" name="TextBox 6"/>
          <p:cNvSpPr txBox="1"/>
          <p:nvPr/>
        </p:nvSpPr>
        <p:spPr>
          <a:xfrm>
            <a:off x="5059799" y="4158847"/>
            <a:ext cx="184666" cy="461665"/>
          </a:xfrm>
          <a:prstGeom prst="rect">
            <a:avLst/>
          </a:prstGeom>
          <a:noFill/>
        </p:spPr>
        <p:txBody>
          <a:bodyPr wrap="none" rtlCol="0">
            <a:spAutoFit/>
          </a:bodyPr>
          <a:lstStyle/>
          <a:p>
            <a:endParaRPr lang="en-US" dirty="0"/>
          </a:p>
        </p:txBody>
      </p:sp>
      <p:sp>
        <p:nvSpPr>
          <p:cNvPr id="9" name="TextBox 8"/>
          <p:cNvSpPr txBox="1"/>
          <p:nvPr/>
        </p:nvSpPr>
        <p:spPr>
          <a:xfrm>
            <a:off x="2130442" y="3523752"/>
            <a:ext cx="184666" cy="461665"/>
          </a:xfrm>
          <a:prstGeom prst="rect">
            <a:avLst/>
          </a:prstGeom>
          <a:noFill/>
        </p:spPr>
        <p:txBody>
          <a:bodyPr wrap="none" rtlCol="0">
            <a:spAutoFit/>
          </a:bodyPr>
          <a:lstStyle/>
          <a:p>
            <a:endParaRPr lang="en-US" dirty="0"/>
          </a:p>
        </p:txBody>
      </p:sp>
      <p:sp>
        <p:nvSpPr>
          <p:cNvPr id="6" name="TextBox 5"/>
          <p:cNvSpPr txBox="1"/>
          <p:nvPr/>
        </p:nvSpPr>
        <p:spPr>
          <a:xfrm>
            <a:off x="7722852" y="4015438"/>
            <a:ext cx="184666" cy="461665"/>
          </a:xfrm>
          <a:prstGeom prst="rect">
            <a:avLst/>
          </a:prstGeom>
          <a:noFill/>
        </p:spPr>
        <p:txBody>
          <a:bodyPr wrap="none" rtlCol="0">
            <a:spAutoFit/>
          </a:bodyPr>
          <a:lstStyle/>
          <a:p>
            <a:endParaRPr lang="en-US" dirty="0"/>
          </a:p>
        </p:txBody>
      </p:sp>
      <p:sp>
        <p:nvSpPr>
          <p:cNvPr id="8" name="TextBox 7"/>
          <p:cNvSpPr txBox="1"/>
          <p:nvPr/>
        </p:nvSpPr>
        <p:spPr>
          <a:xfrm>
            <a:off x="2130442" y="4630046"/>
            <a:ext cx="184666" cy="461665"/>
          </a:xfrm>
          <a:prstGeom prst="rect">
            <a:avLst/>
          </a:prstGeom>
          <a:noFill/>
        </p:spPr>
        <p:txBody>
          <a:bodyPr wrap="none" rtlCol="0">
            <a:spAutoFit/>
          </a:bodyPr>
          <a:lstStyle/>
          <a:p>
            <a:endParaRPr lang="en-US" dirty="0"/>
          </a:p>
        </p:txBody>
      </p:sp>
      <p:sp>
        <p:nvSpPr>
          <p:cNvPr id="10" name="TextBox 9"/>
          <p:cNvSpPr txBox="1"/>
          <p:nvPr/>
        </p:nvSpPr>
        <p:spPr>
          <a:xfrm>
            <a:off x="2209800" y="5715000"/>
            <a:ext cx="184666" cy="461665"/>
          </a:xfrm>
          <a:prstGeom prst="rect">
            <a:avLst/>
          </a:prstGeom>
          <a:noFill/>
        </p:spPr>
        <p:txBody>
          <a:bodyPr wrap="none" rtlCol="0">
            <a:spAutoFit/>
          </a:bodyPr>
          <a:lstStyle/>
          <a:p>
            <a:endParaRPr lang="en-US" b="1" dirty="0">
              <a:solidFill>
                <a:srgbClr val="000090"/>
              </a:solidFill>
            </a:endParaRPr>
          </a:p>
        </p:txBody>
      </p:sp>
      <p:sp>
        <p:nvSpPr>
          <p:cNvPr id="12" name="TextBox 11"/>
          <p:cNvSpPr txBox="1"/>
          <p:nvPr/>
        </p:nvSpPr>
        <p:spPr>
          <a:xfrm>
            <a:off x="4506704" y="3626187"/>
            <a:ext cx="184666" cy="461665"/>
          </a:xfrm>
          <a:prstGeom prst="rect">
            <a:avLst/>
          </a:prstGeom>
          <a:noFill/>
        </p:spPr>
        <p:txBody>
          <a:bodyPr wrap="none" rtlCol="0">
            <a:spAutoFit/>
          </a:bodyPr>
          <a:lstStyle/>
          <a:p>
            <a:endParaRPr lang="en-US" dirty="0"/>
          </a:p>
        </p:txBody>
      </p:sp>
      <p:sp>
        <p:nvSpPr>
          <p:cNvPr id="3" name="TextBox 2"/>
          <p:cNvSpPr txBox="1"/>
          <p:nvPr/>
        </p:nvSpPr>
        <p:spPr>
          <a:xfrm>
            <a:off x="5715320" y="3708134"/>
            <a:ext cx="184666" cy="461665"/>
          </a:xfrm>
          <a:prstGeom prst="rect">
            <a:avLst/>
          </a:prstGeom>
          <a:noFill/>
        </p:spPr>
        <p:txBody>
          <a:bodyPr wrap="none" rtlCol="0">
            <a:spAutoFit/>
          </a:bodyPr>
          <a:lstStyle/>
          <a:p>
            <a:endParaRPr lang="en-US" dirty="0"/>
          </a:p>
        </p:txBody>
      </p:sp>
      <p:sp>
        <p:nvSpPr>
          <p:cNvPr id="13" name="TextBox 12"/>
          <p:cNvSpPr txBox="1"/>
          <p:nvPr/>
        </p:nvSpPr>
        <p:spPr>
          <a:xfrm>
            <a:off x="3953609" y="5408550"/>
            <a:ext cx="184666" cy="461665"/>
          </a:xfrm>
          <a:prstGeom prst="rect">
            <a:avLst/>
          </a:prstGeom>
          <a:noFill/>
        </p:spPr>
        <p:txBody>
          <a:bodyPr wrap="none" rtlCol="0">
            <a:spAutoFit/>
          </a:bodyPr>
          <a:lstStyle/>
          <a:p>
            <a:endParaRPr lang="en-US" dirty="0"/>
          </a:p>
        </p:txBody>
      </p:sp>
      <p:sp>
        <p:nvSpPr>
          <p:cNvPr id="17" name="TextBox 16"/>
          <p:cNvSpPr txBox="1"/>
          <p:nvPr/>
        </p:nvSpPr>
        <p:spPr>
          <a:xfrm>
            <a:off x="7292666" y="3564726"/>
            <a:ext cx="184666" cy="461665"/>
          </a:xfrm>
          <a:prstGeom prst="rect">
            <a:avLst/>
          </a:prstGeom>
          <a:noFill/>
        </p:spPr>
        <p:txBody>
          <a:bodyPr wrap="none" rtlCol="0">
            <a:spAutoFit/>
          </a:bodyPr>
          <a:lstStyle/>
          <a:p>
            <a:endParaRPr lang="en-US" dirty="0"/>
          </a:p>
        </p:txBody>
      </p:sp>
      <p:sp>
        <p:nvSpPr>
          <p:cNvPr id="15" name="TextBox 14"/>
          <p:cNvSpPr txBox="1"/>
          <p:nvPr/>
        </p:nvSpPr>
        <p:spPr>
          <a:xfrm>
            <a:off x="5554213" y="3465321"/>
            <a:ext cx="184666" cy="461665"/>
          </a:xfrm>
          <a:prstGeom prst="rect">
            <a:avLst/>
          </a:prstGeom>
          <a:noFill/>
        </p:spPr>
        <p:txBody>
          <a:bodyPr wrap="none" rtlCol="0">
            <a:spAutoFit/>
          </a:bodyPr>
          <a:lstStyle/>
          <a:p>
            <a:endParaRPr lang="en-US" dirty="0"/>
          </a:p>
        </p:txBody>
      </p:sp>
      <p:sp>
        <p:nvSpPr>
          <p:cNvPr id="11" name="TextBox 10"/>
          <p:cNvSpPr txBox="1"/>
          <p:nvPr/>
        </p:nvSpPr>
        <p:spPr>
          <a:xfrm>
            <a:off x="1447800" y="1143000"/>
            <a:ext cx="184666" cy="461665"/>
          </a:xfrm>
          <a:prstGeom prst="rect">
            <a:avLst/>
          </a:prstGeom>
          <a:noFill/>
        </p:spPr>
        <p:txBody>
          <a:bodyPr wrap="none" rtlCol="0">
            <a:spAutoFit/>
          </a:bodyPr>
          <a:lstStyle/>
          <a:p>
            <a:endParaRPr lang="en-US" dirty="0"/>
          </a:p>
        </p:txBody>
      </p:sp>
      <p:sp>
        <p:nvSpPr>
          <p:cNvPr id="16" name="TextBox 15"/>
          <p:cNvSpPr txBox="1"/>
          <p:nvPr/>
        </p:nvSpPr>
        <p:spPr>
          <a:xfrm>
            <a:off x="3502938" y="5183193"/>
            <a:ext cx="184666" cy="461665"/>
          </a:xfrm>
          <a:prstGeom prst="rect">
            <a:avLst/>
          </a:prstGeom>
          <a:noFill/>
        </p:spPr>
        <p:txBody>
          <a:bodyPr wrap="none" rtlCol="0">
            <a:spAutoFit/>
          </a:bodyPr>
          <a:lstStyle/>
          <a:p>
            <a:endParaRPr lang="en-US" dirty="0"/>
          </a:p>
        </p:txBody>
      </p:sp>
      <p:sp>
        <p:nvSpPr>
          <p:cNvPr id="18" name="TextBox 17"/>
          <p:cNvSpPr txBox="1"/>
          <p:nvPr/>
        </p:nvSpPr>
        <p:spPr>
          <a:xfrm>
            <a:off x="3666818" y="2888657"/>
            <a:ext cx="184666" cy="461665"/>
          </a:xfrm>
          <a:prstGeom prst="rect">
            <a:avLst/>
          </a:prstGeom>
          <a:noFill/>
        </p:spPr>
        <p:txBody>
          <a:bodyPr wrap="none" rtlCol="0">
            <a:spAutoFit/>
          </a:bodyPr>
          <a:lstStyle/>
          <a:p>
            <a:endParaRPr lang="en-US" dirty="0"/>
          </a:p>
        </p:txBody>
      </p:sp>
      <p:sp>
        <p:nvSpPr>
          <p:cNvPr id="19" name="TextBox 18"/>
          <p:cNvSpPr txBox="1"/>
          <p:nvPr/>
        </p:nvSpPr>
        <p:spPr>
          <a:xfrm>
            <a:off x="6616661" y="2765736"/>
            <a:ext cx="184666" cy="461665"/>
          </a:xfrm>
          <a:prstGeom prst="rect">
            <a:avLst/>
          </a:prstGeom>
          <a:noFill/>
        </p:spPr>
        <p:txBody>
          <a:bodyPr wrap="none" rtlCol="0">
            <a:spAutoFit/>
          </a:bodyPr>
          <a:lstStyle/>
          <a:p>
            <a:endParaRPr lang="en-US" dirty="0"/>
          </a:p>
        </p:txBody>
      </p:sp>
      <p:sp>
        <p:nvSpPr>
          <p:cNvPr id="22" name="TextBox 21"/>
          <p:cNvSpPr txBox="1"/>
          <p:nvPr/>
        </p:nvSpPr>
        <p:spPr>
          <a:xfrm>
            <a:off x="6452781" y="3953978"/>
            <a:ext cx="184666" cy="461665"/>
          </a:xfrm>
          <a:prstGeom prst="rect">
            <a:avLst/>
          </a:prstGeom>
          <a:noFill/>
        </p:spPr>
        <p:txBody>
          <a:bodyPr wrap="none" rtlCol="0">
            <a:spAutoFit/>
          </a:bodyPr>
          <a:lstStyle/>
          <a:p>
            <a:endParaRPr lang="en-US" dirty="0"/>
          </a:p>
        </p:txBody>
      </p:sp>
      <p:sp>
        <p:nvSpPr>
          <p:cNvPr id="24" name="TextBox 23"/>
          <p:cNvSpPr txBox="1"/>
          <p:nvPr/>
        </p:nvSpPr>
        <p:spPr>
          <a:xfrm>
            <a:off x="5489985" y="5265141"/>
            <a:ext cx="184666" cy="461665"/>
          </a:xfrm>
          <a:prstGeom prst="rect">
            <a:avLst/>
          </a:prstGeom>
          <a:noFill/>
        </p:spPr>
        <p:txBody>
          <a:bodyPr wrap="none" rtlCol="0">
            <a:spAutoFit/>
          </a:bodyPr>
          <a:lstStyle/>
          <a:p>
            <a:endParaRPr lang="en-US" dirty="0"/>
          </a:p>
        </p:txBody>
      </p:sp>
      <p:sp>
        <p:nvSpPr>
          <p:cNvPr id="14" name="TextBox 13"/>
          <p:cNvSpPr txBox="1"/>
          <p:nvPr/>
        </p:nvSpPr>
        <p:spPr>
          <a:xfrm>
            <a:off x="1447800" y="1600200"/>
            <a:ext cx="184666" cy="461665"/>
          </a:xfrm>
          <a:prstGeom prst="rect">
            <a:avLst/>
          </a:prstGeom>
          <a:noFill/>
        </p:spPr>
        <p:txBody>
          <a:bodyPr wrap="none" rtlCol="0">
            <a:spAutoFit/>
          </a:bodyPr>
          <a:lstStyle/>
          <a:p>
            <a:endParaRPr lang="en-US" dirty="0"/>
          </a:p>
        </p:txBody>
      </p:sp>
      <p:sp>
        <p:nvSpPr>
          <p:cNvPr id="21" name="TextBox 20"/>
          <p:cNvSpPr txBox="1"/>
          <p:nvPr/>
        </p:nvSpPr>
        <p:spPr>
          <a:xfrm>
            <a:off x="3441483" y="4507125"/>
            <a:ext cx="184666" cy="461665"/>
          </a:xfrm>
          <a:prstGeom prst="rect">
            <a:avLst/>
          </a:prstGeom>
          <a:noFill/>
        </p:spPr>
        <p:txBody>
          <a:bodyPr wrap="none" rtlCol="0">
            <a:spAutoFit/>
          </a:bodyPr>
          <a:lstStyle/>
          <a:p>
            <a:endParaRPr lang="en-US" dirty="0"/>
          </a:p>
        </p:txBody>
      </p:sp>
      <p:sp>
        <p:nvSpPr>
          <p:cNvPr id="25" name="TextBox 24"/>
          <p:cNvSpPr txBox="1"/>
          <p:nvPr/>
        </p:nvSpPr>
        <p:spPr>
          <a:xfrm>
            <a:off x="1905000" y="2133600"/>
            <a:ext cx="184666" cy="461665"/>
          </a:xfrm>
          <a:prstGeom prst="rect">
            <a:avLst/>
          </a:prstGeom>
          <a:noFill/>
        </p:spPr>
        <p:txBody>
          <a:bodyPr wrap="none" rtlCol="0">
            <a:spAutoFit/>
          </a:bodyPr>
          <a:lstStyle/>
          <a:p>
            <a:endParaRPr lang="en-US" dirty="0">
              <a:ln>
                <a:solidFill>
                  <a:srgbClr val="000000"/>
                </a:solidFill>
              </a:ln>
              <a:solidFill>
                <a:srgbClr val="0000FF"/>
              </a:solidFill>
            </a:endParaRPr>
          </a:p>
        </p:txBody>
      </p:sp>
      <p:sp>
        <p:nvSpPr>
          <p:cNvPr id="23" name="TextBox 22"/>
          <p:cNvSpPr txBox="1"/>
          <p:nvPr/>
        </p:nvSpPr>
        <p:spPr>
          <a:xfrm>
            <a:off x="4474308" y="3360615"/>
            <a:ext cx="184666" cy="461665"/>
          </a:xfrm>
          <a:prstGeom prst="rect">
            <a:avLst/>
          </a:prstGeom>
          <a:noFill/>
        </p:spPr>
        <p:txBody>
          <a:bodyPr wrap="none" rtlCol="0">
            <a:spAutoFit/>
          </a:bodyPr>
          <a:lstStyle/>
          <a:p>
            <a:endParaRPr lang="en-US" dirty="0"/>
          </a:p>
        </p:txBody>
      </p:sp>
      <p:sp>
        <p:nvSpPr>
          <p:cNvPr id="20" name="TextBox 19"/>
          <p:cNvSpPr txBox="1"/>
          <p:nvPr/>
        </p:nvSpPr>
        <p:spPr>
          <a:xfrm>
            <a:off x="3477846" y="3927231"/>
            <a:ext cx="184666" cy="461665"/>
          </a:xfrm>
          <a:prstGeom prst="rect">
            <a:avLst/>
          </a:prstGeom>
          <a:noFill/>
        </p:spPr>
        <p:txBody>
          <a:bodyPr wrap="none" rtlCol="0">
            <a:spAutoFit/>
          </a:bodyPr>
          <a:lstStyle/>
          <a:p>
            <a:endParaRPr lang="en-US" dirty="0"/>
          </a:p>
        </p:txBody>
      </p:sp>
      <p:sp>
        <p:nvSpPr>
          <p:cNvPr id="26" name="TextBox 25"/>
          <p:cNvSpPr txBox="1"/>
          <p:nvPr/>
        </p:nvSpPr>
        <p:spPr>
          <a:xfrm>
            <a:off x="1600200" y="5257800"/>
            <a:ext cx="6172200" cy="461665"/>
          </a:xfrm>
          <a:prstGeom prst="rect">
            <a:avLst/>
          </a:prstGeom>
          <a:noFill/>
        </p:spPr>
        <p:txBody>
          <a:bodyPr wrap="square" rtlCol="0">
            <a:spAutoFit/>
          </a:bodyPr>
          <a:lstStyle/>
          <a:p>
            <a:pPr algn="ctr"/>
            <a:endParaRPr lang="en-US" dirty="0"/>
          </a:p>
        </p:txBody>
      </p:sp>
      <p:sp>
        <p:nvSpPr>
          <p:cNvPr id="27" name="TextBox 26"/>
          <p:cNvSpPr txBox="1"/>
          <p:nvPr/>
        </p:nvSpPr>
        <p:spPr>
          <a:xfrm>
            <a:off x="5881077" y="5001846"/>
            <a:ext cx="184666" cy="461665"/>
          </a:xfrm>
          <a:prstGeom prst="rect">
            <a:avLst/>
          </a:prstGeom>
          <a:noFill/>
        </p:spPr>
        <p:txBody>
          <a:bodyPr wrap="none" rtlCol="0">
            <a:spAutoFit/>
          </a:bodyPr>
          <a:lstStyle/>
          <a:p>
            <a:endParaRPr lang="en-US" dirty="0"/>
          </a:p>
        </p:txBody>
      </p:sp>
      <p:sp>
        <p:nvSpPr>
          <p:cNvPr id="29" name="TextBox 28"/>
          <p:cNvSpPr txBox="1"/>
          <p:nvPr/>
        </p:nvSpPr>
        <p:spPr>
          <a:xfrm>
            <a:off x="1371600" y="1447800"/>
            <a:ext cx="193232" cy="960263"/>
          </a:xfrm>
          <a:prstGeom prst="rect">
            <a:avLst/>
          </a:prstGeom>
          <a:noFill/>
        </p:spPr>
        <p:txBody>
          <a:bodyPr wrap="none" rtlCol="0">
            <a:spAutoFit/>
          </a:bodyPr>
          <a:lstStyle/>
          <a:p>
            <a:pPr>
              <a:spcBef>
                <a:spcPct val="35000"/>
              </a:spcBef>
            </a:pPr>
            <a:endParaRPr lang="en-US" b="1" dirty="0">
              <a:solidFill>
                <a:srgbClr val="000090"/>
              </a:solidFill>
              <a:latin typeface="Arial" charset="0"/>
            </a:endParaRPr>
          </a:p>
          <a:p>
            <a:endParaRPr lang="en-US" dirty="0"/>
          </a:p>
        </p:txBody>
      </p:sp>
      <p:sp>
        <p:nvSpPr>
          <p:cNvPr id="28" name="TextBox 27"/>
          <p:cNvSpPr txBox="1"/>
          <p:nvPr/>
        </p:nvSpPr>
        <p:spPr>
          <a:xfrm>
            <a:off x="4259385" y="4767385"/>
            <a:ext cx="184666" cy="461665"/>
          </a:xfrm>
          <a:prstGeom prst="rect">
            <a:avLst/>
          </a:prstGeom>
          <a:noFill/>
        </p:spPr>
        <p:txBody>
          <a:bodyPr wrap="none" rtlCol="0">
            <a:spAutoFit/>
          </a:bodyPr>
          <a:lstStyle/>
          <a:p>
            <a:endParaRPr lang="en-US" dirty="0"/>
          </a:p>
        </p:txBody>
      </p:sp>
      <p:sp>
        <p:nvSpPr>
          <p:cNvPr id="30" name="TextBox 29"/>
          <p:cNvSpPr txBox="1"/>
          <p:nvPr/>
        </p:nvSpPr>
        <p:spPr>
          <a:xfrm>
            <a:off x="3868615" y="4435231"/>
            <a:ext cx="184666" cy="461665"/>
          </a:xfrm>
          <a:prstGeom prst="rect">
            <a:avLst/>
          </a:prstGeom>
          <a:noFill/>
        </p:spPr>
        <p:txBody>
          <a:bodyPr wrap="none" rtlCol="0">
            <a:spAutoFit/>
          </a:bodyPr>
          <a:lstStyle/>
          <a:p>
            <a:endParaRPr lang="en-US" dirty="0"/>
          </a:p>
        </p:txBody>
      </p:sp>
      <p:sp>
        <p:nvSpPr>
          <p:cNvPr id="31" name="TextBox 30"/>
          <p:cNvSpPr txBox="1"/>
          <p:nvPr/>
        </p:nvSpPr>
        <p:spPr>
          <a:xfrm>
            <a:off x="1905000" y="990600"/>
            <a:ext cx="184666" cy="461665"/>
          </a:xfrm>
          <a:prstGeom prst="rect">
            <a:avLst/>
          </a:prstGeom>
          <a:noFill/>
        </p:spPr>
        <p:txBody>
          <a:bodyPr wrap="none" rtlCol="0">
            <a:spAutoFit/>
          </a:bodyPr>
          <a:lstStyle/>
          <a:p>
            <a:endParaRPr lang="en-US" dirty="0"/>
          </a:p>
        </p:txBody>
      </p:sp>
      <p:sp>
        <p:nvSpPr>
          <p:cNvPr id="33" name="TextBox 32"/>
          <p:cNvSpPr txBox="1"/>
          <p:nvPr/>
        </p:nvSpPr>
        <p:spPr>
          <a:xfrm>
            <a:off x="1524000" y="1219200"/>
            <a:ext cx="184666" cy="461665"/>
          </a:xfrm>
          <a:prstGeom prst="rect">
            <a:avLst/>
          </a:prstGeom>
          <a:noFill/>
        </p:spPr>
        <p:txBody>
          <a:bodyPr wrap="none" rtlCol="0">
            <a:spAutoFit/>
          </a:bodyPr>
          <a:lstStyle/>
          <a:p>
            <a:endParaRPr lang="en-US" dirty="0"/>
          </a:p>
        </p:txBody>
      </p:sp>
      <p:sp>
        <p:nvSpPr>
          <p:cNvPr id="34" name="TextBox 33"/>
          <p:cNvSpPr txBox="1"/>
          <p:nvPr/>
        </p:nvSpPr>
        <p:spPr>
          <a:xfrm>
            <a:off x="4142154" y="3360615"/>
            <a:ext cx="184666" cy="461665"/>
          </a:xfrm>
          <a:prstGeom prst="rect">
            <a:avLst/>
          </a:prstGeom>
          <a:noFill/>
        </p:spPr>
        <p:txBody>
          <a:bodyPr wrap="none" rtlCol="0">
            <a:spAutoFit/>
          </a:bodyPr>
          <a:lstStyle/>
          <a:p>
            <a:endParaRPr lang="en-US" dirty="0"/>
          </a:p>
        </p:txBody>
      </p:sp>
      <p:sp>
        <p:nvSpPr>
          <p:cNvPr id="32" name="Rectangle 31"/>
          <p:cNvSpPr/>
          <p:nvPr/>
        </p:nvSpPr>
        <p:spPr>
          <a:xfrm>
            <a:off x="1600200" y="1219200"/>
            <a:ext cx="7086600" cy="4524315"/>
          </a:xfrm>
          <a:prstGeom prst="rect">
            <a:avLst/>
          </a:prstGeom>
        </p:spPr>
        <p:txBody>
          <a:bodyPr wrap="square">
            <a:spAutoFit/>
          </a:bodyPr>
          <a:lstStyle/>
          <a:p>
            <a:pPr marL="169863" indent="-169863">
              <a:buFontTx/>
              <a:buChar char="•"/>
              <a:tabLst>
                <a:tab pos="169863" algn="l"/>
              </a:tabLst>
            </a:pPr>
            <a:r>
              <a:rPr lang="en-US" sz="3200" b="1" dirty="0">
                <a:solidFill>
                  <a:srgbClr val="000090"/>
                </a:solidFill>
                <a:latin typeface="+mn-lt"/>
              </a:rPr>
              <a:t>Establish shooting zones before you start to shoot.</a:t>
            </a:r>
          </a:p>
          <a:p>
            <a:pPr>
              <a:buFontTx/>
              <a:buChar char="•"/>
            </a:pPr>
            <a:endParaRPr lang="en-US" sz="3200" b="1" dirty="0">
              <a:solidFill>
                <a:srgbClr val="000090"/>
              </a:solidFill>
              <a:latin typeface="+mn-lt"/>
            </a:endParaRPr>
          </a:p>
          <a:p>
            <a:pPr marL="169863" indent="-169863">
              <a:buFontTx/>
              <a:buChar char="•"/>
            </a:pPr>
            <a:r>
              <a:rPr lang="en-US" sz="3200" b="1" dirty="0">
                <a:solidFill>
                  <a:srgbClr val="000090"/>
                </a:solidFill>
                <a:latin typeface="+mn-lt"/>
              </a:rPr>
              <a:t>Be sure everyone understands where their zone is located.</a:t>
            </a:r>
          </a:p>
          <a:p>
            <a:pPr>
              <a:buFontTx/>
              <a:buChar char="•"/>
            </a:pPr>
            <a:endParaRPr lang="en-US" sz="3200" b="1" dirty="0">
              <a:solidFill>
                <a:srgbClr val="000090"/>
              </a:solidFill>
              <a:latin typeface="+mn-lt"/>
            </a:endParaRPr>
          </a:p>
          <a:p>
            <a:pPr marL="169863" indent="-169863">
              <a:buFontTx/>
              <a:buChar char="•"/>
            </a:pPr>
            <a:r>
              <a:rPr lang="en-US" sz="3200" b="1" dirty="0">
                <a:solidFill>
                  <a:srgbClr val="000090"/>
                </a:solidFill>
                <a:latin typeface="+mn-lt"/>
              </a:rPr>
              <a:t>No shooting outside your assigned zone—NO EXCEPTIONS</a:t>
            </a:r>
          </a:p>
          <a:p>
            <a:endParaRPr lang="en-US" sz="3200" b="1" dirty="0">
              <a:solidFill>
                <a:srgbClr val="000090"/>
              </a:solidFill>
              <a:latin typeface="+mn-lt"/>
            </a:endParaRPr>
          </a:p>
        </p:txBody>
      </p:sp>
    </p:spTree>
    <p:extLst>
      <p:ext uri="{BB962C8B-B14F-4D97-AF65-F5344CB8AC3E}">
        <p14:creationId xmlns:p14="http://schemas.microsoft.com/office/powerpoint/2010/main" val="135347781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457200"/>
            <a:ext cx="8001000" cy="685800"/>
          </a:xfrm>
        </p:spPr>
        <p:txBody>
          <a:bodyPr/>
          <a:lstStyle/>
          <a:p>
            <a:br>
              <a:rPr lang="en-US" sz="4000" b="0" dirty="0">
                <a:solidFill>
                  <a:srgbClr val="108040"/>
                </a:solidFill>
              </a:rPr>
            </a:br>
            <a:r>
              <a:rPr lang="en-US" sz="4000" b="0" dirty="0">
                <a:solidFill>
                  <a:srgbClr val="108040"/>
                </a:solidFill>
              </a:rPr>
              <a:t>Waders </a:t>
            </a:r>
            <a:br>
              <a:rPr lang="en-US" sz="4000" b="0" dirty="0">
                <a:solidFill>
                  <a:srgbClr val="108040"/>
                </a:solidFill>
              </a:rPr>
            </a:br>
            <a:endParaRPr lang="en-US" sz="4000" b="0" dirty="0">
              <a:solidFill>
                <a:srgbClr val="108040"/>
              </a:solidFill>
            </a:endParaRPr>
          </a:p>
        </p:txBody>
      </p:sp>
      <p:sp>
        <p:nvSpPr>
          <p:cNvPr id="5" name="TextBox 4"/>
          <p:cNvSpPr txBox="1"/>
          <p:nvPr/>
        </p:nvSpPr>
        <p:spPr>
          <a:xfrm>
            <a:off x="3200400" y="6586379"/>
            <a:ext cx="3617096" cy="246221"/>
          </a:xfrm>
          <a:prstGeom prst="rect">
            <a:avLst/>
          </a:prstGeom>
          <a:noFill/>
        </p:spPr>
        <p:txBody>
          <a:bodyPr wrap="none" rtlCol="0">
            <a:spAutoFit/>
          </a:bodyPr>
          <a:lstStyle/>
          <a:p>
            <a:r>
              <a:rPr lang="en-US" sz="1000" b="1" dirty="0">
                <a:solidFill>
                  <a:srgbClr val="FF0000"/>
                </a:solidFill>
                <a:latin typeface="Arial"/>
                <a:cs typeface="Arial"/>
              </a:rPr>
              <a:t>Copyright 2019 - Coast Guard Auxiliary Association, Inc.</a:t>
            </a:r>
          </a:p>
        </p:txBody>
      </p:sp>
      <p:sp>
        <p:nvSpPr>
          <p:cNvPr id="4" name="TextBox 3"/>
          <p:cNvSpPr txBox="1"/>
          <p:nvPr/>
        </p:nvSpPr>
        <p:spPr>
          <a:xfrm>
            <a:off x="3134208" y="3134500"/>
            <a:ext cx="184666" cy="461665"/>
          </a:xfrm>
          <a:prstGeom prst="rect">
            <a:avLst/>
          </a:prstGeom>
          <a:noFill/>
        </p:spPr>
        <p:txBody>
          <a:bodyPr wrap="none" rtlCol="0">
            <a:spAutoFit/>
          </a:bodyPr>
          <a:lstStyle/>
          <a:p>
            <a:endParaRPr lang="en-US" dirty="0"/>
          </a:p>
        </p:txBody>
      </p:sp>
      <p:sp>
        <p:nvSpPr>
          <p:cNvPr id="7" name="TextBox 6"/>
          <p:cNvSpPr txBox="1"/>
          <p:nvPr/>
        </p:nvSpPr>
        <p:spPr>
          <a:xfrm>
            <a:off x="5059799" y="4158847"/>
            <a:ext cx="184666" cy="461665"/>
          </a:xfrm>
          <a:prstGeom prst="rect">
            <a:avLst/>
          </a:prstGeom>
          <a:noFill/>
        </p:spPr>
        <p:txBody>
          <a:bodyPr wrap="none" rtlCol="0">
            <a:spAutoFit/>
          </a:bodyPr>
          <a:lstStyle/>
          <a:p>
            <a:endParaRPr lang="en-US" dirty="0"/>
          </a:p>
        </p:txBody>
      </p:sp>
      <p:sp>
        <p:nvSpPr>
          <p:cNvPr id="9" name="TextBox 8"/>
          <p:cNvSpPr txBox="1"/>
          <p:nvPr/>
        </p:nvSpPr>
        <p:spPr>
          <a:xfrm>
            <a:off x="2130442" y="3523752"/>
            <a:ext cx="184666" cy="461665"/>
          </a:xfrm>
          <a:prstGeom prst="rect">
            <a:avLst/>
          </a:prstGeom>
          <a:noFill/>
        </p:spPr>
        <p:txBody>
          <a:bodyPr wrap="none" rtlCol="0">
            <a:spAutoFit/>
          </a:bodyPr>
          <a:lstStyle/>
          <a:p>
            <a:endParaRPr lang="en-US" dirty="0"/>
          </a:p>
        </p:txBody>
      </p:sp>
      <p:sp>
        <p:nvSpPr>
          <p:cNvPr id="6" name="TextBox 5"/>
          <p:cNvSpPr txBox="1"/>
          <p:nvPr/>
        </p:nvSpPr>
        <p:spPr>
          <a:xfrm>
            <a:off x="7722852" y="4015438"/>
            <a:ext cx="184666" cy="461665"/>
          </a:xfrm>
          <a:prstGeom prst="rect">
            <a:avLst/>
          </a:prstGeom>
          <a:noFill/>
        </p:spPr>
        <p:txBody>
          <a:bodyPr wrap="none" rtlCol="0">
            <a:spAutoFit/>
          </a:bodyPr>
          <a:lstStyle/>
          <a:p>
            <a:endParaRPr lang="en-US" dirty="0"/>
          </a:p>
        </p:txBody>
      </p:sp>
      <p:sp>
        <p:nvSpPr>
          <p:cNvPr id="8" name="TextBox 7"/>
          <p:cNvSpPr txBox="1"/>
          <p:nvPr/>
        </p:nvSpPr>
        <p:spPr>
          <a:xfrm>
            <a:off x="2130442" y="4630046"/>
            <a:ext cx="184666" cy="461665"/>
          </a:xfrm>
          <a:prstGeom prst="rect">
            <a:avLst/>
          </a:prstGeom>
          <a:noFill/>
        </p:spPr>
        <p:txBody>
          <a:bodyPr wrap="none" rtlCol="0">
            <a:spAutoFit/>
          </a:bodyPr>
          <a:lstStyle/>
          <a:p>
            <a:endParaRPr lang="en-US" dirty="0"/>
          </a:p>
        </p:txBody>
      </p:sp>
      <p:sp>
        <p:nvSpPr>
          <p:cNvPr id="10" name="TextBox 9"/>
          <p:cNvSpPr txBox="1"/>
          <p:nvPr/>
        </p:nvSpPr>
        <p:spPr>
          <a:xfrm>
            <a:off x="2209800" y="5715000"/>
            <a:ext cx="184666" cy="461665"/>
          </a:xfrm>
          <a:prstGeom prst="rect">
            <a:avLst/>
          </a:prstGeom>
          <a:noFill/>
        </p:spPr>
        <p:txBody>
          <a:bodyPr wrap="none" rtlCol="0">
            <a:spAutoFit/>
          </a:bodyPr>
          <a:lstStyle/>
          <a:p>
            <a:endParaRPr lang="en-US" b="1" dirty="0">
              <a:solidFill>
                <a:srgbClr val="000090"/>
              </a:solidFill>
            </a:endParaRPr>
          </a:p>
        </p:txBody>
      </p:sp>
      <p:sp>
        <p:nvSpPr>
          <p:cNvPr id="12" name="TextBox 11"/>
          <p:cNvSpPr txBox="1"/>
          <p:nvPr/>
        </p:nvSpPr>
        <p:spPr>
          <a:xfrm>
            <a:off x="4506704" y="3626187"/>
            <a:ext cx="184666" cy="461665"/>
          </a:xfrm>
          <a:prstGeom prst="rect">
            <a:avLst/>
          </a:prstGeom>
          <a:noFill/>
        </p:spPr>
        <p:txBody>
          <a:bodyPr wrap="none" rtlCol="0">
            <a:spAutoFit/>
          </a:bodyPr>
          <a:lstStyle/>
          <a:p>
            <a:endParaRPr lang="en-US" dirty="0"/>
          </a:p>
        </p:txBody>
      </p:sp>
      <p:sp>
        <p:nvSpPr>
          <p:cNvPr id="3" name="TextBox 2"/>
          <p:cNvSpPr txBox="1"/>
          <p:nvPr/>
        </p:nvSpPr>
        <p:spPr>
          <a:xfrm>
            <a:off x="5715320" y="3708134"/>
            <a:ext cx="184666" cy="461665"/>
          </a:xfrm>
          <a:prstGeom prst="rect">
            <a:avLst/>
          </a:prstGeom>
          <a:noFill/>
        </p:spPr>
        <p:txBody>
          <a:bodyPr wrap="none" rtlCol="0">
            <a:spAutoFit/>
          </a:bodyPr>
          <a:lstStyle/>
          <a:p>
            <a:endParaRPr lang="en-US" dirty="0"/>
          </a:p>
        </p:txBody>
      </p:sp>
      <p:sp>
        <p:nvSpPr>
          <p:cNvPr id="13" name="TextBox 12"/>
          <p:cNvSpPr txBox="1"/>
          <p:nvPr/>
        </p:nvSpPr>
        <p:spPr>
          <a:xfrm>
            <a:off x="3953609" y="5408550"/>
            <a:ext cx="184666" cy="461665"/>
          </a:xfrm>
          <a:prstGeom prst="rect">
            <a:avLst/>
          </a:prstGeom>
          <a:noFill/>
        </p:spPr>
        <p:txBody>
          <a:bodyPr wrap="none" rtlCol="0">
            <a:spAutoFit/>
          </a:bodyPr>
          <a:lstStyle/>
          <a:p>
            <a:endParaRPr lang="en-US" dirty="0"/>
          </a:p>
        </p:txBody>
      </p:sp>
      <p:sp>
        <p:nvSpPr>
          <p:cNvPr id="17" name="TextBox 16"/>
          <p:cNvSpPr txBox="1"/>
          <p:nvPr/>
        </p:nvSpPr>
        <p:spPr>
          <a:xfrm>
            <a:off x="7292666" y="3564726"/>
            <a:ext cx="184666" cy="461665"/>
          </a:xfrm>
          <a:prstGeom prst="rect">
            <a:avLst/>
          </a:prstGeom>
          <a:noFill/>
        </p:spPr>
        <p:txBody>
          <a:bodyPr wrap="none" rtlCol="0">
            <a:spAutoFit/>
          </a:bodyPr>
          <a:lstStyle/>
          <a:p>
            <a:endParaRPr lang="en-US" dirty="0"/>
          </a:p>
        </p:txBody>
      </p:sp>
      <p:sp>
        <p:nvSpPr>
          <p:cNvPr id="15" name="TextBox 14"/>
          <p:cNvSpPr txBox="1"/>
          <p:nvPr/>
        </p:nvSpPr>
        <p:spPr>
          <a:xfrm>
            <a:off x="5554213" y="3465321"/>
            <a:ext cx="184666" cy="461665"/>
          </a:xfrm>
          <a:prstGeom prst="rect">
            <a:avLst/>
          </a:prstGeom>
          <a:noFill/>
        </p:spPr>
        <p:txBody>
          <a:bodyPr wrap="none" rtlCol="0">
            <a:spAutoFit/>
          </a:bodyPr>
          <a:lstStyle/>
          <a:p>
            <a:endParaRPr lang="en-US" dirty="0"/>
          </a:p>
        </p:txBody>
      </p:sp>
      <p:sp>
        <p:nvSpPr>
          <p:cNvPr id="11" name="TextBox 10"/>
          <p:cNvSpPr txBox="1"/>
          <p:nvPr/>
        </p:nvSpPr>
        <p:spPr>
          <a:xfrm>
            <a:off x="1447800" y="1143000"/>
            <a:ext cx="184666" cy="461665"/>
          </a:xfrm>
          <a:prstGeom prst="rect">
            <a:avLst/>
          </a:prstGeom>
          <a:noFill/>
        </p:spPr>
        <p:txBody>
          <a:bodyPr wrap="none" rtlCol="0">
            <a:spAutoFit/>
          </a:bodyPr>
          <a:lstStyle/>
          <a:p>
            <a:endParaRPr lang="en-US" dirty="0"/>
          </a:p>
        </p:txBody>
      </p:sp>
      <p:sp>
        <p:nvSpPr>
          <p:cNvPr id="16" name="TextBox 15"/>
          <p:cNvSpPr txBox="1"/>
          <p:nvPr/>
        </p:nvSpPr>
        <p:spPr>
          <a:xfrm>
            <a:off x="3502938" y="5183193"/>
            <a:ext cx="184666" cy="461665"/>
          </a:xfrm>
          <a:prstGeom prst="rect">
            <a:avLst/>
          </a:prstGeom>
          <a:noFill/>
        </p:spPr>
        <p:txBody>
          <a:bodyPr wrap="none" rtlCol="0">
            <a:spAutoFit/>
          </a:bodyPr>
          <a:lstStyle/>
          <a:p>
            <a:endParaRPr lang="en-US" dirty="0"/>
          </a:p>
        </p:txBody>
      </p:sp>
      <p:sp>
        <p:nvSpPr>
          <p:cNvPr id="18" name="TextBox 17"/>
          <p:cNvSpPr txBox="1"/>
          <p:nvPr/>
        </p:nvSpPr>
        <p:spPr>
          <a:xfrm>
            <a:off x="3666818" y="2888657"/>
            <a:ext cx="184666" cy="461665"/>
          </a:xfrm>
          <a:prstGeom prst="rect">
            <a:avLst/>
          </a:prstGeom>
          <a:noFill/>
        </p:spPr>
        <p:txBody>
          <a:bodyPr wrap="none" rtlCol="0">
            <a:spAutoFit/>
          </a:bodyPr>
          <a:lstStyle/>
          <a:p>
            <a:endParaRPr lang="en-US" dirty="0"/>
          </a:p>
        </p:txBody>
      </p:sp>
      <p:sp>
        <p:nvSpPr>
          <p:cNvPr id="19" name="TextBox 18"/>
          <p:cNvSpPr txBox="1"/>
          <p:nvPr/>
        </p:nvSpPr>
        <p:spPr>
          <a:xfrm>
            <a:off x="6616661" y="2765736"/>
            <a:ext cx="184666" cy="461665"/>
          </a:xfrm>
          <a:prstGeom prst="rect">
            <a:avLst/>
          </a:prstGeom>
          <a:noFill/>
        </p:spPr>
        <p:txBody>
          <a:bodyPr wrap="none" rtlCol="0">
            <a:spAutoFit/>
          </a:bodyPr>
          <a:lstStyle/>
          <a:p>
            <a:endParaRPr lang="en-US" dirty="0"/>
          </a:p>
        </p:txBody>
      </p:sp>
      <p:sp>
        <p:nvSpPr>
          <p:cNvPr id="22" name="TextBox 21"/>
          <p:cNvSpPr txBox="1"/>
          <p:nvPr/>
        </p:nvSpPr>
        <p:spPr>
          <a:xfrm>
            <a:off x="6452781" y="3953978"/>
            <a:ext cx="184666" cy="461665"/>
          </a:xfrm>
          <a:prstGeom prst="rect">
            <a:avLst/>
          </a:prstGeom>
          <a:noFill/>
        </p:spPr>
        <p:txBody>
          <a:bodyPr wrap="none" rtlCol="0">
            <a:spAutoFit/>
          </a:bodyPr>
          <a:lstStyle/>
          <a:p>
            <a:endParaRPr lang="en-US" dirty="0"/>
          </a:p>
        </p:txBody>
      </p:sp>
      <p:sp>
        <p:nvSpPr>
          <p:cNvPr id="24" name="TextBox 23"/>
          <p:cNvSpPr txBox="1"/>
          <p:nvPr/>
        </p:nvSpPr>
        <p:spPr>
          <a:xfrm>
            <a:off x="5489985" y="5265141"/>
            <a:ext cx="184666" cy="461665"/>
          </a:xfrm>
          <a:prstGeom prst="rect">
            <a:avLst/>
          </a:prstGeom>
          <a:noFill/>
        </p:spPr>
        <p:txBody>
          <a:bodyPr wrap="none" rtlCol="0">
            <a:spAutoFit/>
          </a:bodyPr>
          <a:lstStyle/>
          <a:p>
            <a:endParaRPr lang="en-US" dirty="0"/>
          </a:p>
        </p:txBody>
      </p:sp>
      <p:sp>
        <p:nvSpPr>
          <p:cNvPr id="14" name="TextBox 13"/>
          <p:cNvSpPr txBox="1"/>
          <p:nvPr/>
        </p:nvSpPr>
        <p:spPr>
          <a:xfrm>
            <a:off x="1447800" y="1600200"/>
            <a:ext cx="184666" cy="461665"/>
          </a:xfrm>
          <a:prstGeom prst="rect">
            <a:avLst/>
          </a:prstGeom>
          <a:noFill/>
        </p:spPr>
        <p:txBody>
          <a:bodyPr wrap="none" rtlCol="0">
            <a:spAutoFit/>
          </a:bodyPr>
          <a:lstStyle/>
          <a:p>
            <a:endParaRPr lang="en-US" dirty="0"/>
          </a:p>
        </p:txBody>
      </p:sp>
      <p:sp>
        <p:nvSpPr>
          <p:cNvPr id="21" name="TextBox 20"/>
          <p:cNvSpPr txBox="1"/>
          <p:nvPr/>
        </p:nvSpPr>
        <p:spPr>
          <a:xfrm>
            <a:off x="3441483" y="4507125"/>
            <a:ext cx="184666" cy="461665"/>
          </a:xfrm>
          <a:prstGeom prst="rect">
            <a:avLst/>
          </a:prstGeom>
          <a:noFill/>
        </p:spPr>
        <p:txBody>
          <a:bodyPr wrap="none" rtlCol="0">
            <a:spAutoFit/>
          </a:bodyPr>
          <a:lstStyle/>
          <a:p>
            <a:endParaRPr lang="en-US" dirty="0"/>
          </a:p>
        </p:txBody>
      </p:sp>
      <p:sp>
        <p:nvSpPr>
          <p:cNvPr id="25" name="TextBox 24"/>
          <p:cNvSpPr txBox="1"/>
          <p:nvPr/>
        </p:nvSpPr>
        <p:spPr>
          <a:xfrm>
            <a:off x="1905000" y="2133600"/>
            <a:ext cx="184666" cy="461665"/>
          </a:xfrm>
          <a:prstGeom prst="rect">
            <a:avLst/>
          </a:prstGeom>
          <a:noFill/>
        </p:spPr>
        <p:txBody>
          <a:bodyPr wrap="none" rtlCol="0">
            <a:spAutoFit/>
          </a:bodyPr>
          <a:lstStyle/>
          <a:p>
            <a:endParaRPr lang="en-US" dirty="0">
              <a:ln>
                <a:solidFill>
                  <a:srgbClr val="000000"/>
                </a:solidFill>
              </a:ln>
              <a:solidFill>
                <a:srgbClr val="0000FF"/>
              </a:solidFill>
            </a:endParaRPr>
          </a:p>
        </p:txBody>
      </p:sp>
      <p:sp>
        <p:nvSpPr>
          <p:cNvPr id="23" name="TextBox 22"/>
          <p:cNvSpPr txBox="1"/>
          <p:nvPr/>
        </p:nvSpPr>
        <p:spPr>
          <a:xfrm>
            <a:off x="4474308" y="3360615"/>
            <a:ext cx="184666" cy="461665"/>
          </a:xfrm>
          <a:prstGeom prst="rect">
            <a:avLst/>
          </a:prstGeom>
          <a:noFill/>
        </p:spPr>
        <p:txBody>
          <a:bodyPr wrap="none" rtlCol="0">
            <a:spAutoFit/>
          </a:bodyPr>
          <a:lstStyle/>
          <a:p>
            <a:endParaRPr lang="en-US" dirty="0"/>
          </a:p>
        </p:txBody>
      </p:sp>
      <p:sp>
        <p:nvSpPr>
          <p:cNvPr id="20" name="TextBox 19"/>
          <p:cNvSpPr txBox="1"/>
          <p:nvPr/>
        </p:nvSpPr>
        <p:spPr>
          <a:xfrm>
            <a:off x="3477846" y="3927231"/>
            <a:ext cx="184666" cy="461665"/>
          </a:xfrm>
          <a:prstGeom prst="rect">
            <a:avLst/>
          </a:prstGeom>
          <a:noFill/>
        </p:spPr>
        <p:txBody>
          <a:bodyPr wrap="none" rtlCol="0">
            <a:spAutoFit/>
          </a:bodyPr>
          <a:lstStyle/>
          <a:p>
            <a:endParaRPr lang="en-US" dirty="0"/>
          </a:p>
        </p:txBody>
      </p:sp>
      <p:sp>
        <p:nvSpPr>
          <p:cNvPr id="26" name="TextBox 25"/>
          <p:cNvSpPr txBox="1"/>
          <p:nvPr/>
        </p:nvSpPr>
        <p:spPr>
          <a:xfrm>
            <a:off x="1600200" y="5257800"/>
            <a:ext cx="6172200" cy="461665"/>
          </a:xfrm>
          <a:prstGeom prst="rect">
            <a:avLst/>
          </a:prstGeom>
          <a:noFill/>
        </p:spPr>
        <p:txBody>
          <a:bodyPr wrap="square" rtlCol="0">
            <a:spAutoFit/>
          </a:bodyPr>
          <a:lstStyle/>
          <a:p>
            <a:pPr algn="ctr"/>
            <a:endParaRPr lang="en-US" dirty="0"/>
          </a:p>
        </p:txBody>
      </p:sp>
      <p:sp>
        <p:nvSpPr>
          <p:cNvPr id="27" name="TextBox 26"/>
          <p:cNvSpPr txBox="1"/>
          <p:nvPr/>
        </p:nvSpPr>
        <p:spPr>
          <a:xfrm>
            <a:off x="5881077" y="5001846"/>
            <a:ext cx="184666" cy="461665"/>
          </a:xfrm>
          <a:prstGeom prst="rect">
            <a:avLst/>
          </a:prstGeom>
          <a:noFill/>
        </p:spPr>
        <p:txBody>
          <a:bodyPr wrap="none" rtlCol="0">
            <a:spAutoFit/>
          </a:bodyPr>
          <a:lstStyle/>
          <a:p>
            <a:endParaRPr lang="en-US" dirty="0"/>
          </a:p>
        </p:txBody>
      </p:sp>
      <p:sp>
        <p:nvSpPr>
          <p:cNvPr id="29" name="TextBox 28"/>
          <p:cNvSpPr txBox="1"/>
          <p:nvPr/>
        </p:nvSpPr>
        <p:spPr>
          <a:xfrm>
            <a:off x="1371600" y="1447800"/>
            <a:ext cx="193232" cy="960263"/>
          </a:xfrm>
          <a:prstGeom prst="rect">
            <a:avLst/>
          </a:prstGeom>
          <a:noFill/>
        </p:spPr>
        <p:txBody>
          <a:bodyPr wrap="none" rtlCol="0">
            <a:spAutoFit/>
          </a:bodyPr>
          <a:lstStyle/>
          <a:p>
            <a:pPr>
              <a:spcBef>
                <a:spcPct val="35000"/>
              </a:spcBef>
            </a:pPr>
            <a:endParaRPr lang="en-US" b="1" dirty="0">
              <a:solidFill>
                <a:srgbClr val="000090"/>
              </a:solidFill>
              <a:latin typeface="Arial" charset="0"/>
            </a:endParaRPr>
          </a:p>
          <a:p>
            <a:endParaRPr lang="en-US" dirty="0"/>
          </a:p>
        </p:txBody>
      </p:sp>
      <p:sp>
        <p:nvSpPr>
          <p:cNvPr id="28" name="TextBox 27"/>
          <p:cNvSpPr txBox="1"/>
          <p:nvPr/>
        </p:nvSpPr>
        <p:spPr>
          <a:xfrm>
            <a:off x="4259385" y="4767385"/>
            <a:ext cx="184666" cy="461665"/>
          </a:xfrm>
          <a:prstGeom prst="rect">
            <a:avLst/>
          </a:prstGeom>
          <a:noFill/>
        </p:spPr>
        <p:txBody>
          <a:bodyPr wrap="none" rtlCol="0">
            <a:spAutoFit/>
          </a:bodyPr>
          <a:lstStyle/>
          <a:p>
            <a:endParaRPr lang="en-US" dirty="0"/>
          </a:p>
        </p:txBody>
      </p:sp>
      <p:sp>
        <p:nvSpPr>
          <p:cNvPr id="30" name="TextBox 29"/>
          <p:cNvSpPr txBox="1"/>
          <p:nvPr/>
        </p:nvSpPr>
        <p:spPr>
          <a:xfrm>
            <a:off x="3868615" y="4435231"/>
            <a:ext cx="184666" cy="461665"/>
          </a:xfrm>
          <a:prstGeom prst="rect">
            <a:avLst/>
          </a:prstGeom>
          <a:noFill/>
        </p:spPr>
        <p:txBody>
          <a:bodyPr wrap="none" rtlCol="0">
            <a:spAutoFit/>
          </a:bodyPr>
          <a:lstStyle/>
          <a:p>
            <a:endParaRPr lang="en-US" dirty="0"/>
          </a:p>
        </p:txBody>
      </p:sp>
      <p:sp>
        <p:nvSpPr>
          <p:cNvPr id="31" name="TextBox 30"/>
          <p:cNvSpPr txBox="1"/>
          <p:nvPr/>
        </p:nvSpPr>
        <p:spPr>
          <a:xfrm>
            <a:off x="1905000" y="990600"/>
            <a:ext cx="184666" cy="461665"/>
          </a:xfrm>
          <a:prstGeom prst="rect">
            <a:avLst/>
          </a:prstGeom>
          <a:noFill/>
        </p:spPr>
        <p:txBody>
          <a:bodyPr wrap="none" rtlCol="0">
            <a:spAutoFit/>
          </a:bodyPr>
          <a:lstStyle/>
          <a:p>
            <a:endParaRPr lang="en-US" dirty="0"/>
          </a:p>
        </p:txBody>
      </p:sp>
      <p:sp>
        <p:nvSpPr>
          <p:cNvPr id="33" name="TextBox 32"/>
          <p:cNvSpPr txBox="1"/>
          <p:nvPr/>
        </p:nvSpPr>
        <p:spPr>
          <a:xfrm>
            <a:off x="1524000" y="1219200"/>
            <a:ext cx="184666" cy="461665"/>
          </a:xfrm>
          <a:prstGeom prst="rect">
            <a:avLst/>
          </a:prstGeom>
          <a:noFill/>
        </p:spPr>
        <p:txBody>
          <a:bodyPr wrap="none" rtlCol="0">
            <a:spAutoFit/>
          </a:bodyPr>
          <a:lstStyle/>
          <a:p>
            <a:endParaRPr lang="en-US" dirty="0"/>
          </a:p>
        </p:txBody>
      </p:sp>
      <p:sp>
        <p:nvSpPr>
          <p:cNvPr id="34" name="TextBox 33"/>
          <p:cNvSpPr txBox="1"/>
          <p:nvPr/>
        </p:nvSpPr>
        <p:spPr>
          <a:xfrm>
            <a:off x="4142154" y="3360615"/>
            <a:ext cx="184666" cy="461665"/>
          </a:xfrm>
          <a:prstGeom prst="rect">
            <a:avLst/>
          </a:prstGeom>
          <a:noFill/>
        </p:spPr>
        <p:txBody>
          <a:bodyPr wrap="none" rtlCol="0">
            <a:spAutoFit/>
          </a:bodyPr>
          <a:lstStyle/>
          <a:p>
            <a:endParaRPr lang="en-US" dirty="0"/>
          </a:p>
        </p:txBody>
      </p:sp>
      <p:sp>
        <p:nvSpPr>
          <p:cNvPr id="32" name="Rectangle 31"/>
          <p:cNvSpPr/>
          <p:nvPr/>
        </p:nvSpPr>
        <p:spPr>
          <a:xfrm>
            <a:off x="1600200" y="1219200"/>
            <a:ext cx="7086600" cy="584776"/>
          </a:xfrm>
          <a:prstGeom prst="rect">
            <a:avLst/>
          </a:prstGeom>
        </p:spPr>
        <p:txBody>
          <a:bodyPr wrap="square">
            <a:spAutoFit/>
          </a:bodyPr>
          <a:lstStyle/>
          <a:p>
            <a:endParaRPr lang="en-US" sz="3200" b="1" dirty="0">
              <a:solidFill>
                <a:srgbClr val="000090"/>
              </a:solidFill>
              <a:latin typeface="+mn-lt"/>
            </a:endParaRPr>
          </a:p>
        </p:txBody>
      </p:sp>
      <p:sp>
        <p:nvSpPr>
          <p:cNvPr id="35" name="TextBox 34"/>
          <p:cNvSpPr txBox="1"/>
          <p:nvPr/>
        </p:nvSpPr>
        <p:spPr>
          <a:xfrm>
            <a:off x="3165231" y="3751385"/>
            <a:ext cx="184666" cy="461665"/>
          </a:xfrm>
          <a:prstGeom prst="rect">
            <a:avLst/>
          </a:prstGeom>
          <a:noFill/>
        </p:spPr>
        <p:txBody>
          <a:bodyPr wrap="none" rtlCol="0">
            <a:spAutoFit/>
          </a:bodyPr>
          <a:lstStyle/>
          <a:p>
            <a:endParaRPr lang="en-US" dirty="0"/>
          </a:p>
        </p:txBody>
      </p:sp>
      <p:pic>
        <p:nvPicPr>
          <p:cNvPr id="36" name="Picture 5" descr="G:\Waterfowl Hunter Boating Safety\WHBSCourse\waders 5mm neo 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87538" y="1524000"/>
            <a:ext cx="1389062" cy="4803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7" name="TextBox 36"/>
          <p:cNvSpPr txBox="1"/>
          <p:nvPr/>
        </p:nvSpPr>
        <p:spPr>
          <a:xfrm>
            <a:off x="3946769" y="3516923"/>
            <a:ext cx="184666" cy="461665"/>
          </a:xfrm>
          <a:prstGeom prst="rect">
            <a:avLst/>
          </a:prstGeom>
          <a:noFill/>
        </p:spPr>
        <p:txBody>
          <a:bodyPr wrap="none" rtlCol="0">
            <a:spAutoFit/>
          </a:bodyPr>
          <a:lstStyle/>
          <a:p>
            <a:endParaRPr lang="en-US" dirty="0"/>
          </a:p>
        </p:txBody>
      </p:sp>
      <p:pic>
        <p:nvPicPr>
          <p:cNvPr id="38" name="Picture 4" descr="G:\Waterfowl Hunter Boating Safety\WHBSCourse\waders nylon chest.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7600" y="1524000"/>
            <a:ext cx="1098550" cy="4802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9" name="TextBox 38"/>
          <p:cNvSpPr txBox="1"/>
          <p:nvPr/>
        </p:nvSpPr>
        <p:spPr>
          <a:xfrm>
            <a:off x="7092462" y="3575538"/>
            <a:ext cx="184666" cy="461665"/>
          </a:xfrm>
          <a:prstGeom prst="rect">
            <a:avLst/>
          </a:prstGeom>
          <a:noFill/>
        </p:spPr>
        <p:txBody>
          <a:bodyPr wrap="none" rtlCol="0">
            <a:spAutoFit/>
          </a:bodyPr>
          <a:lstStyle/>
          <a:p>
            <a:endParaRPr lang="en-US" dirty="0"/>
          </a:p>
        </p:txBody>
      </p:sp>
      <p:pic>
        <p:nvPicPr>
          <p:cNvPr id="40" name="Picture 3" descr="G:\Waterfowl Hunter Boating Safety\WHBSCourse\waders waste high.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86600" y="1828800"/>
            <a:ext cx="1577975" cy="4479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1" name="TextBox 40"/>
          <p:cNvSpPr txBox="1"/>
          <p:nvPr/>
        </p:nvSpPr>
        <p:spPr>
          <a:xfrm>
            <a:off x="5410200" y="1905000"/>
            <a:ext cx="1062535" cy="954107"/>
          </a:xfrm>
          <a:prstGeom prst="rect">
            <a:avLst/>
          </a:prstGeom>
          <a:noFill/>
        </p:spPr>
        <p:txBody>
          <a:bodyPr wrap="none" rtlCol="0">
            <a:spAutoFit/>
          </a:bodyPr>
          <a:lstStyle/>
          <a:p>
            <a:r>
              <a:rPr lang="en-US" sz="2800" b="1" dirty="0">
                <a:solidFill>
                  <a:srgbClr val="000090"/>
                </a:solidFill>
              </a:rPr>
              <a:t>Waist</a:t>
            </a:r>
          </a:p>
          <a:p>
            <a:r>
              <a:rPr lang="en-US" sz="2800" b="1" dirty="0">
                <a:solidFill>
                  <a:srgbClr val="000090"/>
                </a:solidFill>
              </a:rPr>
              <a:t>Belt</a:t>
            </a:r>
          </a:p>
        </p:txBody>
      </p:sp>
      <p:cxnSp>
        <p:nvCxnSpPr>
          <p:cNvPr id="42" name="Straight Arrow Connector 41"/>
          <p:cNvCxnSpPr/>
          <p:nvPr/>
        </p:nvCxnSpPr>
        <p:spPr>
          <a:xfrm flipH="1">
            <a:off x="4876800" y="2438400"/>
            <a:ext cx="381000" cy="601663"/>
          </a:xfrm>
          <a:prstGeom prst="straightConnector1">
            <a:avLst/>
          </a:prstGeom>
          <a:ln w="5715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flipV="1">
            <a:off x="6477000" y="2057400"/>
            <a:ext cx="762000" cy="304800"/>
          </a:xfrm>
          <a:prstGeom prst="straightConnector1">
            <a:avLst/>
          </a:prstGeom>
          <a:ln w="57150">
            <a:solidFill>
              <a:srgbClr val="00206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713179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457200"/>
            <a:ext cx="8001000" cy="685800"/>
          </a:xfrm>
        </p:spPr>
        <p:txBody>
          <a:bodyPr/>
          <a:lstStyle/>
          <a:p>
            <a:br>
              <a:rPr lang="en-US" sz="4000" b="0" dirty="0">
                <a:solidFill>
                  <a:srgbClr val="108040"/>
                </a:solidFill>
              </a:rPr>
            </a:br>
            <a:r>
              <a:rPr lang="en-US" sz="4000" b="0" dirty="0">
                <a:solidFill>
                  <a:srgbClr val="108040"/>
                </a:solidFill>
              </a:rPr>
              <a:t>Waders </a:t>
            </a:r>
            <a:br>
              <a:rPr lang="en-US" sz="4000" b="0" dirty="0">
                <a:solidFill>
                  <a:srgbClr val="108040"/>
                </a:solidFill>
              </a:rPr>
            </a:br>
            <a:endParaRPr lang="en-US" sz="4000" b="0" dirty="0">
              <a:solidFill>
                <a:srgbClr val="108040"/>
              </a:solidFill>
            </a:endParaRPr>
          </a:p>
        </p:txBody>
      </p:sp>
      <p:sp>
        <p:nvSpPr>
          <p:cNvPr id="5" name="TextBox 4"/>
          <p:cNvSpPr txBox="1"/>
          <p:nvPr/>
        </p:nvSpPr>
        <p:spPr>
          <a:xfrm>
            <a:off x="3200400" y="6586379"/>
            <a:ext cx="3617096" cy="246221"/>
          </a:xfrm>
          <a:prstGeom prst="rect">
            <a:avLst/>
          </a:prstGeom>
          <a:noFill/>
        </p:spPr>
        <p:txBody>
          <a:bodyPr wrap="none" rtlCol="0">
            <a:spAutoFit/>
          </a:bodyPr>
          <a:lstStyle/>
          <a:p>
            <a:r>
              <a:rPr lang="en-US" sz="1000" b="1" dirty="0">
                <a:solidFill>
                  <a:srgbClr val="FF0000"/>
                </a:solidFill>
                <a:latin typeface="Arial"/>
                <a:cs typeface="Arial"/>
              </a:rPr>
              <a:t>Copyright 2019 - Coast Guard Auxiliary Association, Inc.</a:t>
            </a:r>
          </a:p>
        </p:txBody>
      </p:sp>
      <p:sp>
        <p:nvSpPr>
          <p:cNvPr id="4" name="TextBox 3"/>
          <p:cNvSpPr txBox="1"/>
          <p:nvPr/>
        </p:nvSpPr>
        <p:spPr>
          <a:xfrm>
            <a:off x="3134208" y="3134500"/>
            <a:ext cx="184666" cy="461665"/>
          </a:xfrm>
          <a:prstGeom prst="rect">
            <a:avLst/>
          </a:prstGeom>
          <a:noFill/>
        </p:spPr>
        <p:txBody>
          <a:bodyPr wrap="none" rtlCol="0">
            <a:spAutoFit/>
          </a:bodyPr>
          <a:lstStyle/>
          <a:p>
            <a:endParaRPr lang="en-US" dirty="0"/>
          </a:p>
        </p:txBody>
      </p:sp>
      <p:sp>
        <p:nvSpPr>
          <p:cNvPr id="7" name="TextBox 6"/>
          <p:cNvSpPr txBox="1"/>
          <p:nvPr/>
        </p:nvSpPr>
        <p:spPr>
          <a:xfrm>
            <a:off x="5059799" y="4158847"/>
            <a:ext cx="184666" cy="461665"/>
          </a:xfrm>
          <a:prstGeom prst="rect">
            <a:avLst/>
          </a:prstGeom>
          <a:noFill/>
        </p:spPr>
        <p:txBody>
          <a:bodyPr wrap="none" rtlCol="0">
            <a:spAutoFit/>
          </a:bodyPr>
          <a:lstStyle/>
          <a:p>
            <a:endParaRPr lang="en-US" dirty="0"/>
          </a:p>
        </p:txBody>
      </p:sp>
      <p:sp>
        <p:nvSpPr>
          <p:cNvPr id="9" name="TextBox 8"/>
          <p:cNvSpPr txBox="1"/>
          <p:nvPr/>
        </p:nvSpPr>
        <p:spPr>
          <a:xfrm>
            <a:off x="2130442" y="3523752"/>
            <a:ext cx="184666" cy="461665"/>
          </a:xfrm>
          <a:prstGeom prst="rect">
            <a:avLst/>
          </a:prstGeom>
          <a:noFill/>
        </p:spPr>
        <p:txBody>
          <a:bodyPr wrap="none" rtlCol="0">
            <a:spAutoFit/>
          </a:bodyPr>
          <a:lstStyle/>
          <a:p>
            <a:endParaRPr lang="en-US" dirty="0"/>
          </a:p>
        </p:txBody>
      </p:sp>
      <p:sp>
        <p:nvSpPr>
          <p:cNvPr id="6" name="TextBox 5"/>
          <p:cNvSpPr txBox="1"/>
          <p:nvPr/>
        </p:nvSpPr>
        <p:spPr>
          <a:xfrm>
            <a:off x="7722852" y="4015438"/>
            <a:ext cx="184666" cy="461665"/>
          </a:xfrm>
          <a:prstGeom prst="rect">
            <a:avLst/>
          </a:prstGeom>
          <a:noFill/>
        </p:spPr>
        <p:txBody>
          <a:bodyPr wrap="none" rtlCol="0">
            <a:spAutoFit/>
          </a:bodyPr>
          <a:lstStyle/>
          <a:p>
            <a:endParaRPr lang="en-US" dirty="0"/>
          </a:p>
        </p:txBody>
      </p:sp>
      <p:sp>
        <p:nvSpPr>
          <p:cNvPr id="8" name="TextBox 7"/>
          <p:cNvSpPr txBox="1"/>
          <p:nvPr/>
        </p:nvSpPr>
        <p:spPr>
          <a:xfrm>
            <a:off x="2130442" y="4630046"/>
            <a:ext cx="184666" cy="461665"/>
          </a:xfrm>
          <a:prstGeom prst="rect">
            <a:avLst/>
          </a:prstGeom>
          <a:noFill/>
        </p:spPr>
        <p:txBody>
          <a:bodyPr wrap="none" rtlCol="0">
            <a:spAutoFit/>
          </a:bodyPr>
          <a:lstStyle/>
          <a:p>
            <a:endParaRPr lang="en-US" dirty="0"/>
          </a:p>
        </p:txBody>
      </p:sp>
      <p:sp>
        <p:nvSpPr>
          <p:cNvPr id="10" name="TextBox 9"/>
          <p:cNvSpPr txBox="1"/>
          <p:nvPr/>
        </p:nvSpPr>
        <p:spPr>
          <a:xfrm>
            <a:off x="2209800" y="5715000"/>
            <a:ext cx="184666" cy="461665"/>
          </a:xfrm>
          <a:prstGeom prst="rect">
            <a:avLst/>
          </a:prstGeom>
          <a:noFill/>
        </p:spPr>
        <p:txBody>
          <a:bodyPr wrap="none" rtlCol="0">
            <a:spAutoFit/>
          </a:bodyPr>
          <a:lstStyle/>
          <a:p>
            <a:endParaRPr lang="en-US" b="1" dirty="0">
              <a:solidFill>
                <a:srgbClr val="000090"/>
              </a:solidFill>
            </a:endParaRPr>
          </a:p>
        </p:txBody>
      </p:sp>
      <p:sp>
        <p:nvSpPr>
          <p:cNvPr id="12" name="TextBox 11"/>
          <p:cNvSpPr txBox="1"/>
          <p:nvPr/>
        </p:nvSpPr>
        <p:spPr>
          <a:xfrm>
            <a:off x="4506704" y="3626187"/>
            <a:ext cx="184666" cy="461665"/>
          </a:xfrm>
          <a:prstGeom prst="rect">
            <a:avLst/>
          </a:prstGeom>
          <a:noFill/>
        </p:spPr>
        <p:txBody>
          <a:bodyPr wrap="none" rtlCol="0">
            <a:spAutoFit/>
          </a:bodyPr>
          <a:lstStyle/>
          <a:p>
            <a:endParaRPr lang="en-US" dirty="0"/>
          </a:p>
        </p:txBody>
      </p:sp>
      <p:sp>
        <p:nvSpPr>
          <p:cNvPr id="3" name="TextBox 2"/>
          <p:cNvSpPr txBox="1"/>
          <p:nvPr/>
        </p:nvSpPr>
        <p:spPr>
          <a:xfrm>
            <a:off x="5715320" y="3708134"/>
            <a:ext cx="184666" cy="461665"/>
          </a:xfrm>
          <a:prstGeom prst="rect">
            <a:avLst/>
          </a:prstGeom>
          <a:noFill/>
        </p:spPr>
        <p:txBody>
          <a:bodyPr wrap="none" rtlCol="0">
            <a:spAutoFit/>
          </a:bodyPr>
          <a:lstStyle/>
          <a:p>
            <a:endParaRPr lang="en-US" dirty="0"/>
          </a:p>
        </p:txBody>
      </p:sp>
      <p:sp>
        <p:nvSpPr>
          <p:cNvPr id="13" name="TextBox 12"/>
          <p:cNvSpPr txBox="1"/>
          <p:nvPr/>
        </p:nvSpPr>
        <p:spPr>
          <a:xfrm>
            <a:off x="3953609" y="5408550"/>
            <a:ext cx="184666" cy="461665"/>
          </a:xfrm>
          <a:prstGeom prst="rect">
            <a:avLst/>
          </a:prstGeom>
          <a:noFill/>
        </p:spPr>
        <p:txBody>
          <a:bodyPr wrap="none" rtlCol="0">
            <a:spAutoFit/>
          </a:bodyPr>
          <a:lstStyle/>
          <a:p>
            <a:endParaRPr lang="en-US" dirty="0"/>
          </a:p>
        </p:txBody>
      </p:sp>
      <p:sp>
        <p:nvSpPr>
          <p:cNvPr id="17" name="TextBox 16"/>
          <p:cNvSpPr txBox="1"/>
          <p:nvPr/>
        </p:nvSpPr>
        <p:spPr>
          <a:xfrm>
            <a:off x="7292666" y="3564726"/>
            <a:ext cx="184666" cy="461665"/>
          </a:xfrm>
          <a:prstGeom prst="rect">
            <a:avLst/>
          </a:prstGeom>
          <a:noFill/>
        </p:spPr>
        <p:txBody>
          <a:bodyPr wrap="none" rtlCol="0">
            <a:spAutoFit/>
          </a:bodyPr>
          <a:lstStyle/>
          <a:p>
            <a:endParaRPr lang="en-US" dirty="0"/>
          </a:p>
        </p:txBody>
      </p:sp>
      <p:sp>
        <p:nvSpPr>
          <p:cNvPr id="15" name="TextBox 14"/>
          <p:cNvSpPr txBox="1"/>
          <p:nvPr/>
        </p:nvSpPr>
        <p:spPr>
          <a:xfrm>
            <a:off x="5554213" y="3465321"/>
            <a:ext cx="184666" cy="461665"/>
          </a:xfrm>
          <a:prstGeom prst="rect">
            <a:avLst/>
          </a:prstGeom>
          <a:noFill/>
        </p:spPr>
        <p:txBody>
          <a:bodyPr wrap="none" rtlCol="0">
            <a:spAutoFit/>
          </a:bodyPr>
          <a:lstStyle/>
          <a:p>
            <a:endParaRPr lang="en-US" dirty="0"/>
          </a:p>
        </p:txBody>
      </p:sp>
      <p:sp>
        <p:nvSpPr>
          <p:cNvPr id="11" name="TextBox 10"/>
          <p:cNvSpPr txBox="1"/>
          <p:nvPr/>
        </p:nvSpPr>
        <p:spPr>
          <a:xfrm>
            <a:off x="1447800" y="1143000"/>
            <a:ext cx="184666" cy="461665"/>
          </a:xfrm>
          <a:prstGeom prst="rect">
            <a:avLst/>
          </a:prstGeom>
          <a:noFill/>
        </p:spPr>
        <p:txBody>
          <a:bodyPr wrap="none" rtlCol="0">
            <a:spAutoFit/>
          </a:bodyPr>
          <a:lstStyle/>
          <a:p>
            <a:endParaRPr lang="en-US" dirty="0"/>
          </a:p>
        </p:txBody>
      </p:sp>
      <p:sp>
        <p:nvSpPr>
          <p:cNvPr id="16" name="TextBox 15"/>
          <p:cNvSpPr txBox="1"/>
          <p:nvPr/>
        </p:nvSpPr>
        <p:spPr>
          <a:xfrm>
            <a:off x="3502938" y="5183193"/>
            <a:ext cx="184666" cy="461665"/>
          </a:xfrm>
          <a:prstGeom prst="rect">
            <a:avLst/>
          </a:prstGeom>
          <a:noFill/>
        </p:spPr>
        <p:txBody>
          <a:bodyPr wrap="none" rtlCol="0">
            <a:spAutoFit/>
          </a:bodyPr>
          <a:lstStyle/>
          <a:p>
            <a:endParaRPr lang="en-US" dirty="0"/>
          </a:p>
        </p:txBody>
      </p:sp>
      <p:sp>
        <p:nvSpPr>
          <p:cNvPr id="18" name="TextBox 17"/>
          <p:cNvSpPr txBox="1"/>
          <p:nvPr/>
        </p:nvSpPr>
        <p:spPr>
          <a:xfrm>
            <a:off x="3666818" y="2888657"/>
            <a:ext cx="184666" cy="461665"/>
          </a:xfrm>
          <a:prstGeom prst="rect">
            <a:avLst/>
          </a:prstGeom>
          <a:noFill/>
        </p:spPr>
        <p:txBody>
          <a:bodyPr wrap="none" rtlCol="0">
            <a:spAutoFit/>
          </a:bodyPr>
          <a:lstStyle/>
          <a:p>
            <a:endParaRPr lang="en-US" dirty="0"/>
          </a:p>
        </p:txBody>
      </p:sp>
      <p:sp>
        <p:nvSpPr>
          <p:cNvPr id="19" name="TextBox 18"/>
          <p:cNvSpPr txBox="1"/>
          <p:nvPr/>
        </p:nvSpPr>
        <p:spPr>
          <a:xfrm>
            <a:off x="6616661" y="2765736"/>
            <a:ext cx="184666" cy="461665"/>
          </a:xfrm>
          <a:prstGeom prst="rect">
            <a:avLst/>
          </a:prstGeom>
          <a:noFill/>
        </p:spPr>
        <p:txBody>
          <a:bodyPr wrap="none" rtlCol="0">
            <a:spAutoFit/>
          </a:bodyPr>
          <a:lstStyle/>
          <a:p>
            <a:endParaRPr lang="en-US" dirty="0"/>
          </a:p>
        </p:txBody>
      </p:sp>
      <p:sp>
        <p:nvSpPr>
          <p:cNvPr id="22" name="TextBox 21"/>
          <p:cNvSpPr txBox="1"/>
          <p:nvPr/>
        </p:nvSpPr>
        <p:spPr>
          <a:xfrm>
            <a:off x="6452781" y="3953978"/>
            <a:ext cx="184666" cy="461665"/>
          </a:xfrm>
          <a:prstGeom prst="rect">
            <a:avLst/>
          </a:prstGeom>
          <a:noFill/>
        </p:spPr>
        <p:txBody>
          <a:bodyPr wrap="none" rtlCol="0">
            <a:spAutoFit/>
          </a:bodyPr>
          <a:lstStyle/>
          <a:p>
            <a:endParaRPr lang="en-US" dirty="0"/>
          </a:p>
        </p:txBody>
      </p:sp>
      <p:sp>
        <p:nvSpPr>
          <p:cNvPr id="24" name="TextBox 23"/>
          <p:cNvSpPr txBox="1"/>
          <p:nvPr/>
        </p:nvSpPr>
        <p:spPr>
          <a:xfrm>
            <a:off x="5489985" y="5265141"/>
            <a:ext cx="184666" cy="461665"/>
          </a:xfrm>
          <a:prstGeom prst="rect">
            <a:avLst/>
          </a:prstGeom>
          <a:noFill/>
        </p:spPr>
        <p:txBody>
          <a:bodyPr wrap="none" rtlCol="0">
            <a:spAutoFit/>
          </a:bodyPr>
          <a:lstStyle/>
          <a:p>
            <a:endParaRPr lang="en-US" dirty="0"/>
          </a:p>
        </p:txBody>
      </p:sp>
      <p:sp>
        <p:nvSpPr>
          <p:cNvPr id="14" name="TextBox 13"/>
          <p:cNvSpPr txBox="1"/>
          <p:nvPr/>
        </p:nvSpPr>
        <p:spPr>
          <a:xfrm>
            <a:off x="1447800" y="1600200"/>
            <a:ext cx="184666" cy="461665"/>
          </a:xfrm>
          <a:prstGeom prst="rect">
            <a:avLst/>
          </a:prstGeom>
          <a:noFill/>
        </p:spPr>
        <p:txBody>
          <a:bodyPr wrap="none" rtlCol="0">
            <a:spAutoFit/>
          </a:bodyPr>
          <a:lstStyle/>
          <a:p>
            <a:endParaRPr lang="en-US" dirty="0"/>
          </a:p>
        </p:txBody>
      </p:sp>
      <p:sp>
        <p:nvSpPr>
          <p:cNvPr id="21" name="TextBox 20"/>
          <p:cNvSpPr txBox="1"/>
          <p:nvPr/>
        </p:nvSpPr>
        <p:spPr>
          <a:xfrm>
            <a:off x="3441483" y="4507125"/>
            <a:ext cx="184666" cy="461665"/>
          </a:xfrm>
          <a:prstGeom prst="rect">
            <a:avLst/>
          </a:prstGeom>
          <a:noFill/>
        </p:spPr>
        <p:txBody>
          <a:bodyPr wrap="none" rtlCol="0">
            <a:spAutoFit/>
          </a:bodyPr>
          <a:lstStyle/>
          <a:p>
            <a:endParaRPr lang="en-US" dirty="0"/>
          </a:p>
        </p:txBody>
      </p:sp>
      <p:sp>
        <p:nvSpPr>
          <p:cNvPr id="25" name="TextBox 24"/>
          <p:cNvSpPr txBox="1"/>
          <p:nvPr/>
        </p:nvSpPr>
        <p:spPr>
          <a:xfrm>
            <a:off x="1905000" y="2133600"/>
            <a:ext cx="184666" cy="461665"/>
          </a:xfrm>
          <a:prstGeom prst="rect">
            <a:avLst/>
          </a:prstGeom>
          <a:noFill/>
        </p:spPr>
        <p:txBody>
          <a:bodyPr wrap="none" rtlCol="0">
            <a:spAutoFit/>
          </a:bodyPr>
          <a:lstStyle/>
          <a:p>
            <a:endParaRPr lang="en-US" dirty="0">
              <a:ln>
                <a:solidFill>
                  <a:srgbClr val="000000"/>
                </a:solidFill>
              </a:ln>
              <a:solidFill>
                <a:srgbClr val="0000FF"/>
              </a:solidFill>
            </a:endParaRPr>
          </a:p>
        </p:txBody>
      </p:sp>
      <p:sp>
        <p:nvSpPr>
          <p:cNvPr id="23" name="TextBox 22"/>
          <p:cNvSpPr txBox="1"/>
          <p:nvPr/>
        </p:nvSpPr>
        <p:spPr>
          <a:xfrm>
            <a:off x="4474308" y="3360615"/>
            <a:ext cx="184666" cy="461665"/>
          </a:xfrm>
          <a:prstGeom prst="rect">
            <a:avLst/>
          </a:prstGeom>
          <a:noFill/>
        </p:spPr>
        <p:txBody>
          <a:bodyPr wrap="none" rtlCol="0">
            <a:spAutoFit/>
          </a:bodyPr>
          <a:lstStyle/>
          <a:p>
            <a:endParaRPr lang="en-US" dirty="0"/>
          </a:p>
        </p:txBody>
      </p:sp>
      <p:sp>
        <p:nvSpPr>
          <p:cNvPr id="20" name="TextBox 19"/>
          <p:cNvSpPr txBox="1"/>
          <p:nvPr/>
        </p:nvSpPr>
        <p:spPr>
          <a:xfrm>
            <a:off x="3477846" y="3927231"/>
            <a:ext cx="184666" cy="461665"/>
          </a:xfrm>
          <a:prstGeom prst="rect">
            <a:avLst/>
          </a:prstGeom>
          <a:noFill/>
        </p:spPr>
        <p:txBody>
          <a:bodyPr wrap="none" rtlCol="0">
            <a:spAutoFit/>
          </a:bodyPr>
          <a:lstStyle/>
          <a:p>
            <a:endParaRPr lang="en-US" dirty="0"/>
          </a:p>
        </p:txBody>
      </p:sp>
      <p:sp>
        <p:nvSpPr>
          <p:cNvPr id="26" name="TextBox 25"/>
          <p:cNvSpPr txBox="1"/>
          <p:nvPr/>
        </p:nvSpPr>
        <p:spPr>
          <a:xfrm>
            <a:off x="1600200" y="5257800"/>
            <a:ext cx="6172200" cy="461665"/>
          </a:xfrm>
          <a:prstGeom prst="rect">
            <a:avLst/>
          </a:prstGeom>
          <a:noFill/>
        </p:spPr>
        <p:txBody>
          <a:bodyPr wrap="square" rtlCol="0">
            <a:spAutoFit/>
          </a:bodyPr>
          <a:lstStyle/>
          <a:p>
            <a:pPr algn="ctr"/>
            <a:endParaRPr lang="en-US" dirty="0"/>
          </a:p>
        </p:txBody>
      </p:sp>
      <p:sp>
        <p:nvSpPr>
          <p:cNvPr id="27" name="TextBox 26"/>
          <p:cNvSpPr txBox="1"/>
          <p:nvPr/>
        </p:nvSpPr>
        <p:spPr>
          <a:xfrm>
            <a:off x="5881077" y="5001846"/>
            <a:ext cx="184666" cy="461665"/>
          </a:xfrm>
          <a:prstGeom prst="rect">
            <a:avLst/>
          </a:prstGeom>
          <a:noFill/>
        </p:spPr>
        <p:txBody>
          <a:bodyPr wrap="none" rtlCol="0">
            <a:spAutoFit/>
          </a:bodyPr>
          <a:lstStyle/>
          <a:p>
            <a:endParaRPr lang="en-US" dirty="0"/>
          </a:p>
        </p:txBody>
      </p:sp>
      <p:sp>
        <p:nvSpPr>
          <p:cNvPr id="29" name="TextBox 28"/>
          <p:cNvSpPr txBox="1"/>
          <p:nvPr/>
        </p:nvSpPr>
        <p:spPr>
          <a:xfrm>
            <a:off x="1371600" y="1447800"/>
            <a:ext cx="193232" cy="960263"/>
          </a:xfrm>
          <a:prstGeom prst="rect">
            <a:avLst/>
          </a:prstGeom>
          <a:noFill/>
        </p:spPr>
        <p:txBody>
          <a:bodyPr wrap="none" rtlCol="0">
            <a:spAutoFit/>
          </a:bodyPr>
          <a:lstStyle/>
          <a:p>
            <a:pPr>
              <a:spcBef>
                <a:spcPct val="35000"/>
              </a:spcBef>
            </a:pPr>
            <a:endParaRPr lang="en-US" b="1" dirty="0">
              <a:solidFill>
                <a:srgbClr val="000090"/>
              </a:solidFill>
              <a:latin typeface="Arial" charset="0"/>
            </a:endParaRPr>
          </a:p>
          <a:p>
            <a:endParaRPr lang="en-US" dirty="0"/>
          </a:p>
        </p:txBody>
      </p:sp>
      <p:sp>
        <p:nvSpPr>
          <p:cNvPr id="28" name="TextBox 27"/>
          <p:cNvSpPr txBox="1"/>
          <p:nvPr/>
        </p:nvSpPr>
        <p:spPr>
          <a:xfrm>
            <a:off x="4259385" y="4767385"/>
            <a:ext cx="184666" cy="461665"/>
          </a:xfrm>
          <a:prstGeom prst="rect">
            <a:avLst/>
          </a:prstGeom>
          <a:noFill/>
        </p:spPr>
        <p:txBody>
          <a:bodyPr wrap="none" rtlCol="0">
            <a:spAutoFit/>
          </a:bodyPr>
          <a:lstStyle/>
          <a:p>
            <a:endParaRPr lang="en-US" dirty="0"/>
          </a:p>
        </p:txBody>
      </p:sp>
      <p:sp>
        <p:nvSpPr>
          <p:cNvPr id="30" name="TextBox 29"/>
          <p:cNvSpPr txBox="1"/>
          <p:nvPr/>
        </p:nvSpPr>
        <p:spPr>
          <a:xfrm>
            <a:off x="3868615" y="4435231"/>
            <a:ext cx="184666" cy="461665"/>
          </a:xfrm>
          <a:prstGeom prst="rect">
            <a:avLst/>
          </a:prstGeom>
          <a:noFill/>
        </p:spPr>
        <p:txBody>
          <a:bodyPr wrap="none" rtlCol="0">
            <a:spAutoFit/>
          </a:bodyPr>
          <a:lstStyle/>
          <a:p>
            <a:endParaRPr lang="en-US" dirty="0"/>
          </a:p>
        </p:txBody>
      </p:sp>
      <p:sp>
        <p:nvSpPr>
          <p:cNvPr id="31" name="TextBox 30"/>
          <p:cNvSpPr txBox="1"/>
          <p:nvPr/>
        </p:nvSpPr>
        <p:spPr>
          <a:xfrm>
            <a:off x="1905000" y="990600"/>
            <a:ext cx="184666" cy="461665"/>
          </a:xfrm>
          <a:prstGeom prst="rect">
            <a:avLst/>
          </a:prstGeom>
          <a:noFill/>
        </p:spPr>
        <p:txBody>
          <a:bodyPr wrap="none" rtlCol="0">
            <a:spAutoFit/>
          </a:bodyPr>
          <a:lstStyle/>
          <a:p>
            <a:endParaRPr lang="en-US" dirty="0"/>
          </a:p>
        </p:txBody>
      </p:sp>
      <p:sp>
        <p:nvSpPr>
          <p:cNvPr id="33" name="TextBox 32"/>
          <p:cNvSpPr txBox="1"/>
          <p:nvPr/>
        </p:nvSpPr>
        <p:spPr>
          <a:xfrm>
            <a:off x="1524000" y="1219200"/>
            <a:ext cx="184666" cy="461665"/>
          </a:xfrm>
          <a:prstGeom prst="rect">
            <a:avLst/>
          </a:prstGeom>
          <a:noFill/>
        </p:spPr>
        <p:txBody>
          <a:bodyPr wrap="none" rtlCol="0">
            <a:spAutoFit/>
          </a:bodyPr>
          <a:lstStyle/>
          <a:p>
            <a:endParaRPr lang="en-US" dirty="0"/>
          </a:p>
        </p:txBody>
      </p:sp>
      <p:sp>
        <p:nvSpPr>
          <p:cNvPr id="34" name="TextBox 33"/>
          <p:cNvSpPr txBox="1"/>
          <p:nvPr/>
        </p:nvSpPr>
        <p:spPr>
          <a:xfrm>
            <a:off x="4142154" y="3360615"/>
            <a:ext cx="184666" cy="461665"/>
          </a:xfrm>
          <a:prstGeom prst="rect">
            <a:avLst/>
          </a:prstGeom>
          <a:noFill/>
        </p:spPr>
        <p:txBody>
          <a:bodyPr wrap="none" rtlCol="0">
            <a:spAutoFit/>
          </a:bodyPr>
          <a:lstStyle/>
          <a:p>
            <a:endParaRPr lang="en-US" dirty="0"/>
          </a:p>
        </p:txBody>
      </p:sp>
      <p:sp>
        <p:nvSpPr>
          <p:cNvPr id="32" name="Rectangle 31"/>
          <p:cNvSpPr/>
          <p:nvPr/>
        </p:nvSpPr>
        <p:spPr>
          <a:xfrm>
            <a:off x="1600200" y="1219200"/>
            <a:ext cx="7086600" cy="584776"/>
          </a:xfrm>
          <a:prstGeom prst="rect">
            <a:avLst/>
          </a:prstGeom>
        </p:spPr>
        <p:txBody>
          <a:bodyPr wrap="square">
            <a:spAutoFit/>
          </a:bodyPr>
          <a:lstStyle/>
          <a:p>
            <a:endParaRPr lang="en-US" sz="3200" b="1" dirty="0">
              <a:solidFill>
                <a:srgbClr val="000090"/>
              </a:solidFill>
              <a:latin typeface="+mn-lt"/>
            </a:endParaRPr>
          </a:p>
        </p:txBody>
      </p:sp>
      <p:sp>
        <p:nvSpPr>
          <p:cNvPr id="35" name="TextBox 34"/>
          <p:cNvSpPr txBox="1"/>
          <p:nvPr/>
        </p:nvSpPr>
        <p:spPr>
          <a:xfrm>
            <a:off x="3165231" y="3751385"/>
            <a:ext cx="184666" cy="461665"/>
          </a:xfrm>
          <a:prstGeom prst="rect">
            <a:avLst/>
          </a:prstGeom>
          <a:noFill/>
        </p:spPr>
        <p:txBody>
          <a:bodyPr wrap="none" rtlCol="0">
            <a:spAutoFit/>
          </a:bodyPr>
          <a:lstStyle/>
          <a:p>
            <a:endParaRPr lang="en-US" dirty="0"/>
          </a:p>
        </p:txBody>
      </p:sp>
      <p:sp>
        <p:nvSpPr>
          <p:cNvPr id="37" name="TextBox 36"/>
          <p:cNvSpPr txBox="1"/>
          <p:nvPr/>
        </p:nvSpPr>
        <p:spPr>
          <a:xfrm>
            <a:off x="3946769" y="3516923"/>
            <a:ext cx="184666" cy="461665"/>
          </a:xfrm>
          <a:prstGeom prst="rect">
            <a:avLst/>
          </a:prstGeom>
          <a:noFill/>
        </p:spPr>
        <p:txBody>
          <a:bodyPr wrap="none" rtlCol="0">
            <a:spAutoFit/>
          </a:bodyPr>
          <a:lstStyle/>
          <a:p>
            <a:endParaRPr lang="en-US" dirty="0"/>
          </a:p>
        </p:txBody>
      </p:sp>
      <p:sp>
        <p:nvSpPr>
          <p:cNvPr id="39" name="TextBox 38"/>
          <p:cNvSpPr txBox="1"/>
          <p:nvPr/>
        </p:nvSpPr>
        <p:spPr>
          <a:xfrm>
            <a:off x="7092462" y="3575538"/>
            <a:ext cx="184666" cy="461665"/>
          </a:xfrm>
          <a:prstGeom prst="rect">
            <a:avLst/>
          </a:prstGeom>
          <a:noFill/>
        </p:spPr>
        <p:txBody>
          <a:bodyPr wrap="none" rtlCol="0">
            <a:spAutoFit/>
          </a:bodyPr>
          <a:lstStyle/>
          <a:p>
            <a:endParaRPr lang="en-US" dirty="0"/>
          </a:p>
        </p:txBody>
      </p:sp>
      <p:sp>
        <p:nvSpPr>
          <p:cNvPr id="43" name="TextBox 42"/>
          <p:cNvSpPr txBox="1"/>
          <p:nvPr/>
        </p:nvSpPr>
        <p:spPr>
          <a:xfrm>
            <a:off x="1129323" y="1524000"/>
            <a:ext cx="7709877" cy="3970318"/>
          </a:xfrm>
          <a:prstGeom prst="rect">
            <a:avLst/>
          </a:prstGeom>
          <a:noFill/>
        </p:spPr>
        <p:txBody>
          <a:bodyPr wrap="square" rtlCol="0">
            <a:spAutoFit/>
          </a:bodyPr>
          <a:lstStyle/>
          <a:p>
            <a:r>
              <a:rPr lang="en-US" sz="2800" b="1" dirty="0">
                <a:solidFill>
                  <a:srgbClr val="000090"/>
                </a:solidFill>
                <a:latin typeface="Arial" charset="0"/>
              </a:rPr>
              <a:t>Submersion above top may let water fill legs and boots.</a:t>
            </a:r>
          </a:p>
          <a:p>
            <a:endParaRPr lang="en-US" sz="2800" b="1" dirty="0">
              <a:solidFill>
                <a:srgbClr val="000090"/>
              </a:solidFill>
              <a:latin typeface="Arial" charset="0"/>
            </a:endParaRPr>
          </a:p>
          <a:p>
            <a:r>
              <a:rPr lang="en-US" sz="2800" b="1" dirty="0">
                <a:solidFill>
                  <a:srgbClr val="000090"/>
                </a:solidFill>
                <a:latin typeface="Arial" charset="0"/>
              </a:rPr>
              <a:t>While this won’t pull you under water, it will make getting out of water difficult.</a:t>
            </a:r>
          </a:p>
          <a:p>
            <a:endParaRPr lang="en-US" sz="2800" b="1" dirty="0">
              <a:solidFill>
                <a:srgbClr val="000090"/>
              </a:solidFill>
              <a:latin typeface="Arial" charset="0"/>
            </a:endParaRPr>
          </a:p>
          <a:p>
            <a:r>
              <a:rPr lang="en-US" sz="2800" b="1" dirty="0">
                <a:solidFill>
                  <a:srgbClr val="000090"/>
                </a:solidFill>
                <a:latin typeface="Arial" charset="0"/>
              </a:rPr>
              <a:t>Without waist belt, the current may cause waders to fill with water and act like a parachute, dragging you with it.</a:t>
            </a:r>
            <a:endParaRPr lang="en-US" sz="2800" b="1" dirty="0">
              <a:solidFill>
                <a:srgbClr val="000090"/>
              </a:solidFill>
            </a:endParaRPr>
          </a:p>
        </p:txBody>
      </p:sp>
    </p:spTree>
    <p:extLst>
      <p:ext uri="{BB962C8B-B14F-4D97-AF65-F5344CB8AC3E}">
        <p14:creationId xmlns:p14="http://schemas.microsoft.com/office/powerpoint/2010/main" val="319415945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457200"/>
            <a:ext cx="8001000" cy="685800"/>
          </a:xfrm>
        </p:spPr>
        <p:txBody>
          <a:bodyPr/>
          <a:lstStyle/>
          <a:p>
            <a:br>
              <a:rPr lang="en-US" sz="4000" b="0" dirty="0">
                <a:solidFill>
                  <a:srgbClr val="108040"/>
                </a:solidFill>
              </a:rPr>
            </a:br>
            <a:r>
              <a:rPr lang="en-US" sz="4000" b="0" dirty="0">
                <a:solidFill>
                  <a:srgbClr val="108040"/>
                </a:solidFill>
              </a:rPr>
              <a:t>Waders </a:t>
            </a:r>
            <a:br>
              <a:rPr lang="en-US" sz="4000" b="0" dirty="0">
                <a:solidFill>
                  <a:srgbClr val="108040"/>
                </a:solidFill>
              </a:rPr>
            </a:br>
            <a:endParaRPr lang="en-US" sz="4000" b="0" dirty="0">
              <a:solidFill>
                <a:srgbClr val="108040"/>
              </a:solidFill>
            </a:endParaRPr>
          </a:p>
        </p:txBody>
      </p:sp>
      <p:sp>
        <p:nvSpPr>
          <p:cNvPr id="5" name="TextBox 4"/>
          <p:cNvSpPr txBox="1"/>
          <p:nvPr/>
        </p:nvSpPr>
        <p:spPr>
          <a:xfrm>
            <a:off x="3200400" y="6586379"/>
            <a:ext cx="3617096" cy="246221"/>
          </a:xfrm>
          <a:prstGeom prst="rect">
            <a:avLst/>
          </a:prstGeom>
          <a:noFill/>
        </p:spPr>
        <p:txBody>
          <a:bodyPr wrap="none" rtlCol="0">
            <a:spAutoFit/>
          </a:bodyPr>
          <a:lstStyle/>
          <a:p>
            <a:r>
              <a:rPr lang="en-US" sz="1000" b="1" dirty="0">
                <a:solidFill>
                  <a:srgbClr val="FF0000"/>
                </a:solidFill>
                <a:latin typeface="Arial"/>
                <a:cs typeface="Arial"/>
              </a:rPr>
              <a:t>Copyright 2019 - Coast Guard Auxiliary Association, Inc.</a:t>
            </a:r>
          </a:p>
        </p:txBody>
      </p:sp>
      <p:sp>
        <p:nvSpPr>
          <p:cNvPr id="4" name="TextBox 3"/>
          <p:cNvSpPr txBox="1"/>
          <p:nvPr/>
        </p:nvSpPr>
        <p:spPr>
          <a:xfrm>
            <a:off x="3134208" y="3134500"/>
            <a:ext cx="184666" cy="461665"/>
          </a:xfrm>
          <a:prstGeom prst="rect">
            <a:avLst/>
          </a:prstGeom>
          <a:noFill/>
        </p:spPr>
        <p:txBody>
          <a:bodyPr wrap="none" rtlCol="0">
            <a:spAutoFit/>
          </a:bodyPr>
          <a:lstStyle/>
          <a:p>
            <a:endParaRPr lang="en-US" dirty="0"/>
          </a:p>
        </p:txBody>
      </p:sp>
      <p:sp>
        <p:nvSpPr>
          <p:cNvPr id="7" name="TextBox 6"/>
          <p:cNvSpPr txBox="1"/>
          <p:nvPr/>
        </p:nvSpPr>
        <p:spPr>
          <a:xfrm>
            <a:off x="5059799" y="4158847"/>
            <a:ext cx="184666" cy="461665"/>
          </a:xfrm>
          <a:prstGeom prst="rect">
            <a:avLst/>
          </a:prstGeom>
          <a:noFill/>
        </p:spPr>
        <p:txBody>
          <a:bodyPr wrap="none" rtlCol="0">
            <a:spAutoFit/>
          </a:bodyPr>
          <a:lstStyle/>
          <a:p>
            <a:endParaRPr lang="en-US" dirty="0"/>
          </a:p>
        </p:txBody>
      </p:sp>
      <p:sp>
        <p:nvSpPr>
          <p:cNvPr id="9" name="TextBox 8"/>
          <p:cNvSpPr txBox="1"/>
          <p:nvPr/>
        </p:nvSpPr>
        <p:spPr>
          <a:xfrm>
            <a:off x="2130442" y="3523752"/>
            <a:ext cx="184666" cy="461665"/>
          </a:xfrm>
          <a:prstGeom prst="rect">
            <a:avLst/>
          </a:prstGeom>
          <a:noFill/>
        </p:spPr>
        <p:txBody>
          <a:bodyPr wrap="none" rtlCol="0">
            <a:spAutoFit/>
          </a:bodyPr>
          <a:lstStyle/>
          <a:p>
            <a:endParaRPr lang="en-US" dirty="0"/>
          </a:p>
        </p:txBody>
      </p:sp>
      <p:sp>
        <p:nvSpPr>
          <p:cNvPr id="6" name="TextBox 5"/>
          <p:cNvSpPr txBox="1"/>
          <p:nvPr/>
        </p:nvSpPr>
        <p:spPr>
          <a:xfrm>
            <a:off x="7722852" y="4015438"/>
            <a:ext cx="184666" cy="461665"/>
          </a:xfrm>
          <a:prstGeom prst="rect">
            <a:avLst/>
          </a:prstGeom>
          <a:noFill/>
        </p:spPr>
        <p:txBody>
          <a:bodyPr wrap="none" rtlCol="0">
            <a:spAutoFit/>
          </a:bodyPr>
          <a:lstStyle/>
          <a:p>
            <a:endParaRPr lang="en-US" dirty="0"/>
          </a:p>
        </p:txBody>
      </p:sp>
      <p:sp>
        <p:nvSpPr>
          <p:cNvPr id="8" name="TextBox 7"/>
          <p:cNvSpPr txBox="1"/>
          <p:nvPr/>
        </p:nvSpPr>
        <p:spPr>
          <a:xfrm>
            <a:off x="2130442" y="4630046"/>
            <a:ext cx="184666" cy="461665"/>
          </a:xfrm>
          <a:prstGeom prst="rect">
            <a:avLst/>
          </a:prstGeom>
          <a:noFill/>
        </p:spPr>
        <p:txBody>
          <a:bodyPr wrap="none" rtlCol="0">
            <a:spAutoFit/>
          </a:bodyPr>
          <a:lstStyle/>
          <a:p>
            <a:endParaRPr lang="en-US" dirty="0"/>
          </a:p>
        </p:txBody>
      </p:sp>
      <p:sp>
        <p:nvSpPr>
          <p:cNvPr id="10" name="TextBox 9"/>
          <p:cNvSpPr txBox="1"/>
          <p:nvPr/>
        </p:nvSpPr>
        <p:spPr>
          <a:xfrm>
            <a:off x="2209800" y="5715000"/>
            <a:ext cx="184666" cy="461665"/>
          </a:xfrm>
          <a:prstGeom prst="rect">
            <a:avLst/>
          </a:prstGeom>
          <a:noFill/>
        </p:spPr>
        <p:txBody>
          <a:bodyPr wrap="none" rtlCol="0">
            <a:spAutoFit/>
          </a:bodyPr>
          <a:lstStyle/>
          <a:p>
            <a:endParaRPr lang="en-US" b="1" dirty="0">
              <a:solidFill>
                <a:srgbClr val="000090"/>
              </a:solidFill>
            </a:endParaRPr>
          </a:p>
        </p:txBody>
      </p:sp>
      <p:sp>
        <p:nvSpPr>
          <p:cNvPr id="12" name="TextBox 11"/>
          <p:cNvSpPr txBox="1"/>
          <p:nvPr/>
        </p:nvSpPr>
        <p:spPr>
          <a:xfrm>
            <a:off x="4506704" y="3626187"/>
            <a:ext cx="184666" cy="461665"/>
          </a:xfrm>
          <a:prstGeom prst="rect">
            <a:avLst/>
          </a:prstGeom>
          <a:noFill/>
        </p:spPr>
        <p:txBody>
          <a:bodyPr wrap="none" rtlCol="0">
            <a:spAutoFit/>
          </a:bodyPr>
          <a:lstStyle/>
          <a:p>
            <a:endParaRPr lang="en-US" dirty="0"/>
          </a:p>
        </p:txBody>
      </p:sp>
      <p:sp>
        <p:nvSpPr>
          <p:cNvPr id="3" name="TextBox 2"/>
          <p:cNvSpPr txBox="1"/>
          <p:nvPr/>
        </p:nvSpPr>
        <p:spPr>
          <a:xfrm>
            <a:off x="5715320" y="3708134"/>
            <a:ext cx="184666" cy="461665"/>
          </a:xfrm>
          <a:prstGeom prst="rect">
            <a:avLst/>
          </a:prstGeom>
          <a:noFill/>
        </p:spPr>
        <p:txBody>
          <a:bodyPr wrap="none" rtlCol="0">
            <a:spAutoFit/>
          </a:bodyPr>
          <a:lstStyle/>
          <a:p>
            <a:endParaRPr lang="en-US" dirty="0"/>
          </a:p>
        </p:txBody>
      </p:sp>
      <p:sp>
        <p:nvSpPr>
          <p:cNvPr id="13" name="TextBox 12"/>
          <p:cNvSpPr txBox="1"/>
          <p:nvPr/>
        </p:nvSpPr>
        <p:spPr>
          <a:xfrm>
            <a:off x="3953609" y="5408550"/>
            <a:ext cx="184666" cy="461665"/>
          </a:xfrm>
          <a:prstGeom prst="rect">
            <a:avLst/>
          </a:prstGeom>
          <a:noFill/>
        </p:spPr>
        <p:txBody>
          <a:bodyPr wrap="none" rtlCol="0">
            <a:spAutoFit/>
          </a:bodyPr>
          <a:lstStyle/>
          <a:p>
            <a:endParaRPr lang="en-US" dirty="0"/>
          </a:p>
        </p:txBody>
      </p:sp>
      <p:sp>
        <p:nvSpPr>
          <p:cNvPr id="17" name="TextBox 16"/>
          <p:cNvSpPr txBox="1"/>
          <p:nvPr/>
        </p:nvSpPr>
        <p:spPr>
          <a:xfrm>
            <a:off x="7292666" y="3564726"/>
            <a:ext cx="184666" cy="461665"/>
          </a:xfrm>
          <a:prstGeom prst="rect">
            <a:avLst/>
          </a:prstGeom>
          <a:noFill/>
        </p:spPr>
        <p:txBody>
          <a:bodyPr wrap="none" rtlCol="0">
            <a:spAutoFit/>
          </a:bodyPr>
          <a:lstStyle/>
          <a:p>
            <a:endParaRPr lang="en-US" dirty="0"/>
          </a:p>
        </p:txBody>
      </p:sp>
      <p:sp>
        <p:nvSpPr>
          <p:cNvPr id="15" name="TextBox 14"/>
          <p:cNvSpPr txBox="1"/>
          <p:nvPr/>
        </p:nvSpPr>
        <p:spPr>
          <a:xfrm>
            <a:off x="5554213" y="3465321"/>
            <a:ext cx="184666" cy="461665"/>
          </a:xfrm>
          <a:prstGeom prst="rect">
            <a:avLst/>
          </a:prstGeom>
          <a:noFill/>
        </p:spPr>
        <p:txBody>
          <a:bodyPr wrap="none" rtlCol="0">
            <a:spAutoFit/>
          </a:bodyPr>
          <a:lstStyle/>
          <a:p>
            <a:endParaRPr lang="en-US" dirty="0"/>
          </a:p>
        </p:txBody>
      </p:sp>
      <p:sp>
        <p:nvSpPr>
          <p:cNvPr id="11" name="TextBox 10"/>
          <p:cNvSpPr txBox="1"/>
          <p:nvPr/>
        </p:nvSpPr>
        <p:spPr>
          <a:xfrm>
            <a:off x="1447800" y="1143000"/>
            <a:ext cx="184666" cy="461665"/>
          </a:xfrm>
          <a:prstGeom prst="rect">
            <a:avLst/>
          </a:prstGeom>
          <a:noFill/>
        </p:spPr>
        <p:txBody>
          <a:bodyPr wrap="none" rtlCol="0">
            <a:spAutoFit/>
          </a:bodyPr>
          <a:lstStyle/>
          <a:p>
            <a:endParaRPr lang="en-US" dirty="0"/>
          </a:p>
        </p:txBody>
      </p:sp>
      <p:sp>
        <p:nvSpPr>
          <p:cNvPr id="16" name="TextBox 15"/>
          <p:cNvSpPr txBox="1"/>
          <p:nvPr/>
        </p:nvSpPr>
        <p:spPr>
          <a:xfrm>
            <a:off x="3502938" y="5183193"/>
            <a:ext cx="184666" cy="461665"/>
          </a:xfrm>
          <a:prstGeom prst="rect">
            <a:avLst/>
          </a:prstGeom>
          <a:noFill/>
        </p:spPr>
        <p:txBody>
          <a:bodyPr wrap="none" rtlCol="0">
            <a:spAutoFit/>
          </a:bodyPr>
          <a:lstStyle/>
          <a:p>
            <a:endParaRPr lang="en-US" dirty="0"/>
          </a:p>
        </p:txBody>
      </p:sp>
      <p:sp>
        <p:nvSpPr>
          <p:cNvPr id="18" name="TextBox 17"/>
          <p:cNvSpPr txBox="1"/>
          <p:nvPr/>
        </p:nvSpPr>
        <p:spPr>
          <a:xfrm>
            <a:off x="3666818" y="2888657"/>
            <a:ext cx="184666" cy="461665"/>
          </a:xfrm>
          <a:prstGeom prst="rect">
            <a:avLst/>
          </a:prstGeom>
          <a:noFill/>
        </p:spPr>
        <p:txBody>
          <a:bodyPr wrap="none" rtlCol="0">
            <a:spAutoFit/>
          </a:bodyPr>
          <a:lstStyle/>
          <a:p>
            <a:endParaRPr lang="en-US" dirty="0"/>
          </a:p>
        </p:txBody>
      </p:sp>
      <p:sp>
        <p:nvSpPr>
          <p:cNvPr id="19" name="TextBox 18"/>
          <p:cNvSpPr txBox="1"/>
          <p:nvPr/>
        </p:nvSpPr>
        <p:spPr>
          <a:xfrm>
            <a:off x="6616661" y="2765736"/>
            <a:ext cx="184666" cy="461665"/>
          </a:xfrm>
          <a:prstGeom prst="rect">
            <a:avLst/>
          </a:prstGeom>
          <a:noFill/>
        </p:spPr>
        <p:txBody>
          <a:bodyPr wrap="none" rtlCol="0">
            <a:spAutoFit/>
          </a:bodyPr>
          <a:lstStyle/>
          <a:p>
            <a:endParaRPr lang="en-US" dirty="0"/>
          </a:p>
        </p:txBody>
      </p:sp>
      <p:sp>
        <p:nvSpPr>
          <p:cNvPr id="22" name="TextBox 21"/>
          <p:cNvSpPr txBox="1"/>
          <p:nvPr/>
        </p:nvSpPr>
        <p:spPr>
          <a:xfrm>
            <a:off x="6452781" y="3953978"/>
            <a:ext cx="184666" cy="461665"/>
          </a:xfrm>
          <a:prstGeom prst="rect">
            <a:avLst/>
          </a:prstGeom>
          <a:noFill/>
        </p:spPr>
        <p:txBody>
          <a:bodyPr wrap="none" rtlCol="0">
            <a:spAutoFit/>
          </a:bodyPr>
          <a:lstStyle/>
          <a:p>
            <a:endParaRPr lang="en-US" dirty="0"/>
          </a:p>
        </p:txBody>
      </p:sp>
      <p:sp>
        <p:nvSpPr>
          <p:cNvPr id="24" name="TextBox 23"/>
          <p:cNvSpPr txBox="1"/>
          <p:nvPr/>
        </p:nvSpPr>
        <p:spPr>
          <a:xfrm>
            <a:off x="5489985" y="5265141"/>
            <a:ext cx="184666" cy="461665"/>
          </a:xfrm>
          <a:prstGeom prst="rect">
            <a:avLst/>
          </a:prstGeom>
          <a:noFill/>
        </p:spPr>
        <p:txBody>
          <a:bodyPr wrap="none" rtlCol="0">
            <a:spAutoFit/>
          </a:bodyPr>
          <a:lstStyle/>
          <a:p>
            <a:endParaRPr lang="en-US" dirty="0"/>
          </a:p>
        </p:txBody>
      </p:sp>
      <p:sp>
        <p:nvSpPr>
          <p:cNvPr id="14" name="TextBox 13"/>
          <p:cNvSpPr txBox="1"/>
          <p:nvPr/>
        </p:nvSpPr>
        <p:spPr>
          <a:xfrm>
            <a:off x="1447800" y="1600200"/>
            <a:ext cx="184666" cy="461665"/>
          </a:xfrm>
          <a:prstGeom prst="rect">
            <a:avLst/>
          </a:prstGeom>
          <a:noFill/>
        </p:spPr>
        <p:txBody>
          <a:bodyPr wrap="none" rtlCol="0">
            <a:spAutoFit/>
          </a:bodyPr>
          <a:lstStyle/>
          <a:p>
            <a:endParaRPr lang="en-US" dirty="0"/>
          </a:p>
        </p:txBody>
      </p:sp>
      <p:sp>
        <p:nvSpPr>
          <p:cNvPr id="21" name="TextBox 20"/>
          <p:cNvSpPr txBox="1"/>
          <p:nvPr/>
        </p:nvSpPr>
        <p:spPr>
          <a:xfrm>
            <a:off x="3441483" y="4507125"/>
            <a:ext cx="184666" cy="461665"/>
          </a:xfrm>
          <a:prstGeom prst="rect">
            <a:avLst/>
          </a:prstGeom>
          <a:noFill/>
        </p:spPr>
        <p:txBody>
          <a:bodyPr wrap="none" rtlCol="0">
            <a:spAutoFit/>
          </a:bodyPr>
          <a:lstStyle/>
          <a:p>
            <a:endParaRPr lang="en-US" dirty="0"/>
          </a:p>
        </p:txBody>
      </p:sp>
      <p:sp>
        <p:nvSpPr>
          <p:cNvPr id="25" name="TextBox 24"/>
          <p:cNvSpPr txBox="1"/>
          <p:nvPr/>
        </p:nvSpPr>
        <p:spPr>
          <a:xfrm>
            <a:off x="1905000" y="2133600"/>
            <a:ext cx="184666" cy="461665"/>
          </a:xfrm>
          <a:prstGeom prst="rect">
            <a:avLst/>
          </a:prstGeom>
          <a:noFill/>
        </p:spPr>
        <p:txBody>
          <a:bodyPr wrap="none" rtlCol="0">
            <a:spAutoFit/>
          </a:bodyPr>
          <a:lstStyle/>
          <a:p>
            <a:endParaRPr lang="en-US" dirty="0">
              <a:ln>
                <a:solidFill>
                  <a:srgbClr val="000000"/>
                </a:solidFill>
              </a:ln>
              <a:solidFill>
                <a:srgbClr val="0000FF"/>
              </a:solidFill>
            </a:endParaRPr>
          </a:p>
        </p:txBody>
      </p:sp>
      <p:sp>
        <p:nvSpPr>
          <p:cNvPr id="23" name="TextBox 22"/>
          <p:cNvSpPr txBox="1"/>
          <p:nvPr/>
        </p:nvSpPr>
        <p:spPr>
          <a:xfrm>
            <a:off x="4474308" y="3360615"/>
            <a:ext cx="184666" cy="461665"/>
          </a:xfrm>
          <a:prstGeom prst="rect">
            <a:avLst/>
          </a:prstGeom>
          <a:noFill/>
        </p:spPr>
        <p:txBody>
          <a:bodyPr wrap="none" rtlCol="0">
            <a:spAutoFit/>
          </a:bodyPr>
          <a:lstStyle/>
          <a:p>
            <a:endParaRPr lang="en-US" dirty="0"/>
          </a:p>
        </p:txBody>
      </p:sp>
      <p:sp>
        <p:nvSpPr>
          <p:cNvPr id="20" name="TextBox 19"/>
          <p:cNvSpPr txBox="1"/>
          <p:nvPr/>
        </p:nvSpPr>
        <p:spPr>
          <a:xfrm>
            <a:off x="3477846" y="3927231"/>
            <a:ext cx="184666" cy="461665"/>
          </a:xfrm>
          <a:prstGeom prst="rect">
            <a:avLst/>
          </a:prstGeom>
          <a:noFill/>
        </p:spPr>
        <p:txBody>
          <a:bodyPr wrap="none" rtlCol="0">
            <a:spAutoFit/>
          </a:bodyPr>
          <a:lstStyle/>
          <a:p>
            <a:endParaRPr lang="en-US" dirty="0"/>
          </a:p>
        </p:txBody>
      </p:sp>
      <p:sp>
        <p:nvSpPr>
          <p:cNvPr id="26" name="TextBox 25"/>
          <p:cNvSpPr txBox="1"/>
          <p:nvPr/>
        </p:nvSpPr>
        <p:spPr>
          <a:xfrm>
            <a:off x="1600200" y="5257800"/>
            <a:ext cx="6172200" cy="461665"/>
          </a:xfrm>
          <a:prstGeom prst="rect">
            <a:avLst/>
          </a:prstGeom>
          <a:noFill/>
        </p:spPr>
        <p:txBody>
          <a:bodyPr wrap="square" rtlCol="0">
            <a:spAutoFit/>
          </a:bodyPr>
          <a:lstStyle/>
          <a:p>
            <a:pPr algn="ctr"/>
            <a:endParaRPr lang="en-US" dirty="0"/>
          </a:p>
        </p:txBody>
      </p:sp>
      <p:sp>
        <p:nvSpPr>
          <p:cNvPr id="27" name="TextBox 26"/>
          <p:cNvSpPr txBox="1"/>
          <p:nvPr/>
        </p:nvSpPr>
        <p:spPr>
          <a:xfrm>
            <a:off x="5881077" y="5001846"/>
            <a:ext cx="184666" cy="461665"/>
          </a:xfrm>
          <a:prstGeom prst="rect">
            <a:avLst/>
          </a:prstGeom>
          <a:noFill/>
        </p:spPr>
        <p:txBody>
          <a:bodyPr wrap="none" rtlCol="0">
            <a:spAutoFit/>
          </a:bodyPr>
          <a:lstStyle/>
          <a:p>
            <a:endParaRPr lang="en-US" dirty="0"/>
          </a:p>
        </p:txBody>
      </p:sp>
      <p:sp>
        <p:nvSpPr>
          <p:cNvPr id="29" name="TextBox 28"/>
          <p:cNvSpPr txBox="1"/>
          <p:nvPr/>
        </p:nvSpPr>
        <p:spPr>
          <a:xfrm>
            <a:off x="1371600" y="1447800"/>
            <a:ext cx="193232" cy="960263"/>
          </a:xfrm>
          <a:prstGeom prst="rect">
            <a:avLst/>
          </a:prstGeom>
          <a:noFill/>
        </p:spPr>
        <p:txBody>
          <a:bodyPr wrap="none" rtlCol="0">
            <a:spAutoFit/>
          </a:bodyPr>
          <a:lstStyle/>
          <a:p>
            <a:pPr>
              <a:spcBef>
                <a:spcPct val="35000"/>
              </a:spcBef>
            </a:pPr>
            <a:endParaRPr lang="en-US" b="1" dirty="0">
              <a:solidFill>
                <a:srgbClr val="000090"/>
              </a:solidFill>
              <a:latin typeface="Arial" charset="0"/>
            </a:endParaRPr>
          </a:p>
          <a:p>
            <a:endParaRPr lang="en-US" dirty="0"/>
          </a:p>
        </p:txBody>
      </p:sp>
      <p:sp>
        <p:nvSpPr>
          <p:cNvPr id="28" name="TextBox 27"/>
          <p:cNvSpPr txBox="1"/>
          <p:nvPr/>
        </p:nvSpPr>
        <p:spPr>
          <a:xfrm>
            <a:off x="4259385" y="4767385"/>
            <a:ext cx="184666" cy="461665"/>
          </a:xfrm>
          <a:prstGeom prst="rect">
            <a:avLst/>
          </a:prstGeom>
          <a:noFill/>
        </p:spPr>
        <p:txBody>
          <a:bodyPr wrap="none" rtlCol="0">
            <a:spAutoFit/>
          </a:bodyPr>
          <a:lstStyle/>
          <a:p>
            <a:endParaRPr lang="en-US" dirty="0"/>
          </a:p>
        </p:txBody>
      </p:sp>
      <p:sp>
        <p:nvSpPr>
          <p:cNvPr id="30" name="TextBox 29"/>
          <p:cNvSpPr txBox="1"/>
          <p:nvPr/>
        </p:nvSpPr>
        <p:spPr>
          <a:xfrm>
            <a:off x="3868615" y="4435231"/>
            <a:ext cx="184666" cy="461665"/>
          </a:xfrm>
          <a:prstGeom prst="rect">
            <a:avLst/>
          </a:prstGeom>
          <a:noFill/>
        </p:spPr>
        <p:txBody>
          <a:bodyPr wrap="none" rtlCol="0">
            <a:spAutoFit/>
          </a:bodyPr>
          <a:lstStyle/>
          <a:p>
            <a:endParaRPr lang="en-US" dirty="0"/>
          </a:p>
        </p:txBody>
      </p:sp>
      <p:sp>
        <p:nvSpPr>
          <p:cNvPr id="31" name="TextBox 30"/>
          <p:cNvSpPr txBox="1"/>
          <p:nvPr/>
        </p:nvSpPr>
        <p:spPr>
          <a:xfrm>
            <a:off x="1905000" y="990600"/>
            <a:ext cx="184666" cy="461665"/>
          </a:xfrm>
          <a:prstGeom prst="rect">
            <a:avLst/>
          </a:prstGeom>
          <a:noFill/>
        </p:spPr>
        <p:txBody>
          <a:bodyPr wrap="none" rtlCol="0">
            <a:spAutoFit/>
          </a:bodyPr>
          <a:lstStyle/>
          <a:p>
            <a:endParaRPr lang="en-US" dirty="0"/>
          </a:p>
        </p:txBody>
      </p:sp>
      <p:sp>
        <p:nvSpPr>
          <p:cNvPr id="33" name="TextBox 32"/>
          <p:cNvSpPr txBox="1"/>
          <p:nvPr/>
        </p:nvSpPr>
        <p:spPr>
          <a:xfrm>
            <a:off x="1524000" y="1219200"/>
            <a:ext cx="184666" cy="461665"/>
          </a:xfrm>
          <a:prstGeom prst="rect">
            <a:avLst/>
          </a:prstGeom>
          <a:noFill/>
        </p:spPr>
        <p:txBody>
          <a:bodyPr wrap="none" rtlCol="0">
            <a:spAutoFit/>
          </a:bodyPr>
          <a:lstStyle/>
          <a:p>
            <a:endParaRPr lang="en-US" dirty="0"/>
          </a:p>
        </p:txBody>
      </p:sp>
      <p:sp>
        <p:nvSpPr>
          <p:cNvPr id="34" name="TextBox 33"/>
          <p:cNvSpPr txBox="1"/>
          <p:nvPr/>
        </p:nvSpPr>
        <p:spPr>
          <a:xfrm>
            <a:off x="4142154" y="3360615"/>
            <a:ext cx="184666" cy="461665"/>
          </a:xfrm>
          <a:prstGeom prst="rect">
            <a:avLst/>
          </a:prstGeom>
          <a:noFill/>
        </p:spPr>
        <p:txBody>
          <a:bodyPr wrap="none" rtlCol="0">
            <a:spAutoFit/>
          </a:bodyPr>
          <a:lstStyle/>
          <a:p>
            <a:endParaRPr lang="en-US" dirty="0"/>
          </a:p>
        </p:txBody>
      </p:sp>
      <p:sp>
        <p:nvSpPr>
          <p:cNvPr id="32" name="Rectangle 31"/>
          <p:cNvSpPr/>
          <p:nvPr/>
        </p:nvSpPr>
        <p:spPr>
          <a:xfrm>
            <a:off x="1600200" y="1219200"/>
            <a:ext cx="7086600" cy="584776"/>
          </a:xfrm>
          <a:prstGeom prst="rect">
            <a:avLst/>
          </a:prstGeom>
        </p:spPr>
        <p:txBody>
          <a:bodyPr wrap="square">
            <a:spAutoFit/>
          </a:bodyPr>
          <a:lstStyle/>
          <a:p>
            <a:endParaRPr lang="en-US" sz="3200" b="1" dirty="0">
              <a:solidFill>
                <a:srgbClr val="000090"/>
              </a:solidFill>
              <a:latin typeface="+mn-lt"/>
            </a:endParaRPr>
          </a:p>
        </p:txBody>
      </p:sp>
      <p:sp>
        <p:nvSpPr>
          <p:cNvPr id="35" name="TextBox 34"/>
          <p:cNvSpPr txBox="1"/>
          <p:nvPr/>
        </p:nvSpPr>
        <p:spPr>
          <a:xfrm>
            <a:off x="3165231" y="3751385"/>
            <a:ext cx="184666" cy="461665"/>
          </a:xfrm>
          <a:prstGeom prst="rect">
            <a:avLst/>
          </a:prstGeom>
          <a:noFill/>
        </p:spPr>
        <p:txBody>
          <a:bodyPr wrap="none" rtlCol="0">
            <a:spAutoFit/>
          </a:bodyPr>
          <a:lstStyle/>
          <a:p>
            <a:endParaRPr lang="en-US" dirty="0"/>
          </a:p>
        </p:txBody>
      </p:sp>
      <p:sp>
        <p:nvSpPr>
          <p:cNvPr id="37" name="TextBox 36"/>
          <p:cNvSpPr txBox="1"/>
          <p:nvPr/>
        </p:nvSpPr>
        <p:spPr>
          <a:xfrm>
            <a:off x="3946769" y="3516923"/>
            <a:ext cx="184666" cy="461665"/>
          </a:xfrm>
          <a:prstGeom prst="rect">
            <a:avLst/>
          </a:prstGeom>
          <a:noFill/>
        </p:spPr>
        <p:txBody>
          <a:bodyPr wrap="none" rtlCol="0">
            <a:spAutoFit/>
          </a:bodyPr>
          <a:lstStyle/>
          <a:p>
            <a:endParaRPr lang="en-US" dirty="0"/>
          </a:p>
        </p:txBody>
      </p:sp>
      <p:sp>
        <p:nvSpPr>
          <p:cNvPr id="39" name="TextBox 38"/>
          <p:cNvSpPr txBox="1"/>
          <p:nvPr/>
        </p:nvSpPr>
        <p:spPr>
          <a:xfrm>
            <a:off x="7092462" y="3575538"/>
            <a:ext cx="184666" cy="461665"/>
          </a:xfrm>
          <a:prstGeom prst="rect">
            <a:avLst/>
          </a:prstGeom>
          <a:noFill/>
        </p:spPr>
        <p:txBody>
          <a:bodyPr wrap="none" rtlCol="0">
            <a:spAutoFit/>
          </a:bodyPr>
          <a:lstStyle/>
          <a:p>
            <a:endParaRPr lang="en-US" dirty="0"/>
          </a:p>
        </p:txBody>
      </p:sp>
      <p:sp>
        <p:nvSpPr>
          <p:cNvPr id="43" name="TextBox 42"/>
          <p:cNvSpPr txBox="1"/>
          <p:nvPr/>
        </p:nvSpPr>
        <p:spPr>
          <a:xfrm>
            <a:off x="1600200" y="1295400"/>
            <a:ext cx="7176477" cy="4524315"/>
          </a:xfrm>
          <a:prstGeom prst="rect">
            <a:avLst/>
          </a:prstGeom>
          <a:noFill/>
        </p:spPr>
        <p:txBody>
          <a:bodyPr wrap="square" rtlCol="0">
            <a:spAutoFit/>
          </a:bodyPr>
          <a:lstStyle/>
          <a:p>
            <a:r>
              <a:rPr lang="en-US" sz="3200" b="1" dirty="0">
                <a:solidFill>
                  <a:srgbClr val="000090"/>
                </a:solidFill>
                <a:latin typeface="Arial" charset="0"/>
              </a:rPr>
              <a:t>5mm neoprene waders with thick boots may actually cause your feet and legs to float making it difficult to get your feet back under you and may make it hard to keep head out of water.</a:t>
            </a:r>
          </a:p>
          <a:p>
            <a:endParaRPr lang="en-US" sz="3200" b="1" dirty="0">
              <a:solidFill>
                <a:srgbClr val="000090"/>
              </a:solidFill>
              <a:latin typeface="Arial" charset="0"/>
            </a:endParaRPr>
          </a:p>
          <a:p>
            <a:r>
              <a:rPr lang="en-US" sz="3200" b="1" dirty="0">
                <a:solidFill>
                  <a:srgbClr val="000090"/>
                </a:solidFill>
                <a:latin typeface="Arial" charset="0"/>
              </a:rPr>
              <a:t>A life jacket will help keep you head out of water.</a:t>
            </a:r>
          </a:p>
        </p:txBody>
      </p:sp>
    </p:spTree>
    <p:extLst>
      <p:ext uri="{BB962C8B-B14F-4D97-AF65-F5344CB8AC3E}">
        <p14:creationId xmlns:p14="http://schemas.microsoft.com/office/powerpoint/2010/main" val="176622814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04800"/>
            <a:ext cx="8001000" cy="685800"/>
          </a:xfrm>
        </p:spPr>
        <p:txBody>
          <a:bodyPr/>
          <a:lstStyle/>
          <a:p>
            <a:br>
              <a:rPr lang="en-US" sz="4000" b="0" dirty="0">
                <a:solidFill>
                  <a:srgbClr val="108040"/>
                </a:solidFill>
              </a:rPr>
            </a:br>
            <a:r>
              <a:rPr lang="en-US" sz="4000" b="0" dirty="0">
                <a:solidFill>
                  <a:srgbClr val="108040"/>
                </a:solidFill>
              </a:rPr>
              <a:t>Waders </a:t>
            </a:r>
            <a:br>
              <a:rPr lang="en-US" sz="4000" b="0" dirty="0">
                <a:solidFill>
                  <a:srgbClr val="108040"/>
                </a:solidFill>
              </a:rPr>
            </a:br>
            <a:endParaRPr lang="en-US" sz="4000" b="0" dirty="0">
              <a:solidFill>
                <a:srgbClr val="108040"/>
              </a:solidFill>
            </a:endParaRPr>
          </a:p>
        </p:txBody>
      </p:sp>
      <p:sp>
        <p:nvSpPr>
          <p:cNvPr id="5" name="TextBox 4"/>
          <p:cNvSpPr txBox="1"/>
          <p:nvPr/>
        </p:nvSpPr>
        <p:spPr>
          <a:xfrm>
            <a:off x="3200400" y="6586379"/>
            <a:ext cx="3617096" cy="246221"/>
          </a:xfrm>
          <a:prstGeom prst="rect">
            <a:avLst/>
          </a:prstGeom>
          <a:noFill/>
        </p:spPr>
        <p:txBody>
          <a:bodyPr wrap="none" rtlCol="0">
            <a:spAutoFit/>
          </a:bodyPr>
          <a:lstStyle/>
          <a:p>
            <a:r>
              <a:rPr lang="en-US" sz="1000" b="1" dirty="0">
                <a:solidFill>
                  <a:srgbClr val="FF0000"/>
                </a:solidFill>
                <a:latin typeface="Arial"/>
                <a:cs typeface="Arial"/>
              </a:rPr>
              <a:t>Copyright 2019 - Coast Guard Auxiliary Association, Inc.</a:t>
            </a:r>
          </a:p>
        </p:txBody>
      </p:sp>
      <p:sp>
        <p:nvSpPr>
          <p:cNvPr id="4" name="TextBox 3"/>
          <p:cNvSpPr txBox="1"/>
          <p:nvPr/>
        </p:nvSpPr>
        <p:spPr>
          <a:xfrm>
            <a:off x="3134208" y="3134500"/>
            <a:ext cx="184666" cy="461665"/>
          </a:xfrm>
          <a:prstGeom prst="rect">
            <a:avLst/>
          </a:prstGeom>
          <a:noFill/>
        </p:spPr>
        <p:txBody>
          <a:bodyPr wrap="none" rtlCol="0">
            <a:spAutoFit/>
          </a:bodyPr>
          <a:lstStyle/>
          <a:p>
            <a:endParaRPr lang="en-US" dirty="0"/>
          </a:p>
        </p:txBody>
      </p:sp>
      <p:sp>
        <p:nvSpPr>
          <p:cNvPr id="7" name="TextBox 6"/>
          <p:cNvSpPr txBox="1"/>
          <p:nvPr/>
        </p:nvSpPr>
        <p:spPr>
          <a:xfrm>
            <a:off x="5059799" y="4158847"/>
            <a:ext cx="184666" cy="461665"/>
          </a:xfrm>
          <a:prstGeom prst="rect">
            <a:avLst/>
          </a:prstGeom>
          <a:noFill/>
        </p:spPr>
        <p:txBody>
          <a:bodyPr wrap="none" rtlCol="0">
            <a:spAutoFit/>
          </a:bodyPr>
          <a:lstStyle/>
          <a:p>
            <a:endParaRPr lang="en-US" dirty="0"/>
          </a:p>
        </p:txBody>
      </p:sp>
      <p:sp>
        <p:nvSpPr>
          <p:cNvPr id="9" name="TextBox 8"/>
          <p:cNvSpPr txBox="1"/>
          <p:nvPr/>
        </p:nvSpPr>
        <p:spPr>
          <a:xfrm>
            <a:off x="2130442" y="3523752"/>
            <a:ext cx="184666" cy="461665"/>
          </a:xfrm>
          <a:prstGeom prst="rect">
            <a:avLst/>
          </a:prstGeom>
          <a:noFill/>
        </p:spPr>
        <p:txBody>
          <a:bodyPr wrap="none" rtlCol="0">
            <a:spAutoFit/>
          </a:bodyPr>
          <a:lstStyle/>
          <a:p>
            <a:endParaRPr lang="en-US" dirty="0"/>
          </a:p>
        </p:txBody>
      </p:sp>
      <p:sp>
        <p:nvSpPr>
          <p:cNvPr id="6" name="TextBox 5"/>
          <p:cNvSpPr txBox="1"/>
          <p:nvPr/>
        </p:nvSpPr>
        <p:spPr>
          <a:xfrm>
            <a:off x="7722852" y="4015438"/>
            <a:ext cx="184666" cy="461665"/>
          </a:xfrm>
          <a:prstGeom prst="rect">
            <a:avLst/>
          </a:prstGeom>
          <a:noFill/>
        </p:spPr>
        <p:txBody>
          <a:bodyPr wrap="none" rtlCol="0">
            <a:spAutoFit/>
          </a:bodyPr>
          <a:lstStyle/>
          <a:p>
            <a:endParaRPr lang="en-US" dirty="0"/>
          </a:p>
        </p:txBody>
      </p:sp>
      <p:sp>
        <p:nvSpPr>
          <p:cNvPr id="8" name="TextBox 7"/>
          <p:cNvSpPr txBox="1"/>
          <p:nvPr/>
        </p:nvSpPr>
        <p:spPr>
          <a:xfrm>
            <a:off x="2130442" y="4630046"/>
            <a:ext cx="184666" cy="461665"/>
          </a:xfrm>
          <a:prstGeom prst="rect">
            <a:avLst/>
          </a:prstGeom>
          <a:noFill/>
        </p:spPr>
        <p:txBody>
          <a:bodyPr wrap="none" rtlCol="0">
            <a:spAutoFit/>
          </a:bodyPr>
          <a:lstStyle/>
          <a:p>
            <a:endParaRPr lang="en-US" dirty="0"/>
          </a:p>
        </p:txBody>
      </p:sp>
      <p:sp>
        <p:nvSpPr>
          <p:cNvPr id="10" name="TextBox 9"/>
          <p:cNvSpPr txBox="1"/>
          <p:nvPr/>
        </p:nvSpPr>
        <p:spPr>
          <a:xfrm>
            <a:off x="2209800" y="5715000"/>
            <a:ext cx="184666" cy="461665"/>
          </a:xfrm>
          <a:prstGeom prst="rect">
            <a:avLst/>
          </a:prstGeom>
          <a:noFill/>
        </p:spPr>
        <p:txBody>
          <a:bodyPr wrap="none" rtlCol="0">
            <a:spAutoFit/>
          </a:bodyPr>
          <a:lstStyle/>
          <a:p>
            <a:endParaRPr lang="en-US" b="1" dirty="0">
              <a:solidFill>
                <a:srgbClr val="000090"/>
              </a:solidFill>
            </a:endParaRPr>
          </a:p>
        </p:txBody>
      </p:sp>
      <p:sp>
        <p:nvSpPr>
          <p:cNvPr id="12" name="TextBox 11"/>
          <p:cNvSpPr txBox="1"/>
          <p:nvPr/>
        </p:nvSpPr>
        <p:spPr>
          <a:xfrm>
            <a:off x="4506704" y="3626187"/>
            <a:ext cx="184666" cy="461665"/>
          </a:xfrm>
          <a:prstGeom prst="rect">
            <a:avLst/>
          </a:prstGeom>
          <a:noFill/>
        </p:spPr>
        <p:txBody>
          <a:bodyPr wrap="none" rtlCol="0">
            <a:spAutoFit/>
          </a:bodyPr>
          <a:lstStyle/>
          <a:p>
            <a:endParaRPr lang="en-US" dirty="0"/>
          </a:p>
        </p:txBody>
      </p:sp>
      <p:sp>
        <p:nvSpPr>
          <p:cNvPr id="3" name="TextBox 2"/>
          <p:cNvSpPr txBox="1"/>
          <p:nvPr/>
        </p:nvSpPr>
        <p:spPr>
          <a:xfrm>
            <a:off x="5715320" y="3708134"/>
            <a:ext cx="184666" cy="461665"/>
          </a:xfrm>
          <a:prstGeom prst="rect">
            <a:avLst/>
          </a:prstGeom>
          <a:noFill/>
        </p:spPr>
        <p:txBody>
          <a:bodyPr wrap="none" rtlCol="0">
            <a:spAutoFit/>
          </a:bodyPr>
          <a:lstStyle/>
          <a:p>
            <a:endParaRPr lang="en-US" dirty="0"/>
          </a:p>
        </p:txBody>
      </p:sp>
      <p:sp>
        <p:nvSpPr>
          <p:cNvPr id="13" name="TextBox 12"/>
          <p:cNvSpPr txBox="1"/>
          <p:nvPr/>
        </p:nvSpPr>
        <p:spPr>
          <a:xfrm>
            <a:off x="3953609" y="5408550"/>
            <a:ext cx="184666" cy="461665"/>
          </a:xfrm>
          <a:prstGeom prst="rect">
            <a:avLst/>
          </a:prstGeom>
          <a:noFill/>
        </p:spPr>
        <p:txBody>
          <a:bodyPr wrap="none" rtlCol="0">
            <a:spAutoFit/>
          </a:bodyPr>
          <a:lstStyle/>
          <a:p>
            <a:endParaRPr lang="en-US" dirty="0"/>
          </a:p>
        </p:txBody>
      </p:sp>
      <p:sp>
        <p:nvSpPr>
          <p:cNvPr id="17" name="TextBox 16"/>
          <p:cNvSpPr txBox="1"/>
          <p:nvPr/>
        </p:nvSpPr>
        <p:spPr>
          <a:xfrm>
            <a:off x="7292666" y="3564726"/>
            <a:ext cx="184666" cy="461665"/>
          </a:xfrm>
          <a:prstGeom prst="rect">
            <a:avLst/>
          </a:prstGeom>
          <a:noFill/>
        </p:spPr>
        <p:txBody>
          <a:bodyPr wrap="none" rtlCol="0">
            <a:spAutoFit/>
          </a:bodyPr>
          <a:lstStyle/>
          <a:p>
            <a:endParaRPr lang="en-US" dirty="0"/>
          </a:p>
        </p:txBody>
      </p:sp>
      <p:sp>
        <p:nvSpPr>
          <p:cNvPr id="15" name="TextBox 14"/>
          <p:cNvSpPr txBox="1"/>
          <p:nvPr/>
        </p:nvSpPr>
        <p:spPr>
          <a:xfrm>
            <a:off x="5554213" y="3465321"/>
            <a:ext cx="184666" cy="461665"/>
          </a:xfrm>
          <a:prstGeom prst="rect">
            <a:avLst/>
          </a:prstGeom>
          <a:noFill/>
        </p:spPr>
        <p:txBody>
          <a:bodyPr wrap="none" rtlCol="0">
            <a:spAutoFit/>
          </a:bodyPr>
          <a:lstStyle/>
          <a:p>
            <a:endParaRPr lang="en-US" dirty="0"/>
          </a:p>
        </p:txBody>
      </p:sp>
      <p:sp>
        <p:nvSpPr>
          <p:cNvPr id="11" name="TextBox 10"/>
          <p:cNvSpPr txBox="1"/>
          <p:nvPr/>
        </p:nvSpPr>
        <p:spPr>
          <a:xfrm>
            <a:off x="1447800" y="1143000"/>
            <a:ext cx="184666" cy="461665"/>
          </a:xfrm>
          <a:prstGeom prst="rect">
            <a:avLst/>
          </a:prstGeom>
          <a:noFill/>
        </p:spPr>
        <p:txBody>
          <a:bodyPr wrap="none" rtlCol="0">
            <a:spAutoFit/>
          </a:bodyPr>
          <a:lstStyle/>
          <a:p>
            <a:endParaRPr lang="en-US" dirty="0"/>
          </a:p>
        </p:txBody>
      </p:sp>
      <p:sp>
        <p:nvSpPr>
          <p:cNvPr id="16" name="TextBox 15"/>
          <p:cNvSpPr txBox="1"/>
          <p:nvPr/>
        </p:nvSpPr>
        <p:spPr>
          <a:xfrm>
            <a:off x="3502938" y="5183193"/>
            <a:ext cx="184666" cy="461665"/>
          </a:xfrm>
          <a:prstGeom prst="rect">
            <a:avLst/>
          </a:prstGeom>
          <a:noFill/>
        </p:spPr>
        <p:txBody>
          <a:bodyPr wrap="none" rtlCol="0">
            <a:spAutoFit/>
          </a:bodyPr>
          <a:lstStyle/>
          <a:p>
            <a:endParaRPr lang="en-US" dirty="0"/>
          </a:p>
        </p:txBody>
      </p:sp>
      <p:sp>
        <p:nvSpPr>
          <p:cNvPr id="18" name="TextBox 17"/>
          <p:cNvSpPr txBox="1"/>
          <p:nvPr/>
        </p:nvSpPr>
        <p:spPr>
          <a:xfrm>
            <a:off x="3666818" y="2888657"/>
            <a:ext cx="184666" cy="461665"/>
          </a:xfrm>
          <a:prstGeom prst="rect">
            <a:avLst/>
          </a:prstGeom>
          <a:noFill/>
        </p:spPr>
        <p:txBody>
          <a:bodyPr wrap="none" rtlCol="0">
            <a:spAutoFit/>
          </a:bodyPr>
          <a:lstStyle/>
          <a:p>
            <a:endParaRPr lang="en-US" dirty="0"/>
          </a:p>
        </p:txBody>
      </p:sp>
      <p:sp>
        <p:nvSpPr>
          <p:cNvPr id="19" name="TextBox 18"/>
          <p:cNvSpPr txBox="1"/>
          <p:nvPr/>
        </p:nvSpPr>
        <p:spPr>
          <a:xfrm>
            <a:off x="6616661" y="2765736"/>
            <a:ext cx="184666" cy="461665"/>
          </a:xfrm>
          <a:prstGeom prst="rect">
            <a:avLst/>
          </a:prstGeom>
          <a:noFill/>
        </p:spPr>
        <p:txBody>
          <a:bodyPr wrap="none" rtlCol="0">
            <a:spAutoFit/>
          </a:bodyPr>
          <a:lstStyle/>
          <a:p>
            <a:endParaRPr lang="en-US" dirty="0"/>
          </a:p>
        </p:txBody>
      </p:sp>
      <p:sp>
        <p:nvSpPr>
          <p:cNvPr id="22" name="TextBox 21"/>
          <p:cNvSpPr txBox="1"/>
          <p:nvPr/>
        </p:nvSpPr>
        <p:spPr>
          <a:xfrm>
            <a:off x="6452781" y="3953978"/>
            <a:ext cx="184666" cy="461665"/>
          </a:xfrm>
          <a:prstGeom prst="rect">
            <a:avLst/>
          </a:prstGeom>
          <a:noFill/>
        </p:spPr>
        <p:txBody>
          <a:bodyPr wrap="none" rtlCol="0">
            <a:spAutoFit/>
          </a:bodyPr>
          <a:lstStyle/>
          <a:p>
            <a:endParaRPr lang="en-US" dirty="0"/>
          </a:p>
        </p:txBody>
      </p:sp>
      <p:sp>
        <p:nvSpPr>
          <p:cNvPr id="24" name="TextBox 23"/>
          <p:cNvSpPr txBox="1"/>
          <p:nvPr/>
        </p:nvSpPr>
        <p:spPr>
          <a:xfrm>
            <a:off x="5489985" y="5265141"/>
            <a:ext cx="184666" cy="461665"/>
          </a:xfrm>
          <a:prstGeom prst="rect">
            <a:avLst/>
          </a:prstGeom>
          <a:noFill/>
        </p:spPr>
        <p:txBody>
          <a:bodyPr wrap="none" rtlCol="0">
            <a:spAutoFit/>
          </a:bodyPr>
          <a:lstStyle/>
          <a:p>
            <a:endParaRPr lang="en-US" dirty="0"/>
          </a:p>
        </p:txBody>
      </p:sp>
      <p:sp>
        <p:nvSpPr>
          <p:cNvPr id="14" name="TextBox 13"/>
          <p:cNvSpPr txBox="1"/>
          <p:nvPr/>
        </p:nvSpPr>
        <p:spPr>
          <a:xfrm>
            <a:off x="1447800" y="1600200"/>
            <a:ext cx="184666" cy="461665"/>
          </a:xfrm>
          <a:prstGeom prst="rect">
            <a:avLst/>
          </a:prstGeom>
          <a:noFill/>
        </p:spPr>
        <p:txBody>
          <a:bodyPr wrap="none" rtlCol="0">
            <a:spAutoFit/>
          </a:bodyPr>
          <a:lstStyle/>
          <a:p>
            <a:endParaRPr lang="en-US" dirty="0"/>
          </a:p>
        </p:txBody>
      </p:sp>
      <p:sp>
        <p:nvSpPr>
          <p:cNvPr id="21" name="TextBox 20"/>
          <p:cNvSpPr txBox="1"/>
          <p:nvPr/>
        </p:nvSpPr>
        <p:spPr>
          <a:xfrm>
            <a:off x="3441483" y="4507125"/>
            <a:ext cx="184666" cy="461665"/>
          </a:xfrm>
          <a:prstGeom prst="rect">
            <a:avLst/>
          </a:prstGeom>
          <a:noFill/>
        </p:spPr>
        <p:txBody>
          <a:bodyPr wrap="none" rtlCol="0">
            <a:spAutoFit/>
          </a:bodyPr>
          <a:lstStyle/>
          <a:p>
            <a:endParaRPr lang="en-US" dirty="0"/>
          </a:p>
        </p:txBody>
      </p:sp>
      <p:sp>
        <p:nvSpPr>
          <p:cNvPr id="25" name="TextBox 24"/>
          <p:cNvSpPr txBox="1"/>
          <p:nvPr/>
        </p:nvSpPr>
        <p:spPr>
          <a:xfrm>
            <a:off x="1905000" y="2133600"/>
            <a:ext cx="184666" cy="461665"/>
          </a:xfrm>
          <a:prstGeom prst="rect">
            <a:avLst/>
          </a:prstGeom>
          <a:noFill/>
        </p:spPr>
        <p:txBody>
          <a:bodyPr wrap="none" rtlCol="0">
            <a:spAutoFit/>
          </a:bodyPr>
          <a:lstStyle/>
          <a:p>
            <a:endParaRPr lang="en-US" dirty="0">
              <a:ln>
                <a:solidFill>
                  <a:srgbClr val="000000"/>
                </a:solidFill>
              </a:ln>
              <a:solidFill>
                <a:srgbClr val="0000FF"/>
              </a:solidFill>
            </a:endParaRPr>
          </a:p>
        </p:txBody>
      </p:sp>
      <p:sp>
        <p:nvSpPr>
          <p:cNvPr id="23" name="TextBox 22"/>
          <p:cNvSpPr txBox="1"/>
          <p:nvPr/>
        </p:nvSpPr>
        <p:spPr>
          <a:xfrm>
            <a:off x="4474308" y="3360615"/>
            <a:ext cx="184666" cy="461665"/>
          </a:xfrm>
          <a:prstGeom prst="rect">
            <a:avLst/>
          </a:prstGeom>
          <a:noFill/>
        </p:spPr>
        <p:txBody>
          <a:bodyPr wrap="none" rtlCol="0">
            <a:spAutoFit/>
          </a:bodyPr>
          <a:lstStyle/>
          <a:p>
            <a:endParaRPr lang="en-US" dirty="0"/>
          </a:p>
        </p:txBody>
      </p:sp>
      <p:sp>
        <p:nvSpPr>
          <p:cNvPr id="20" name="TextBox 19"/>
          <p:cNvSpPr txBox="1"/>
          <p:nvPr/>
        </p:nvSpPr>
        <p:spPr>
          <a:xfrm>
            <a:off x="3477846" y="3927231"/>
            <a:ext cx="184666" cy="461665"/>
          </a:xfrm>
          <a:prstGeom prst="rect">
            <a:avLst/>
          </a:prstGeom>
          <a:noFill/>
        </p:spPr>
        <p:txBody>
          <a:bodyPr wrap="none" rtlCol="0">
            <a:spAutoFit/>
          </a:bodyPr>
          <a:lstStyle/>
          <a:p>
            <a:endParaRPr lang="en-US" dirty="0"/>
          </a:p>
        </p:txBody>
      </p:sp>
      <p:sp>
        <p:nvSpPr>
          <p:cNvPr id="26" name="TextBox 25"/>
          <p:cNvSpPr txBox="1"/>
          <p:nvPr/>
        </p:nvSpPr>
        <p:spPr>
          <a:xfrm>
            <a:off x="1600200" y="5257800"/>
            <a:ext cx="6172200" cy="461665"/>
          </a:xfrm>
          <a:prstGeom prst="rect">
            <a:avLst/>
          </a:prstGeom>
          <a:noFill/>
        </p:spPr>
        <p:txBody>
          <a:bodyPr wrap="square" rtlCol="0">
            <a:spAutoFit/>
          </a:bodyPr>
          <a:lstStyle/>
          <a:p>
            <a:pPr algn="ctr"/>
            <a:endParaRPr lang="en-US" dirty="0"/>
          </a:p>
        </p:txBody>
      </p:sp>
      <p:sp>
        <p:nvSpPr>
          <p:cNvPr id="27" name="TextBox 26"/>
          <p:cNvSpPr txBox="1"/>
          <p:nvPr/>
        </p:nvSpPr>
        <p:spPr>
          <a:xfrm>
            <a:off x="5881077" y="5001846"/>
            <a:ext cx="184666" cy="461665"/>
          </a:xfrm>
          <a:prstGeom prst="rect">
            <a:avLst/>
          </a:prstGeom>
          <a:noFill/>
        </p:spPr>
        <p:txBody>
          <a:bodyPr wrap="none" rtlCol="0">
            <a:spAutoFit/>
          </a:bodyPr>
          <a:lstStyle/>
          <a:p>
            <a:endParaRPr lang="en-US" dirty="0"/>
          </a:p>
        </p:txBody>
      </p:sp>
      <p:sp>
        <p:nvSpPr>
          <p:cNvPr id="29" name="TextBox 28"/>
          <p:cNvSpPr txBox="1"/>
          <p:nvPr/>
        </p:nvSpPr>
        <p:spPr>
          <a:xfrm>
            <a:off x="1371600" y="1447800"/>
            <a:ext cx="193232" cy="960263"/>
          </a:xfrm>
          <a:prstGeom prst="rect">
            <a:avLst/>
          </a:prstGeom>
          <a:noFill/>
        </p:spPr>
        <p:txBody>
          <a:bodyPr wrap="none" rtlCol="0">
            <a:spAutoFit/>
          </a:bodyPr>
          <a:lstStyle/>
          <a:p>
            <a:pPr>
              <a:spcBef>
                <a:spcPct val="35000"/>
              </a:spcBef>
            </a:pPr>
            <a:endParaRPr lang="en-US" b="1" dirty="0">
              <a:solidFill>
                <a:srgbClr val="000090"/>
              </a:solidFill>
              <a:latin typeface="Arial" charset="0"/>
            </a:endParaRPr>
          </a:p>
          <a:p>
            <a:endParaRPr lang="en-US" dirty="0"/>
          </a:p>
        </p:txBody>
      </p:sp>
      <p:sp>
        <p:nvSpPr>
          <p:cNvPr id="28" name="TextBox 27"/>
          <p:cNvSpPr txBox="1"/>
          <p:nvPr/>
        </p:nvSpPr>
        <p:spPr>
          <a:xfrm>
            <a:off x="4259385" y="4767385"/>
            <a:ext cx="184666" cy="461665"/>
          </a:xfrm>
          <a:prstGeom prst="rect">
            <a:avLst/>
          </a:prstGeom>
          <a:noFill/>
        </p:spPr>
        <p:txBody>
          <a:bodyPr wrap="none" rtlCol="0">
            <a:spAutoFit/>
          </a:bodyPr>
          <a:lstStyle/>
          <a:p>
            <a:endParaRPr lang="en-US" dirty="0"/>
          </a:p>
        </p:txBody>
      </p:sp>
      <p:sp>
        <p:nvSpPr>
          <p:cNvPr id="30" name="TextBox 29"/>
          <p:cNvSpPr txBox="1"/>
          <p:nvPr/>
        </p:nvSpPr>
        <p:spPr>
          <a:xfrm>
            <a:off x="3868615" y="4435231"/>
            <a:ext cx="184666" cy="461665"/>
          </a:xfrm>
          <a:prstGeom prst="rect">
            <a:avLst/>
          </a:prstGeom>
          <a:noFill/>
        </p:spPr>
        <p:txBody>
          <a:bodyPr wrap="none" rtlCol="0">
            <a:spAutoFit/>
          </a:bodyPr>
          <a:lstStyle/>
          <a:p>
            <a:endParaRPr lang="en-US" dirty="0"/>
          </a:p>
        </p:txBody>
      </p:sp>
      <p:sp>
        <p:nvSpPr>
          <p:cNvPr id="31" name="TextBox 30"/>
          <p:cNvSpPr txBox="1"/>
          <p:nvPr/>
        </p:nvSpPr>
        <p:spPr>
          <a:xfrm>
            <a:off x="1905000" y="990600"/>
            <a:ext cx="184666" cy="461665"/>
          </a:xfrm>
          <a:prstGeom prst="rect">
            <a:avLst/>
          </a:prstGeom>
          <a:noFill/>
        </p:spPr>
        <p:txBody>
          <a:bodyPr wrap="none" rtlCol="0">
            <a:spAutoFit/>
          </a:bodyPr>
          <a:lstStyle/>
          <a:p>
            <a:endParaRPr lang="en-US" dirty="0"/>
          </a:p>
        </p:txBody>
      </p:sp>
      <p:sp>
        <p:nvSpPr>
          <p:cNvPr id="33" name="TextBox 32"/>
          <p:cNvSpPr txBox="1"/>
          <p:nvPr/>
        </p:nvSpPr>
        <p:spPr>
          <a:xfrm>
            <a:off x="1524000" y="1219200"/>
            <a:ext cx="184666" cy="461665"/>
          </a:xfrm>
          <a:prstGeom prst="rect">
            <a:avLst/>
          </a:prstGeom>
          <a:noFill/>
        </p:spPr>
        <p:txBody>
          <a:bodyPr wrap="none" rtlCol="0">
            <a:spAutoFit/>
          </a:bodyPr>
          <a:lstStyle/>
          <a:p>
            <a:endParaRPr lang="en-US" dirty="0"/>
          </a:p>
        </p:txBody>
      </p:sp>
      <p:sp>
        <p:nvSpPr>
          <p:cNvPr id="34" name="TextBox 33"/>
          <p:cNvSpPr txBox="1"/>
          <p:nvPr/>
        </p:nvSpPr>
        <p:spPr>
          <a:xfrm>
            <a:off x="4142154" y="3360615"/>
            <a:ext cx="184666" cy="461665"/>
          </a:xfrm>
          <a:prstGeom prst="rect">
            <a:avLst/>
          </a:prstGeom>
          <a:noFill/>
        </p:spPr>
        <p:txBody>
          <a:bodyPr wrap="none" rtlCol="0">
            <a:spAutoFit/>
          </a:bodyPr>
          <a:lstStyle/>
          <a:p>
            <a:endParaRPr lang="en-US" dirty="0"/>
          </a:p>
        </p:txBody>
      </p:sp>
      <p:sp>
        <p:nvSpPr>
          <p:cNvPr id="32" name="Rectangle 31"/>
          <p:cNvSpPr/>
          <p:nvPr/>
        </p:nvSpPr>
        <p:spPr>
          <a:xfrm>
            <a:off x="1600200" y="1219200"/>
            <a:ext cx="7086600" cy="584776"/>
          </a:xfrm>
          <a:prstGeom prst="rect">
            <a:avLst/>
          </a:prstGeom>
        </p:spPr>
        <p:txBody>
          <a:bodyPr wrap="square">
            <a:spAutoFit/>
          </a:bodyPr>
          <a:lstStyle/>
          <a:p>
            <a:endParaRPr lang="en-US" sz="3200" b="1" dirty="0">
              <a:solidFill>
                <a:srgbClr val="000090"/>
              </a:solidFill>
              <a:latin typeface="+mn-lt"/>
            </a:endParaRPr>
          </a:p>
        </p:txBody>
      </p:sp>
      <p:sp>
        <p:nvSpPr>
          <p:cNvPr id="35" name="TextBox 34"/>
          <p:cNvSpPr txBox="1"/>
          <p:nvPr/>
        </p:nvSpPr>
        <p:spPr>
          <a:xfrm>
            <a:off x="3165231" y="3751385"/>
            <a:ext cx="184666" cy="461665"/>
          </a:xfrm>
          <a:prstGeom prst="rect">
            <a:avLst/>
          </a:prstGeom>
          <a:noFill/>
        </p:spPr>
        <p:txBody>
          <a:bodyPr wrap="none" rtlCol="0">
            <a:spAutoFit/>
          </a:bodyPr>
          <a:lstStyle/>
          <a:p>
            <a:endParaRPr lang="en-US" dirty="0"/>
          </a:p>
        </p:txBody>
      </p:sp>
      <p:sp>
        <p:nvSpPr>
          <p:cNvPr id="37" name="TextBox 36"/>
          <p:cNvSpPr txBox="1"/>
          <p:nvPr/>
        </p:nvSpPr>
        <p:spPr>
          <a:xfrm>
            <a:off x="3946769" y="3516923"/>
            <a:ext cx="184666" cy="461665"/>
          </a:xfrm>
          <a:prstGeom prst="rect">
            <a:avLst/>
          </a:prstGeom>
          <a:noFill/>
        </p:spPr>
        <p:txBody>
          <a:bodyPr wrap="none" rtlCol="0">
            <a:spAutoFit/>
          </a:bodyPr>
          <a:lstStyle/>
          <a:p>
            <a:endParaRPr lang="en-US" dirty="0"/>
          </a:p>
        </p:txBody>
      </p:sp>
      <p:sp>
        <p:nvSpPr>
          <p:cNvPr id="39" name="TextBox 38"/>
          <p:cNvSpPr txBox="1"/>
          <p:nvPr/>
        </p:nvSpPr>
        <p:spPr>
          <a:xfrm>
            <a:off x="7092462" y="3575538"/>
            <a:ext cx="184666" cy="461665"/>
          </a:xfrm>
          <a:prstGeom prst="rect">
            <a:avLst/>
          </a:prstGeom>
          <a:noFill/>
        </p:spPr>
        <p:txBody>
          <a:bodyPr wrap="none" rtlCol="0">
            <a:spAutoFit/>
          </a:bodyPr>
          <a:lstStyle/>
          <a:p>
            <a:endParaRPr lang="en-US" dirty="0"/>
          </a:p>
        </p:txBody>
      </p:sp>
      <p:sp>
        <p:nvSpPr>
          <p:cNvPr id="43" name="TextBox 42"/>
          <p:cNvSpPr txBox="1"/>
          <p:nvPr/>
        </p:nvSpPr>
        <p:spPr>
          <a:xfrm>
            <a:off x="1676400" y="990600"/>
            <a:ext cx="7176477" cy="5509200"/>
          </a:xfrm>
          <a:prstGeom prst="rect">
            <a:avLst/>
          </a:prstGeom>
          <a:noFill/>
        </p:spPr>
        <p:txBody>
          <a:bodyPr wrap="square" rtlCol="0">
            <a:spAutoFit/>
          </a:bodyPr>
          <a:lstStyle/>
          <a:p>
            <a:r>
              <a:rPr lang="en-US" sz="3200" b="1" dirty="0">
                <a:solidFill>
                  <a:srgbClr val="000090"/>
                </a:solidFill>
                <a:latin typeface="Arial" charset="0"/>
              </a:rPr>
              <a:t>Immerse yourself with your waders on in a swimming pool (in warm weather) to see how your waders behave.  </a:t>
            </a:r>
          </a:p>
          <a:p>
            <a:endParaRPr lang="en-US" sz="3200" b="1" dirty="0">
              <a:solidFill>
                <a:srgbClr val="000090"/>
              </a:solidFill>
              <a:latin typeface="Arial" charset="0"/>
            </a:endParaRPr>
          </a:p>
          <a:p>
            <a:r>
              <a:rPr lang="en-US" sz="3200" b="1" dirty="0">
                <a:solidFill>
                  <a:srgbClr val="000090"/>
                </a:solidFill>
                <a:latin typeface="Arial" charset="0"/>
              </a:rPr>
              <a:t>Have a friend with a life jacket on in the pool to help you if you get into trouble.</a:t>
            </a:r>
          </a:p>
          <a:p>
            <a:endParaRPr lang="en-US" sz="3200" b="1" dirty="0">
              <a:solidFill>
                <a:srgbClr val="000090"/>
              </a:solidFill>
              <a:latin typeface="Arial" charset="0"/>
            </a:endParaRPr>
          </a:p>
          <a:p>
            <a:r>
              <a:rPr lang="en-US" sz="3200" b="1" dirty="0">
                <a:solidFill>
                  <a:srgbClr val="000090"/>
                </a:solidFill>
                <a:latin typeface="Arial" charset="0"/>
              </a:rPr>
              <a:t>Try your waders with your life jacket on too.</a:t>
            </a:r>
          </a:p>
        </p:txBody>
      </p:sp>
    </p:spTree>
    <p:extLst>
      <p:ext uri="{BB962C8B-B14F-4D97-AF65-F5344CB8AC3E}">
        <p14:creationId xmlns:p14="http://schemas.microsoft.com/office/powerpoint/2010/main" val="188086807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8001000" cy="685800"/>
          </a:xfrm>
        </p:spPr>
        <p:txBody>
          <a:bodyPr/>
          <a:lstStyle/>
          <a:p>
            <a:br>
              <a:rPr lang="en-US" sz="4000" b="0" dirty="0">
                <a:solidFill>
                  <a:srgbClr val="108040"/>
                </a:solidFill>
              </a:rPr>
            </a:br>
            <a:r>
              <a:rPr lang="en-US" sz="4000" b="0" dirty="0">
                <a:solidFill>
                  <a:srgbClr val="108040"/>
                </a:solidFill>
              </a:rPr>
              <a:t>Vessel Safety Check </a:t>
            </a:r>
            <a:br>
              <a:rPr lang="en-US" sz="4000" b="0" dirty="0">
                <a:solidFill>
                  <a:srgbClr val="108040"/>
                </a:solidFill>
              </a:rPr>
            </a:br>
            <a:endParaRPr lang="en-US" sz="4000" b="0" dirty="0">
              <a:solidFill>
                <a:srgbClr val="108040"/>
              </a:solidFill>
            </a:endParaRPr>
          </a:p>
        </p:txBody>
      </p:sp>
      <p:sp>
        <p:nvSpPr>
          <p:cNvPr id="5" name="TextBox 4"/>
          <p:cNvSpPr txBox="1"/>
          <p:nvPr/>
        </p:nvSpPr>
        <p:spPr>
          <a:xfrm>
            <a:off x="3200400" y="6586379"/>
            <a:ext cx="3617096" cy="246221"/>
          </a:xfrm>
          <a:prstGeom prst="rect">
            <a:avLst/>
          </a:prstGeom>
          <a:noFill/>
        </p:spPr>
        <p:txBody>
          <a:bodyPr wrap="none" rtlCol="0">
            <a:spAutoFit/>
          </a:bodyPr>
          <a:lstStyle/>
          <a:p>
            <a:r>
              <a:rPr lang="en-US" sz="1000" b="1" dirty="0">
                <a:solidFill>
                  <a:srgbClr val="FF0000"/>
                </a:solidFill>
                <a:latin typeface="Arial"/>
                <a:cs typeface="Arial"/>
              </a:rPr>
              <a:t>Copyright 2019 - Coast Guard Auxiliary Association, Inc.</a:t>
            </a:r>
          </a:p>
        </p:txBody>
      </p:sp>
      <p:sp>
        <p:nvSpPr>
          <p:cNvPr id="4" name="TextBox 3"/>
          <p:cNvSpPr txBox="1"/>
          <p:nvPr/>
        </p:nvSpPr>
        <p:spPr>
          <a:xfrm>
            <a:off x="3134208" y="3134500"/>
            <a:ext cx="184666" cy="461665"/>
          </a:xfrm>
          <a:prstGeom prst="rect">
            <a:avLst/>
          </a:prstGeom>
          <a:noFill/>
        </p:spPr>
        <p:txBody>
          <a:bodyPr wrap="none" rtlCol="0">
            <a:spAutoFit/>
          </a:bodyPr>
          <a:lstStyle/>
          <a:p>
            <a:endParaRPr lang="en-US" dirty="0"/>
          </a:p>
        </p:txBody>
      </p:sp>
      <p:sp>
        <p:nvSpPr>
          <p:cNvPr id="7" name="TextBox 6"/>
          <p:cNvSpPr txBox="1"/>
          <p:nvPr/>
        </p:nvSpPr>
        <p:spPr>
          <a:xfrm>
            <a:off x="5059799" y="4158847"/>
            <a:ext cx="184666" cy="461665"/>
          </a:xfrm>
          <a:prstGeom prst="rect">
            <a:avLst/>
          </a:prstGeom>
          <a:noFill/>
        </p:spPr>
        <p:txBody>
          <a:bodyPr wrap="none" rtlCol="0">
            <a:spAutoFit/>
          </a:bodyPr>
          <a:lstStyle/>
          <a:p>
            <a:endParaRPr lang="en-US" dirty="0"/>
          </a:p>
        </p:txBody>
      </p:sp>
      <p:sp>
        <p:nvSpPr>
          <p:cNvPr id="9" name="TextBox 8"/>
          <p:cNvSpPr txBox="1"/>
          <p:nvPr/>
        </p:nvSpPr>
        <p:spPr>
          <a:xfrm>
            <a:off x="2130442" y="3523752"/>
            <a:ext cx="184666" cy="461665"/>
          </a:xfrm>
          <a:prstGeom prst="rect">
            <a:avLst/>
          </a:prstGeom>
          <a:noFill/>
        </p:spPr>
        <p:txBody>
          <a:bodyPr wrap="none" rtlCol="0">
            <a:spAutoFit/>
          </a:bodyPr>
          <a:lstStyle/>
          <a:p>
            <a:endParaRPr lang="en-US" dirty="0"/>
          </a:p>
        </p:txBody>
      </p:sp>
      <p:sp>
        <p:nvSpPr>
          <p:cNvPr id="6" name="TextBox 5"/>
          <p:cNvSpPr txBox="1"/>
          <p:nvPr/>
        </p:nvSpPr>
        <p:spPr>
          <a:xfrm>
            <a:off x="7722852" y="4015438"/>
            <a:ext cx="184666" cy="461665"/>
          </a:xfrm>
          <a:prstGeom prst="rect">
            <a:avLst/>
          </a:prstGeom>
          <a:noFill/>
        </p:spPr>
        <p:txBody>
          <a:bodyPr wrap="none" rtlCol="0">
            <a:spAutoFit/>
          </a:bodyPr>
          <a:lstStyle/>
          <a:p>
            <a:endParaRPr lang="en-US" dirty="0"/>
          </a:p>
        </p:txBody>
      </p:sp>
      <p:sp>
        <p:nvSpPr>
          <p:cNvPr id="8" name="TextBox 7"/>
          <p:cNvSpPr txBox="1"/>
          <p:nvPr/>
        </p:nvSpPr>
        <p:spPr>
          <a:xfrm>
            <a:off x="2130442" y="4630046"/>
            <a:ext cx="184666" cy="461665"/>
          </a:xfrm>
          <a:prstGeom prst="rect">
            <a:avLst/>
          </a:prstGeom>
          <a:noFill/>
        </p:spPr>
        <p:txBody>
          <a:bodyPr wrap="none" rtlCol="0">
            <a:spAutoFit/>
          </a:bodyPr>
          <a:lstStyle/>
          <a:p>
            <a:endParaRPr lang="en-US" dirty="0"/>
          </a:p>
        </p:txBody>
      </p:sp>
      <p:sp>
        <p:nvSpPr>
          <p:cNvPr id="10" name="TextBox 9"/>
          <p:cNvSpPr txBox="1"/>
          <p:nvPr/>
        </p:nvSpPr>
        <p:spPr>
          <a:xfrm>
            <a:off x="2209800" y="5715000"/>
            <a:ext cx="184666" cy="461665"/>
          </a:xfrm>
          <a:prstGeom prst="rect">
            <a:avLst/>
          </a:prstGeom>
          <a:noFill/>
        </p:spPr>
        <p:txBody>
          <a:bodyPr wrap="none" rtlCol="0">
            <a:spAutoFit/>
          </a:bodyPr>
          <a:lstStyle/>
          <a:p>
            <a:endParaRPr lang="en-US" b="1" dirty="0">
              <a:solidFill>
                <a:srgbClr val="000090"/>
              </a:solidFill>
            </a:endParaRPr>
          </a:p>
        </p:txBody>
      </p:sp>
      <p:sp>
        <p:nvSpPr>
          <p:cNvPr id="12" name="TextBox 11"/>
          <p:cNvSpPr txBox="1"/>
          <p:nvPr/>
        </p:nvSpPr>
        <p:spPr>
          <a:xfrm>
            <a:off x="4506704" y="3626187"/>
            <a:ext cx="184666" cy="461665"/>
          </a:xfrm>
          <a:prstGeom prst="rect">
            <a:avLst/>
          </a:prstGeom>
          <a:noFill/>
        </p:spPr>
        <p:txBody>
          <a:bodyPr wrap="none" rtlCol="0">
            <a:spAutoFit/>
          </a:bodyPr>
          <a:lstStyle/>
          <a:p>
            <a:endParaRPr lang="en-US" dirty="0"/>
          </a:p>
        </p:txBody>
      </p:sp>
      <p:sp>
        <p:nvSpPr>
          <p:cNvPr id="3" name="TextBox 2"/>
          <p:cNvSpPr txBox="1"/>
          <p:nvPr/>
        </p:nvSpPr>
        <p:spPr>
          <a:xfrm>
            <a:off x="5715320" y="3708134"/>
            <a:ext cx="184666" cy="461665"/>
          </a:xfrm>
          <a:prstGeom prst="rect">
            <a:avLst/>
          </a:prstGeom>
          <a:noFill/>
        </p:spPr>
        <p:txBody>
          <a:bodyPr wrap="none" rtlCol="0">
            <a:spAutoFit/>
          </a:bodyPr>
          <a:lstStyle/>
          <a:p>
            <a:endParaRPr lang="en-US" dirty="0"/>
          </a:p>
        </p:txBody>
      </p:sp>
      <p:sp>
        <p:nvSpPr>
          <p:cNvPr id="13" name="TextBox 12"/>
          <p:cNvSpPr txBox="1"/>
          <p:nvPr/>
        </p:nvSpPr>
        <p:spPr>
          <a:xfrm>
            <a:off x="3953609" y="5408550"/>
            <a:ext cx="184666" cy="461665"/>
          </a:xfrm>
          <a:prstGeom prst="rect">
            <a:avLst/>
          </a:prstGeom>
          <a:noFill/>
        </p:spPr>
        <p:txBody>
          <a:bodyPr wrap="none" rtlCol="0">
            <a:spAutoFit/>
          </a:bodyPr>
          <a:lstStyle/>
          <a:p>
            <a:endParaRPr lang="en-US" dirty="0"/>
          </a:p>
        </p:txBody>
      </p:sp>
      <p:sp>
        <p:nvSpPr>
          <p:cNvPr id="17" name="TextBox 16"/>
          <p:cNvSpPr txBox="1"/>
          <p:nvPr/>
        </p:nvSpPr>
        <p:spPr>
          <a:xfrm>
            <a:off x="7292666" y="3564726"/>
            <a:ext cx="184666" cy="461665"/>
          </a:xfrm>
          <a:prstGeom prst="rect">
            <a:avLst/>
          </a:prstGeom>
          <a:noFill/>
        </p:spPr>
        <p:txBody>
          <a:bodyPr wrap="none" rtlCol="0">
            <a:spAutoFit/>
          </a:bodyPr>
          <a:lstStyle/>
          <a:p>
            <a:endParaRPr lang="en-US" dirty="0"/>
          </a:p>
        </p:txBody>
      </p:sp>
      <p:sp>
        <p:nvSpPr>
          <p:cNvPr id="15" name="TextBox 14"/>
          <p:cNvSpPr txBox="1"/>
          <p:nvPr/>
        </p:nvSpPr>
        <p:spPr>
          <a:xfrm>
            <a:off x="5554213" y="3465321"/>
            <a:ext cx="184666" cy="461665"/>
          </a:xfrm>
          <a:prstGeom prst="rect">
            <a:avLst/>
          </a:prstGeom>
          <a:noFill/>
        </p:spPr>
        <p:txBody>
          <a:bodyPr wrap="none" rtlCol="0">
            <a:spAutoFit/>
          </a:bodyPr>
          <a:lstStyle/>
          <a:p>
            <a:endParaRPr lang="en-US" dirty="0"/>
          </a:p>
        </p:txBody>
      </p:sp>
      <p:sp>
        <p:nvSpPr>
          <p:cNvPr id="11" name="TextBox 10"/>
          <p:cNvSpPr txBox="1"/>
          <p:nvPr/>
        </p:nvSpPr>
        <p:spPr>
          <a:xfrm>
            <a:off x="1447800" y="1143000"/>
            <a:ext cx="184666" cy="461665"/>
          </a:xfrm>
          <a:prstGeom prst="rect">
            <a:avLst/>
          </a:prstGeom>
          <a:noFill/>
        </p:spPr>
        <p:txBody>
          <a:bodyPr wrap="none" rtlCol="0">
            <a:spAutoFit/>
          </a:bodyPr>
          <a:lstStyle/>
          <a:p>
            <a:endParaRPr lang="en-US" dirty="0"/>
          </a:p>
        </p:txBody>
      </p:sp>
      <p:sp>
        <p:nvSpPr>
          <p:cNvPr id="16" name="TextBox 15"/>
          <p:cNvSpPr txBox="1"/>
          <p:nvPr/>
        </p:nvSpPr>
        <p:spPr>
          <a:xfrm>
            <a:off x="3502938" y="5183193"/>
            <a:ext cx="184666" cy="461665"/>
          </a:xfrm>
          <a:prstGeom prst="rect">
            <a:avLst/>
          </a:prstGeom>
          <a:noFill/>
        </p:spPr>
        <p:txBody>
          <a:bodyPr wrap="none" rtlCol="0">
            <a:spAutoFit/>
          </a:bodyPr>
          <a:lstStyle/>
          <a:p>
            <a:endParaRPr lang="en-US" dirty="0"/>
          </a:p>
        </p:txBody>
      </p:sp>
      <p:sp>
        <p:nvSpPr>
          <p:cNvPr id="18" name="TextBox 17"/>
          <p:cNvSpPr txBox="1"/>
          <p:nvPr/>
        </p:nvSpPr>
        <p:spPr>
          <a:xfrm>
            <a:off x="3666818" y="2888657"/>
            <a:ext cx="184666" cy="461665"/>
          </a:xfrm>
          <a:prstGeom prst="rect">
            <a:avLst/>
          </a:prstGeom>
          <a:noFill/>
        </p:spPr>
        <p:txBody>
          <a:bodyPr wrap="none" rtlCol="0">
            <a:spAutoFit/>
          </a:bodyPr>
          <a:lstStyle/>
          <a:p>
            <a:endParaRPr lang="en-US" dirty="0"/>
          </a:p>
        </p:txBody>
      </p:sp>
      <p:sp>
        <p:nvSpPr>
          <p:cNvPr id="19" name="TextBox 18"/>
          <p:cNvSpPr txBox="1"/>
          <p:nvPr/>
        </p:nvSpPr>
        <p:spPr>
          <a:xfrm>
            <a:off x="6616661" y="2765736"/>
            <a:ext cx="184666" cy="461665"/>
          </a:xfrm>
          <a:prstGeom prst="rect">
            <a:avLst/>
          </a:prstGeom>
          <a:noFill/>
        </p:spPr>
        <p:txBody>
          <a:bodyPr wrap="none" rtlCol="0">
            <a:spAutoFit/>
          </a:bodyPr>
          <a:lstStyle/>
          <a:p>
            <a:endParaRPr lang="en-US" dirty="0"/>
          </a:p>
        </p:txBody>
      </p:sp>
      <p:sp>
        <p:nvSpPr>
          <p:cNvPr id="22" name="TextBox 21"/>
          <p:cNvSpPr txBox="1"/>
          <p:nvPr/>
        </p:nvSpPr>
        <p:spPr>
          <a:xfrm>
            <a:off x="6452781" y="3953978"/>
            <a:ext cx="184666" cy="461665"/>
          </a:xfrm>
          <a:prstGeom prst="rect">
            <a:avLst/>
          </a:prstGeom>
          <a:noFill/>
        </p:spPr>
        <p:txBody>
          <a:bodyPr wrap="none" rtlCol="0">
            <a:spAutoFit/>
          </a:bodyPr>
          <a:lstStyle/>
          <a:p>
            <a:endParaRPr lang="en-US" dirty="0"/>
          </a:p>
        </p:txBody>
      </p:sp>
      <p:sp>
        <p:nvSpPr>
          <p:cNvPr id="24" name="TextBox 23"/>
          <p:cNvSpPr txBox="1"/>
          <p:nvPr/>
        </p:nvSpPr>
        <p:spPr>
          <a:xfrm>
            <a:off x="5489985" y="5265141"/>
            <a:ext cx="184666" cy="461665"/>
          </a:xfrm>
          <a:prstGeom prst="rect">
            <a:avLst/>
          </a:prstGeom>
          <a:noFill/>
        </p:spPr>
        <p:txBody>
          <a:bodyPr wrap="none" rtlCol="0">
            <a:spAutoFit/>
          </a:bodyPr>
          <a:lstStyle/>
          <a:p>
            <a:endParaRPr lang="en-US" dirty="0"/>
          </a:p>
        </p:txBody>
      </p:sp>
      <p:sp>
        <p:nvSpPr>
          <p:cNvPr id="14" name="TextBox 13"/>
          <p:cNvSpPr txBox="1"/>
          <p:nvPr/>
        </p:nvSpPr>
        <p:spPr>
          <a:xfrm>
            <a:off x="1447800" y="1600200"/>
            <a:ext cx="184666" cy="461665"/>
          </a:xfrm>
          <a:prstGeom prst="rect">
            <a:avLst/>
          </a:prstGeom>
          <a:noFill/>
        </p:spPr>
        <p:txBody>
          <a:bodyPr wrap="none" rtlCol="0">
            <a:spAutoFit/>
          </a:bodyPr>
          <a:lstStyle/>
          <a:p>
            <a:endParaRPr lang="en-US" dirty="0"/>
          </a:p>
        </p:txBody>
      </p:sp>
      <p:sp>
        <p:nvSpPr>
          <p:cNvPr id="21" name="TextBox 20"/>
          <p:cNvSpPr txBox="1"/>
          <p:nvPr/>
        </p:nvSpPr>
        <p:spPr>
          <a:xfrm>
            <a:off x="3441483" y="4507125"/>
            <a:ext cx="184666" cy="461665"/>
          </a:xfrm>
          <a:prstGeom prst="rect">
            <a:avLst/>
          </a:prstGeom>
          <a:noFill/>
        </p:spPr>
        <p:txBody>
          <a:bodyPr wrap="none" rtlCol="0">
            <a:spAutoFit/>
          </a:bodyPr>
          <a:lstStyle/>
          <a:p>
            <a:endParaRPr lang="en-US" dirty="0"/>
          </a:p>
        </p:txBody>
      </p:sp>
      <p:sp>
        <p:nvSpPr>
          <p:cNvPr id="25" name="TextBox 24"/>
          <p:cNvSpPr txBox="1"/>
          <p:nvPr/>
        </p:nvSpPr>
        <p:spPr>
          <a:xfrm>
            <a:off x="1905000" y="2133600"/>
            <a:ext cx="184666" cy="461665"/>
          </a:xfrm>
          <a:prstGeom prst="rect">
            <a:avLst/>
          </a:prstGeom>
          <a:noFill/>
        </p:spPr>
        <p:txBody>
          <a:bodyPr wrap="none" rtlCol="0">
            <a:spAutoFit/>
          </a:bodyPr>
          <a:lstStyle/>
          <a:p>
            <a:endParaRPr lang="en-US" dirty="0">
              <a:ln>
                <a:solidFill>
                  <a:srgbClr val="000000"/>
                </a:solidFill>
              </a:ln>
              <a:solidFill>
                <a:srgbClr val="0000FF"/>
              </a:solidFill>
            </a:endParaRPr>
          </a:p>
        </p:txBody>
      </p:sp>
      <p:sp>
        <p:nvSpPr>
          <p:cNvPr id="23" name="TextBox 22"/>
          <p:cNvSpPr txBox="1"/>
          <p:nvPr/>
        </p:nvSpPr>
        <p:spPr>
          <a:xfrm>
            <a:off x="4474308" y="3360615"/>
            <a:ext cx="184666" cy="461665"/>
          </a:xfrm>
          <a:prstGeom prst="rect">
            <a:avLst/>
          </a:prstGeom>
          <a:noFill/>
        </p:spPr>
        <p:txBody>
          <a:bodyPr wrap="none" rtlCol="0">
            <a:spAutoFit/>
          </a:bodyPr>
          <a:lstStyle/>
          <a:p>
            <a:endParaRPr lang="en-US" dirty="0"/>
          </a:p>
        </p:txBody>
      </p:sp>
      <p:sp>
        <p:nvSpPr>
          <p:cNvPr id="20" name="TextBox 19"/>
          <p:cNvSpPr txBox="1"/>
          <p:nvPr/>
        </p:nvSpPr>
        <p:spPr>
          <a:xfrm>
            <a:off x="3477846" y="3927231"/>
            <a:ext cx="184666" cy="461665"/>
          </a:xfrm>
          <a:prstGeom prst="rect">
            <a:avLst/>
          </a:prstGeom>
          <a:noFill/>
        </p:spPr>
        <p:txBody>
          <a:bodyPr wrap="none" rtlCol="0">
            <a:spAutoFit/>
          </a:bodyPr>
          <a:lstStyle/>
          <a:p>
            <a:endParaRPr lang="en-US" dirty="0"/>
          </a:p>
        </p:txBody>
      </p:sp>
      <p:sp>
        <p:nvSpPr>
          <p:cNvPr id="26" name="TextBox 25"/>
          <p:cNvSpPr txBox="1"/>
          <p:nvPr/>
        </p:nvSpPr>
        <p:spPr>
          <a:xfrm>
            <a:off x="1600200" y="5257800"/>
            <a:ext cx="6172200" cy="461665"/>
          </a:xfrm>
          <a:prstGeom prst="rect">
            <a:avLst/>
          </a:prstGeom>
          <a:noFill/>
        </p:spPr>
        <p:txBody>
          <a:bodyPr wrap="square" rtlCol="0">
            <a:spAutoFit/>
          </a:bodyPr>
          <a:lstStyle/>
          <a:p>
            <a:pPr algn="ctr"/>
            <a:endParaRPr lang="en-US" dirty="0"/>
          </a:p>
        </p:txBody>
      </p:sp>
      <p:sp>
        <p:nvSpPr>
          <p:cNvPr id="27" name="TextBox 26"/>
          <p:cNvSpPr txBox="1"/>
          <p:nvPr/>
        </p:nvSpPr>
        <p:spPr>
          <a:xfrm>
            <a:off x="5881077" y="5001846"/>
            <a:ext cx="184666" cy="461665"/>
          </a:xfrm>
          <a:prstGeom prst="rect">
            <a:avLst/>
          </a:prstGeom>
          <a:noFill/>
        </p:spPr>
        <p:txBody>
          <a:bodyPr wrap="none" rtlCol="0">
            <a:spAutoFit/>
          </a:bodyPr>
          <a:lstStyle/>
          <a:p>
            <a:endParaRPr lang="en-US" dirty="0"/>
          </a:p>
        </p:txBody>
      </p:sp>
      <p:sp>
        <p:nvSpPr>
          <p:cNvPr id="29" name="TextBox 28"/>
          <p:cNvSpPr txBox="1"/>
          <p:nvPr/>
        </p:nvSpPr>
        <p:spPr>
          <a:xfrm>
            <a:off x="1371600" y="1447800"/>
            <a:ext cx="193232" cy="960263"/>
          </a:xfrm>
          <a:prstGeom prst="rect">
            <a:avLst/>
          </a:prstGeom>
          <a:noFill/>
        </p:spPr>
        <p:txBody>
          <a:bodyPr wrap="none" rtlCol="0">
            <a:spAutoFit/>
          </a:bodyPr>
          <a:lstStyle/>
          <a:p>
            <a:pPr>
              <a:spcBef>
                <a:spcPct val="35000"/>
              </a:spcBef>
            </a:pPr>
            <a:endParaRPr lang="en-US" b="1" dirty="0">
              <a:solidFill>
                <a:srgbClr val="000090"/>
              </a:solidFill>
              <a:latin typeface="Arial" charset="0"/>
            </a:endParaRPr>
          </a:p>
          <a:p>
            <a:endParaRPr lang="en-US" dirty="0"/>
          </a:p>
        </p:txBody>
      </p:sp>
      <p:sp>
        <p:nvSpPr>
          <p:cNvPr id="28" name="TextBox 27"/>
          <p:cNvSpPr txBox="1"/>
          <p:nvPr/>
        </p:nvSpPr>
        <p:spPr>
          <a:xfrm>
            <a:off x="4259385" y="4767385"/>
            <a:ext cx="184666" cy="461665"/>
          </a:xfrm>
          <a:prstGeom prst="rect">
            <a:avLst/>
          </a:prstGeom>
          <a:noFill/>
        </p:spPr>
        <p:txBody>
          <a:bodyPr wrap="none" rtlCol="0">
            <a:spAutoFit/>
          </a:bodyPr>
          <a:lstStyle/>
          <a:p>
            <a:endParaRPr lang="en-US" dirty="0"/>
          </a:p>
        </p:txBody>
      </p:sp>
      <p:sp>
        <p:nvSpPr>
          <p:cNvPr id="30" name="TextBox 29"/>
          <p:cNvSpPr txBox="1"/>
          <p:nvPr/>
        </p:nvSpPr>
        <p:spPr>
          <a:xfrm>
            <a:off x="3868615" y="4435231"/>
            <a:ext cx="184666" cy="461665"/>
          </a:xfrm>
          <a:prstGeom prst="rect">
            <a:avLst/>
          </a:prstGeom>
          <a:noFill/>
        </p:spPr>
        <p:txBody>
          <a:bodyPr wrap="none" rtlCol="0">
            <a:spAutoFit/>
          </a:bodyPr>
          <a:lstStyle/>
          <a:p>
            <a:endParaRPr lang="en-US" dirty="0"/>
          </a:p>
        </p:txBody>
      </p:sp>
      <p:sp>
        <p:nvSpPr>
          <p:cNvPr id="31" name="TextBox 30"/>
          <p:cNvSpPr txBox="1"/>
          <p:nvPr/>
        </p:nvSpPr>
        <p:spPr>
          <a:xfrm>
            <a:off x="1905000" y="990600"/>
            <a:ext cx="184666" cy="461665"/>
          </a:xfrm>
          <a:prstGeom prst="rect">
            <a:avLst/>
          </a:prstGeom>
          <a:noFill/>
        </p:spPr>
        <p:txBody>
          <a:bodyPr wrap="none" rtlCol="0">
            <a:spAutoFit/>
          </a:bodyPr>
          <a:lstStyle/>
          <a:p>
            <a:endParaRPr lang="en-US" dirty="0"/>
          </a:p>
        </p:txBody>
      </p:sp>
      <p:sp>
        <p:nvSpPr>
          <p:cNvPr id="33" name="TextBox 32"/>
          <p:cNvSpPr txBox="1"/>
          <p:nvPr/>
        </p:nvSpPr>
        <p:spPr>
          <a:xfrm>
            <a:off x="1524000" y="1219200"/>
            <a:ext cx="184666" cy="461665"/>
          </a:xfrm>
          <a:prstGeom prst="rect">
            <a:avLst/>
          </a:prstGeom>
          <a:noFill/>
        </p:spPr>
        <p:txBody>
          <a:bodyPr wrap="none" rtlCol="0">
            <a:spAutoFit/>
          </a:bodyPr>
          <a:lstStyle/>
          <a:p>
            <a:endParaRPr lang="en-US" dirty="0"/>
          </a:p>
        </p:txBody>
      </p:sp>
      <p:sp>
        <p:nvSpPr>
          <p:cNvPr id="34" name="TextBox 33"/>
          <p:cNvSpPr txBox="1"/>
          <p:nvPr/>
        </p:nvSpPr>
        <p:spPr>
          <a:xfrm>
            <a:off x="4142154" y="3360615"/>
            <a:ext cx="184666" cy="461665"/>
          </a:xfrm>
          <a:prstGeom prst="rect">
            <a:avLst/>
          </a:prstGeom>
          <a:noFill/>
        </p:spPr>
        <p:txBody>
          <a:bodyPr wrap="none" rtlCol="0">
            <a:spAutoFit/>
          </a:bodyPr>
          <a:lstStyle/>
          <a:p>
            <a:endParaRPr lang="en-US" dirty="0"/>
          </a:p>
        </p:txBody>
      </p:sp>
      <p:sp>
        <p:nvSpPr>
          <p:cNvPr id="32" name="Rectangle 31"/>
          <p:cNvSpPr/>
          <p:nvPr/>
        </p:nvSpPr>
        <p:spPr>
          <a:xfrm>
            <a:off x="1600200" y="1219200"/>
            <a:ext cx="7086600" cy="584776"/>
          </a:xfrm>
          <a:prstGeom prst="rect">
            <a:avLst/>
          </a:prstGeom>
        </p:spPr>
        <p:txBody>
          <a:bodyPr wrap="square">
            <a:spAutoFit/>
          </a:bodyPr>
          <a:lstStyle/>
          <a:p>
            <a:endParaRPr lang="en-US" sz="3200" b="1" dirty="0">
              <a:solidFill>
                <a:srgbClr val="000090"/>
              </a:solidFill>
              <a:latin typeface="+mn-lt"/>
            </a:endParaRPr>
          </a:p>
        </p:txBody>
      </p:sp>
      <p:sp>
        <p:nvSpPr>
          <p:cNvPr id="35" name="TextBox 34"/>
          <p:cNvSpPr txBox="1"/>
          <p:nvPr/>
        </p:nvSpPr>
        <p:spPr>
          <a:xfrm>
            <a:off x="3165231" y="3751385"/>
            <a:ext cx="184666" cy="461665"/>
          </a:xfrm>
          <a:prstGeom prst="rect">
            <a:avLst/>
          </a:prstGeom>
          <a:noFill/>
        </p:spPr>
        <p:txBody>
          <a:bodyPr wrap="none" rtlCol="0">
            <a:spAutoFit/>
          </a:bodyPr>
          <a:lstStyle/>
          <a:p>
            <a:endParaRPr lang="en-US" dirty="0"/>
          </a:p>
        </p:txBody>
      </p:sp>
      <p:sp>
        <p:nvSpPr>
          <p:cNvPr id="37" name="TextBox 36"/>
          <p:cNvSpPr txBox="1"/>
          <p:nvPr/>
        </p:nvSpPr>
        <p:spPr>
          <a:xfrm>
            <a:off x="3946769" y="3516923"/>
            <a:ext cx="184666" cy="461665"/>
          </a:xfrm>
          <a:prstGeom prst="rect">
            <a:avLst/>
          </a:prstGeom>
          <a:noFill/>
        </p:spPr>
        <p:txBody>
          <a:bodyPr wrap="none" rtlCol="0">
            <a:spAutoFit/>
          </a:bodyPr>
          <a:lstStyle/>
          <a:p>
            <a:endParaRPr lang="en-US" dirty="0"/>
          </a:p>
        </p:txBody>
      </p:sp>
      <p:sp>
        <p:nvSpPr>
          <p:cNvPr id="39" name="TextBox 38"/>
          <p:cNvSpPr txBox="1"/>
          <p:nvPr/>
        </p:nvSpPr>
        <p:spPr>
          <a:xfrm>
            <a:off x="7092462" y="3575538"/>
            <a:ext cx="184666" cy="461665"/>
          </a:xfrm>
          <a:prstGeom prst="rect">
            <a:avLst/>
          </a:prstGeom>
          <a:noFill/>
        </p:spPr>
        <p:txBody>
          <a:bodyPr wrap="none" rtlCol="0">
            <a:spAutoFit/>
          </a:bodyPr>
          <a:lstStyle/>
          <a:p>
            <a:endParaRPr lang="en-US" dirty="0"/>
          </a:p>
        </p:txBody>
      </p:sp>
      <p:sp>
        <p:nvSpPr>
          <p:cNvPr id="43" name="TextBox 42"/>
          <p:cNvSpPr txBox="1"/>
          <p:nvPr/>
        </p:nvSpPr>
        <p:spPr>
          <a:xfrm>
            <a:off x="1371600" y="914400"/>
            <a:ext cx="7543800" cy="2431435"/>
          </a:xfrm>
          <a:prstGeom prst="rect">
            <a:avLst/>
          </a:prstGeom>
          <a:noFill/>
        </p:spPr>
        <p:txBody>
          <a:bodyPr wrap="square" rtlCol="0">
            <a:spAutoFit/>
          </a:bodyPr>
          <a:lstStyle/>
          <a:p>
            <a:r>
              <a:rPr lang="en-US" sz="3200" b="1" dirty="0">
                <a:solidFill>
                  <a:srgbClr val="000090"/>
                </a:solidFill>
                <a:latin typeface="Arial" charset="0"/>
              </a:rPr>
              <a:t>USCG Auxiliary Vessel Safety Check</a:t>
            </a:r>
          </a:p>
          <a:p>
            <a:pPr marL="457200" indent="-457200">
              <a:buFont typeface="Arial"/>
              <a:buChar char="•"/>
            </a:pPr>
            <a:r>
              <a:rPr lang="en-US" sz="2800" b="1" dirty="0">
                <a:solidFill>
                  <a:srgbClr val="000090"/>
                </a:solidFill>
                <a:latin typeface="Arial" charset="0"/>
              </a:rPr>
              <a:t>Free Courtesy Safety Check</a:t>
            </a:r>
          </a:p>
          <a:p>
            <a:pPr marL="457200" indent="-457200">
              <a:buFont typeface="Arial"/>
              <a:buChar char="•"/>
            </a:pPr>
            <a:endParaRPr lang="en-US" sz="2800" b="1" dirty="0">
              <a:solidFill>
                <a:srgbClr val="000090"/>
              </a:solidFill>
              <a:latin typeface="Arial" charset="0"/>
            </a:endParaRPr>
          </a:p>
          <a:p>
            <a:r>
              <a:rPr lang="en-US" sz="3200" b="1" dirty="0">
                <a:solidFill>
                  <a:srgbClr val="000090"/>
                </a:solidFill>
                <a:latin typeface="Arial" charset="0"/>
              </a:rPr>
              <a:t>Ensures your vessel meets or exceeds federal &amp; state standards</a:t>
            </a:r>
          </a:p>
        </p:txBody>
      </p:sp>
      <p:pic>
        <p:nvPicPr>
          <p:cNvPr id="40" name="Picture 7" descr="VSC-19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3581400"/>
            <a:ext cx="4305300" cy="2768600"/>
          </a:xfrm>
          <a:prstGeom prst="rect">
            <a:avLst/>
          </a:prstGeom>
          <a:noFill/>
          <a:ln w="76200">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141578809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457200"/>
            <a:ext cx="8001000" cy="685800"/>
          </a:xfrm>
        </p:spPr>
        <p:txBody>
          <a:bodyPr/>
          <a:lstStyle/>
          <a:p>
            <a:br>
              <a:rPr lang="en-US" sz="4000" b="0" dirty="0">
                <a:solidFill>
                  <a:srgbClr val="108040"/>
                </a:solidFill>
              </a:rPr>
            </a:br>
            <a:br>
              <a:rPr lang="en-US" sz="4000" b="0" dirty="0">
                <a:solidFill>
                  <a:srgbClr val="108040"/>
                </a:solidFill>
              </a:rPr>
            </a:br>
            <a:br>
              <a:rPr lang="en-US" sz="4000" b="0" dirty="0">
                <a:solidFill>
                  <a:srgbClr val="108040"/>
                </a:solidFill>
              </a:rPr>
            </a:br>
            <a:br>
              <a:rPr lang="en-US" sz="4000" b="0" dirty="0">
                <a:solidFill>
                  <a:srgbClr val="108040"/>
                </a:solidFill>
              </a:rPr>
            </a:br>
            <a:br>
              <a:rPr lang="en-US" sz="4000" b="0" dirty="0">
                <a:solidFill>
                  <a:srgbClr val="108040"/>
                </a:solidFill>
              </a:rPr>
            </a:br>
            <a:br>
              <a:rPr lang="en-US" sz="4000" b="0" dirty="0">
                <a:solidFill>
                  <a:srgbClr val="108040"/>
                </a:solidFill>
              </a:rPr>
            </a:br>
            <a:br>
              <a:rPr lang="en-US" sz="4000" b="0" dirty="0">
                <a:solidFill>
                  <a:srgbClr val="108040"/>
                </a:solidFill>
              </a:rPr>
            </a:br>
            <a:br>
              <a:rPr lang="en-US" sz="4000" b="0" dirty="0">
                <a:solidFill>
                  <a:srgbClr val="108040"/>
                </a:solidFill>
              </a:rPr>
            </a:br>
            <a:r>
              <a:rPr lang="en-US" sz="4000" b="0" dirty="0">
                <a:solidFill>
                  <a:srgbClr val="108040"/>
                </a:solidFill>
              </a:rPr>
              <a:t> When Offered, Take a Hunting Education Class </a:t>
            </a:r>
            <a:br>
              <a:rPr lang="en-US" sz="4000" b="0" dirty="0">
                <a:solidFill>
                  <a:srgbClr val="108040"/>
                </a:solidFill>
              </a:rPr>
            </a:br>
            <a:endParaRPr lang="en-US" sz="4000" b="0" dirty="0">
              <a:solidFill>
                <a:srgbClr val="108040"/>
              </a:solidFill>
            </a:endParaRPr>
          </a:p>
        </p:txBody>
      </p:sp>
      <p:sp>
        <p:nvSpPr>
          <p:cNvPr id="5" name="TextBox 4"/>
          <p:cNvSpPr txBox="1"/>
          <p:nvPr/>
        </p:nvSpPr>
        <p:spPr>
          <a:xfrm>
            <a:off x="3200400" y="6586379"/>
            <a:ext cx="3617096" cy="246221"/>
          </a:xfrm>
          <a:prstGeom prst="rect">
            <a:avLst/>
          </a:prstGeom>
          <a:noFill/>
        </p:spPr>
        <p:txBody>
          <a:bodyPr wrap="none" rtlCol="0">
            <a:spAutoFit/>
          </a:bodyPr>
          <a:lstStyle/>
          <a:p>
            <a:r>
              <a:rPr lang="en-US" sz="1000" b="1" dirty="0">
                <a:solidFill>
                  <a:srgbClr val="FF0000"/>
                </a:solidFill>
                <a:latin typeface="Arial"/>
                <a:cs typeface="Arial"/>
              </a:rPr>
              <a:t>Copyright 2019 - Coast Guard Auxiliary Association, Inc.</a:t>
            </a:r>
          </a:p>
        </p:txBody>
      </p:sp>
      <p:sp>
        <p:nvSpPr>
          <p:cNvPr id="4" name="TextBox 3"/>
          <p:cNvSpPr txBox="1"/>
          <p:nvPr/>
        </p:nvSpPr>
        <p:spPr>
          <a:xfrm>
            <a:off x="3134208" y="3134500"/>
            <a:ext cx="184666" cy="461665"/>
          </a:xfrm>
          <a:prstGeom prst="rect">
            <a:avLst/>
          </a:prstGeom>
          <a:noFill/>
        </p:spPr>
        <p:txBody>
          <a:bodyPr wrap="none" rtlCol="0">
            <a:spAutoFit/>
          </a:bodyPr>
          <a:lstStyle/>
          <a:p>
            <a:endParaRPr lang="en-US" dirty="0"/>
          </a:p>
        </p:txBody>
      </p:sp>
      <p:sp>
        <p:nvSpPr>
          <p:cNvPr id="7" name="TextBox 6"/>
          <p:cNvSpPr txBox="1"/>
          <p:nvPr/>
        </p:nvSpPr>
        <p:spPr>
          <a:xfrm>
            <a:off x="5059799" y="4158847"/>
            <a:ext cx="184666" cy="461665"/>
          </a:xfrm>
          <a:prstGeom prst="rect">
            <a:avLst/>
          </a:prstGeom>
          <a:noFill/>
        </p:spPr>
        <p:txBody>
          <a:bodyPr wrap="none" rtlCol="0">
            <a:spAutoFit/>
          </a:bodyPr>
          <a:lstStyle/>
          <a:p>
            <a:endParaRPr lang="en-US" dirty="0"/>
          </a:p>
        </p:txBody>
      </p:sp>
      <p:sp>
        <p:nvSpPr>
          <p:cNvPr id="9" name="TextBox 8"/>
          <p:cNvSpPr txBox="1"/>
          <p:nvPr/>
        </p:nvSpPr>
        <p:spPr>
          <a:xfrm>
            <a:off x="2130442" y="3523752"/>
            <a:ext cx="184666" cy="461665"/>
          </a:xfrm>
          <a:prstGeom prst="rect">
            <a:avLst/>
          </a:prstGeom>
          <a:noFill/>
        </p:spPr>
        <p:txBody>
          <a:bodyPr wrap="none" rtlCol="0">
            <a:spAutoFit/>
          </a:bodyPr>
          <a:lstStyle/>
          <a:p>
            <a:endParaRPr lang="en-US" dirty="0"/>
          </a:p>
        </p:txBody>
      </p:sp>
      <p:sp>
        <p:nvSpPr>
          <p:cNvPr id="6" name="TextBox 5"/>
          <p:cNvSpPr txBox="1"/>
          <p:nvPr/>
        </p:nvSpPr>
        <p:spPr>
          <a:xfrm>
            <a:off x="7722852" y="4015438"/>
            <a:ext cx="184666" cy="461665"/>
          </a:xfrm>
          <a:prstGeom prst="rect">
            <a:avLst/>
          </a:prstGeom>
          <a:noFill/>
        </p:spPr>
        <p:txBody>
          <a:bodyPr wrap="none" rtlCol="0">
            <a:spAutoFit/>
          </a:bodyPr>
          <a:lstStyle/>
          <a:p>
            <a:endParaRPr lang="en-US" dirty="0"/>
          </a:p>
        </p:txBody>
      </p:sp>
      <p:sp>
        <p:nvSpPr>
          <p:cNvPr id="8" name="TextBox 7"/>
          <p:cNvSpPr txBox="1"/>
          <p:nvPr/>
        </p:nvSpPr>
        <p:spPr>
          <a:xfrm>
            <a:off x="2130442" y="4630046"/>
            <a:ext cx="184666" cy="461665"/>
          </a:xfrm>
          <a:prstGeom prst="rect">
            <a:avLst/>
          </a:prstGeom>
          <a:noFill/>
        </p:spPr>
        <p:txBody>
          <a:bodyPr wrap="none" rtlCol="0">
            <a:spAutoFit/>
          </a:bodyPr>
          <a:lstStyle/>
          <a:p>
            <a:endParaRPr lang="en-US" dirty="0"/>
          </a:p>
        </p:txBody>
      </p:sp>
      <p:sp>
        <p:nvSpPr>
          <p:cNvPr id="10" name="TextBox 9"/>
          <p:cNvSpPr txBox="1"/>
          <p:nvPr/>
        </p:nvSpPr>
        <p:spPr>
          <a:xfrm>
            <a:off x="2209800" y="5715000"/>
            <a:ext cx="184666" cy="461665"/>
          </a:xfrm>
          <a:prstGeom prst="rect">
            <a:avLst/>
          </a:prstGeom>
          <a:noFill/>
        </p:spPr>
        <p:txBody>
          <a:bodyPr wrap="none" rtlCol="0">
            <a:spAutoFit/>
          </a:bodyPr>
          <a:lstStyle/>
          <a:p>
            <a:endParaRPr lang="en-US" b="1" dirty="0">
              <a:solidFill>
                <a:srgbClr val="000090"/>
              </a:solidFill>
            </a:endParaRPr>
          </a:p>
        </p:txBody>
      </p:sp>
      <p:sp>
        <p:nvSpPr>
          <p:cNvPr id="12" name="TextBox 11"/>
          <p:cNvSpPr txBox="1"/>
          <p:nvPr/>
        </p:nvSpPr>
        <p:spPr>
          <a:xfrm>
            <a:off x="4506704" y="3626187"/>
            <a:ext cx="184666" cy="461665"/>
          </a:xfrm>
          <a:prstGeom prst="rect">
            <a:avLst/>
          </a:prstGeom>
          <a:noFill/>
        </p:spPr>
        <p:txBody>
          <a:bodyPr wrap="none" rtlCol="0">
            <a:spAutoFit/>
          </a:bodyPr>
          <a:lstStyle/>
          <a:p>
            <a:endParaRPr lang="en-US" dirty="0"/>
          </a:p>
        </p:txBody>
      </p:sp>
      <p:sp>
        <p:nvSpPr>
          <p:cNvPr id="3" name="TextBox 2"/>
          <p:cNvSpPr txBox="1"/>
          <p:nvPr/>
        </p:nvSpPr>
        <p:spPr>
          <a:xfrm>
            <a:off x="5715320" y="3708134"/>
            <a:ext cx="184666" cy="461665"/>
          </a:xfrm>
          <a:prstGeom prst="rect">
            <a:avLst/>
          </a:prstGeom>
          <a:noFill/>
        </p:spPr>
        <p:txBody>
          <a:bodyPr wrap="none" rtlCol="0">
            <a:spAutoFit/>
          </a:bodyPr>
          <a:lstStyle/>
          <a:p>
            <a:endParaRPr lang="en-US" dirty="0"/>
          </a:p>
        </p:txBody>
      </p:sp>
      <p:sp>
        <p:nvSpPr>
          <p:cNvPr id="13" name="TextBox 12"/>
          <p:cNvSpPr txBox="1"/>
          <p:nvPr/>
        </p:nvSpPr>
        <p:spPr>
          <a:xfrm>
            <a:off x="3953609" y="5408550"/>
            <a:ext cx="184666" cy="461665"/>
          </a:xfrm>
          <a:prstGeom prst="rect">
            <a:avLst/>
          </a:prstGeom>
          <a:noFill/>
        </p:spPr>
        <p:txBody>
          <a:bodyPr wrap="none" rtlCol="0">
            <a:spAutoFit/>
          </a:bodyPr>
          <a:lstStyle/>
          <a:p>
            <a:endParaRPr lang="en-US" dirty="0"/>
          </a:p>
        </p:txBody>
      </p:sp>
      <p:sp>
        <p:nvSpPr>
          <p:cNvPr id="17" name="TextBox 16"/>
          <p:cNvSpPr txBox="1"/>
          <p:nvPr/>
        </p:nvSpPr>
        <p:spPr>
          <a:xfrm>
            <a:off x="7292666" y="3564726"/>
            <a:ext cx="184666" cy="461665"/>
          </a:xfrm>
          <a:prstGeom prst="rect">
            <a:avLst/>
          </a:prstGeom>
          <a:noFill/>
        </p:spPr>
        <p:txBody>
          <a:bodyPr wrap="none" rtlCol="0">
            <a:spAutoFit/>
          </a:bodyPr>
          <a:lstStyle/>
          <a:p>
            <a:endParaRPr lang="en-US" dirty="0"/>
          </a:p>
        </p:txBody>
      </p:sp>
      <p:sp>
        <p:nvSpPr>
          <p:cNvPr id="15" name="TextBox 14"/>
          <p:cNvSpPr txBox="1"/>
          <p:nvPr/>
        </p:nvSpPr>
        <p:spPr>
          <a:xfrm>
            <a:off x="5554213" y="3465321"/>
            <a:ext cx="184666" cy="461665"/>
          </a:xfrm>
          <a:prstGeom prst="rect">
            <a:avLst/>
          </a:prstGeom>
          <a:noFill/>
        </p:spPr>
        <p:txBody>
          <a:bodyPr wrap="none" rtlCol="0">
            <a:spAutoFit/>
          </a:bodyPr>
          <a:lstStyle/>
          <a:p>
            <a:endParaRPr lang="en-US" dirty="0"/>
          </a:p>
        </p:txBody>
      </p:sp>
      <p:sp>
        <p:nvSpPr>
          <p:cNvPr id="11" name="TextBox 10"/>
          <p:cNvSpPr txBox="1"/>
          <p:nvPr/>
        </p:nvSpPr>
        <p:spPr>
          <a:xfrm>
            <a:off x="1447800" y="1143000"/>
            <a:ext cx="184666" cy="461665"/>
          </a:xfrm>
          <a:prstGeom prst="rect">
            <a:avLst/>
          </a:prstGeom>
          <a:noFill/>
        </p:spPr>
        <p:txBody>
          <a:bodyPr wrap="none" rtlCol="0">
            <a:spAutoFit/>
          </a:bodyPr>
          <a:lstStyle/>
          <a:p>
            <a:endParaRPr lang="en-US" dirty="0"/>
          </a:p>
        </p:txBody>
      </p:sp>
      <p:sp>
        <p:nvSpPr>
          <p:cNvPr id="16" name="TextBox 15"/>
          <p:cNvSpPr txBox="1"/>
          <p:nvPr/>
        </p:nvSpPr>
        <p:spPr>
          <a:xfrm>
            <a:off x="3502938" y="5183193"/>
            <a:ext cx="184666" cy="461665"/>
          </a:xfrm>
          <a:prstGeom prst="rect">
            <a:avLst/>
          </a:prstGeom>
          <a:noFill/>
        </p:spPr>
        <p:txBody>
          <a:bodyPr wrap="none" rtlCol="0">
            <a:spAutoFit/>
          </a:bodyPr>
          <a:lstStyle/>
          <a:p>
            <a:endParaRPr lang="en-US" dirty="0"/>
          </a:p>
        </p:txBody>
      </p:sp>
      <p:sp>
        <p:nvSpPr>
          <p:cNvPr id="18" name="TextBox 17"/>
          <p:cNvSpPr txBox="1"/>
          <p:nvPr/>
        </p:nvSpPr>
        <p:spPr>
          <a:xfrm>
            <a:off x="3666818" y="2888657"/>
            <a:ext cx="184666" cy="461665"/>
          </a:xfrm>
          <a:prstGeom prst="rect">
            <a:avLst/>
          </a:prstGeom>
          <a:noFill/>
        </p:spPr>
        <p:txBody>
          <a:bodyPr wrap="none" rtlCol="0">
            <a:spAutoFit/>
          </a:bodyPr>
          <a:lstStyle/>
          <a:p>
            <a:endParaRPr lang="en-US" dirty="0"/>
          </a:p>
        </p:txBody>
      </p:sp>
      <p:sp>
        <p:nvSpPr>
          <p:cNvPr id="19" name="TextBox 18"/>
          <p:cNvSpPr txBox="1"/>
          <p:nvPr/>
        </p:nvSpPr>
        <p:spPr>
          <a:xfrm>
            <a:off x="6616661" y="2765736"/>
            <a:ext cx="184666" cy="461665"/>
          </a:xfrm>
          <a:prstGeom prst="rect">
            <a:avLst/>
          </a:prstGeom>
          <a:noFill/>
        </p:spPr>
        <p:txBody>
          <a:bodyPr wrap="none" rtlCol="0">
            <a:spAutoFit/>
          </a:bodyPr>
          <a:lstStyle/>
          <a:p>
            <a:endParaRPr lang="en-US" dirty="0"/>
          </a:p>
        </p:txBody>
      </p:sp>
      <p:sp>
        <p:nvSpPr>
          <p:cNvPr id="22" name="TextBox 21"/>
          <p:cNvSpPr txBox="1"/>
          <p:nvPr/>
        </p:nvSpPr>
        <p:spPr>
          <a:xfrm>
            <a:off x="6452781" y="3953978"/>
            <a:ext cx="184666" cy="461665"/>
          </a:xfrm>
          <a:prstGeom prst="rect">
            <a:avLst/>
          </a:prstGeom>
          <a:noFill/>
        </p:spPr>
        <p:txBody>
          <a:bodyPr wrap="none" rtlCol="0">
            <a:spAutoFit/>
          </a:bodyPr>
          <a:lstStyle/>
          <a:p>
            <a:endParaRPr lang="en-US" dirty="0"/>
          </a:p>
        </p:txBody>
      </p:sp>
      <p:sp>
        <p:nvSpPr>
          <p:cNvPr id="24" name="TextBox 23"/>
          <p:cNvSpPr txBox="1"/>
          <p:nvPr/>
        </p:nvSpPr>
        <p:spPr>
          <a:xfrm>
            <a:off x="5489985" y="5265141"/>
            <a:ext cx="184666" cy="461665"/>
          </a:xfrm>
          <a:prstGeom prst="rect">
            <a:avLst/>
          </a:prstGeom>
          <a:noFill/>
        </p:spPr>
        <p:txBody>
          <a:bodyPr wrap="none" rtlCol="0">
            <a:spAutoFit/>
          </a:bodyPr>
          <a:lstStyle/>
          <a:p>
            <a:endParaRPr lang="en-US" dirty="0"/>
          </a:p>
        </p:txBody>
      </p:sp>
      <p:sp>
        <p:nvSpPr>
          <p:cNvPr id="14" name="TextBox 13"/>
          <p:cNvSpPr txBox="1"/>
          <p:nvPr/>
        </p:nvSpPr>
        <p:spPr>
          <a:xfrm>
            <a:off x="1447800" y="1600200"/>
            <a:ext cx="184666" cy="461665"/>
          </a:xfrm>
          <a:prstGeom prst="rect">
            <a:avLst/>
          </a:prstGeom>
          <a:noFill/>
        </p:spPr>
        <p:txBody>
          <a:bodyPr wrap="none" rtlCol="0">
            <a:spAutoFit/>
          </a:bodyPr>
          <a:lstStyle/>
          <a:p>
            <a:endParaRPr lang="en-US" dirty="0"/>
          </a:p>
        </p:txBody>
      </p:sp>
      <p:sp>
        <p:nvSpPr>
          <p:cNvPr id="21" name="TextBox 20"/>
          <p:cNvSpPr txBox="1"/>
          <p:nvPr/>
        </p:nvSpPr>
        <p:spPr>
          <a:xfrm>
            <a:off x="3441483" y="4507125"/>
            <a:ext cx="184666" cy="461665"/>
          </a:xfrm>
          <a:prstGeom prst="rect">
            <a:avLst/>
          </a:prstGeom>
          <a:noFill/>
        </p:spPr>
        <p:txBody>
          <a:bodyPr wrap="none" rtlCol="0">
            <a:spAutoFit/>
          </a:bodyPr>
          <a:lstStyle/>
          <a:p>
            <a:endParaRPr lang="en-US" dirty="0"/>
          </a:p>
        </p:txBody>
      </p:sp>
      <p:sp>
        <p:nvSpPr>
          <p:cNvPr id="25" name="TextBox 24"/>
          <p:cNvSpPr txBox="1"/>
          <p:nvPr/>
        </p:nvSpPr>
        <p:spPr>
          <a:xfrm>
            <a:off x="1905000" y="2133600"/>
            <a:ext cx="184666" cy="461665"/>
          </a:xfrm>
          <a:prstGeom prst="rect">
            <a:avLst/>
          </a:prstGeom>
          <a:noFill/>
        </p:spPr>
        <p:txBody>
          <a:bodyPr wrap="none" rtlCol="0">
            <a:spAutoFit/>
          </a:bodyPr>
          <a:lstStyle/>
          <a:p>
            <a:endParaRPr lang="en-US" dirty="0">
              <a:ln>
                <a:solidFill>
                  <a:srgbClr val="000000"/>
                </a:solidFill>
              </a:ln>
              <a:solidFill>
                <a:srgbClr val="0000FF"/>
              </a:solidFill>
            </a:endParaRPr>
          </a:p>
        </p:txBody>
      </p:sp>
      <p:sp>
        <p:nvSpPr>
          <p:cNvPr id="23" name="TextBox 22"/>
          <p:cNvSpPr txBox="1"/>
          <p:nvPr/>
        </p:nvSpPr>
        <p:spPr>
          <a:xfrm>
            <a:off x="4474308" y="3360615"/>
            <a:ext cx="184666" cy="461665"/>
          </a:xfrm>
          <a:prstGeom prst="rect">
            <a:avLst/>
          </a:prstGeom>
          <a:noFill/>
        </p:spPr>
        <p:txBody>
          <a:bodyPr wrap="none" rtlCol="0">
            <a:spAutoFit/>
          </a:bodyPr>
          <a:lstStyle/>
          <a:p>
            <a:endParaRPr lang="en-US" dirty="0"/>
          </a:p>
        </p:txBody>
      </p:sp>
      <p:sp>
        <p:nvSpPr>
          <p:cNvPr id="20" name="TextBox 19"/>
          <p:cNvSpPr txBox="1"/>
          <p:nvPr/>
        </p:nvSpPr>
        <p:spPr>
          <a:xfrm>
            <a:off x="3477846" y="3927231"/>
            <a:ext cx="184666" cy="461665"/>
          </a:xfrm>
          <a:prstGeom prst="rect">
            <a:avLst/>
          </a:prstGeom>
          <a:noFill/>
        </p:spPr>
        <p:txBody>
          <a:bodyPr wrap="none" rtlCol="0">
            <a:spAutoFit/>
          </a:bodyPr>
          <a:lstStyle/>
          <a:p>
            <a:endParaRPr lang="en-US" dirty="0"/>
          </a:p>
        </p:txBody>
      </p:sp>
      <p:sp>
        <p:nvSpPr>
          <p:cNvPr id="26" name="TextBox 25"/>
          <p:cNvSpPr txBox="1"/>
          <p:nvPr/>
        </p:nvSpPr>
        <p:spPr>
          <a:xfrm>
            <a:off x="1600200" y="5257800"/>
            <a:ext cx="6172200" cy="461665"/>
          </a:xfrm>
          <a:prstGeom prst="rect">
            <a:avLst/>
          </a:prstGeom>
          <a:noFill/>
        </p:spPr>
        <p:txBody>
          <a:bodyPr wrap="square" rtlCol="0">
            <a:spAutoFit/>
          </a:bodyPr>
          <a:lstStyle/>
          <a:p>
            <a:pPr algn="ctr"/>
            <a:endParaRPr lang="en-US" dirty="0"/>
          </a:p>
        </p:txBody>
      </p:sp>
      <p:sp>
        <p:nvSpPr>
          <p:cNvPr id="27" name="TextBox 26"/>
          <p:cNvSpPr txBox="1"/>
          <p:nvPr/>
        </p:nvSpPr>
        <p:spPr>
          <a:xfrm>
            <a:off x="5881077" y="5001846"/>
            <a:ext cx="184666" cy="461665"/>
          </a:xfrm>
          <a:prstGeom prst="rect">
            <a:avLst/>
          </a:prstGeom>
          <a:noFill/>
        </p:spPr>
        <p:txBody>
          <a:bodyPr wrap="none" rtlCol="0">
            <a:spAutoFit/>
          </a:bodyPr>
          <a:lstStyle/>
          <a:p>
            <a:endParaRPr lang="en-US" dirty="0"/>
          </a:p>
        </p:txBody>
      </p:sp>
      <p:sp>
        <p:nvSpPr>
          <p:cNvPr id="29" name="TextBox 28"/>
          <p:cNvSpPr txBox="1"/>
          <p:nvPr/>
        </p:nvSpPr>
        <p:spPr>
          <a:xfrm>
            <a:off x="1371600" y="1447800"/>
            <a:ext cx="193232" cy="960263"/>
          </a:xfrm>
          <a:prstGeom prst="rect">
            <a:avLst/>
          </a:prstGeom>
          <a:noFill/>
        </p:spPr>
        <p:txBody>
          <a:bodyPr wrap="none" rtlCol="0">
            <a:spAutoFit/>
          </a:bodyPr>
          <a:lstStyle/>
          <a:p>
            <a:pPr>
              <a:spcBef>
                <a:spcPct val="35000"/>
              </a:spcBef>
            </a:pPr>
            <a:endParaRPr lang="en-US" b="1" dirty="0">
              <a:solidFill>
                <a:srgbClr val="000090"/>
              </a:solidFill>
              <a:latin typeface="Arial" charset="0"/>
            </a:endParaRPr>
          </a:p>
          <a:p>
            <a:endParaRPr lang="en-US" dirty="0"/>
          </a:p>
        </p:txBody>
      </p:sp>
      <p:sp>
        <p:nvSpPr>
          <p:cNvPr id="28" name="TextBox 27"/>
          <p:cNvSpPr txBox="1"/>
          <p:nvPr/>
        </p:nvSpPr>
        <p:spPr>
          <a:xfrm>
            <a:off x="4259385" y="4767385"/>
            <a:ext cx="184666" cy="461665"/>
          </a:xfrm>
          <a:prstGeom prst="rect">
            <a:avLst/>
          </a:prstGeom>
          <a:noFill/>
        </p:spPr>
        <p:txBody>
          <a:bodyPr wrap="none" rtlCol="0">
            <a:spAutoFit/>
          </a:bodyPr>
          <a:lstStyle/>
          <a:p>
            <a:endParaRPr lang="en-US" dirty="0"/>
          </a:p>
        </p:txBody>
      </p:sp>
      <p:sp>
        <p:nvSpPr>
          <p:cNvPr id="30" name="TextBox 29"/>
          <p:cNvSpPr txBox="1"/>
          <p:nvPr/>
        </p:nvSpPr>
        <p:spPr>
          <a:xfrm>
            <a:off x="3868615" y="4435231"/>
            <a:ext cx="184666" cy="461665"/>
          </a:xfrm>
          <a:prstGeom prst="rect">
            <a:avLst/>
          </a:prstGeom>
          <a:noFill/>
        </p:spPr>
        <p:txBody>
          <a:bodyPr wrap="none" rtlCol="0">
            <a:spAutoFit/>
          </a:bodyPr>
          <a:lstStyle/>
          <a:p>
            <a:endParaRPr lang="en-US" dirty="0"/>
          </a:p>
        </p:txBody>
      </p:sp>
      <p:sp>
        <p:nvSpPr>
          <p:cNvPr id="31" name="TextBox 30"/>
          <p:cNvSpPr txBox="1"/>
          <p:nvPr/>
        </p:nvSpPr>
        <p:spPr>
          <a:xfrm>
            <a:off x="1905000" y="990600"/>
            <a:ext cx="184666" cy="461665"/>
          </a:xfrm>
          <a:prstGeom prst="rect">
            <a:avLst/>
          </a:prstGeom>
          <a:noFill/>
        </p:spPr>
        <p:txBody>
          <a:bodyPr wrap="none" rtlCol="0">
            <a:spAutoFit/>
          </a:bodyPr>
          <a:lstStyle/>
          <a:p>
            <a:endParaRPr lang="en-US" dirty="0"/>
          </a:p>
        </p:txBody>
      </p:sp>
      <p:sp>
        <p:nvSpPr>
          <p:cNvPr id="33" name="TextBox 32"/>
          <p:cNvSpPr txBox="1"/>
          <p:nvPr/>
        </p:nvSpPr>
        <p:spPr>
          <a:xfrm>
            <a:off x="1524000" y="1219200"/>
            <a:ext cx="184666" cy="461665"/>
          </a:xfrm>
          <a:prstGeom prst="rect">
            <a:avLst/>
          </a:prstGeom>
          <a:noFill/>
        </p:spPr>
        <p:txBody>
          <a:bodyPr wrap="none" rtlCol="0">
            <a:spAutoFit/>
          </a:bodyPr>
          <a:lstStyle/>
          <a:p>
            <a:endParaRPr lang="en-US" dirty="0"/>
          </a:p>
        </p:txBody>
      </p:sp>
      <p:sp>
        <p:nvSpPr>
          <p:cNvPr id="34" name="TextBox 33"/>
          <p:cNvSpPr txBox="1"/>
          <p:nvPr/>
        </p:nvSpPr>
        <p:spPr>
          <a:xfrm>
            <a:off x="4142154" y="3360615"/>
            <a:ext cx="184666" cy="461665"/>
          </a:xfrm>
          <a:prstGeom prst="rect">
            <a:avLst/>
          </a:prstGeom>
          <a:noFill/>
        </p:spPr>
        <p:txBody>
          <a:bodyPr wrap="none" rtlCol="0">
            <a:spAutoFit/>
          </a:bodyPr>
          <a:lstStyle/>
          <a:p>
            <a:endParaRPr lang="en-US" dirty="0"/>
          </a:p>
        </p:txBody>
      </p:sp>
      <p:sp>
        <p:nvSpPr>
          <p:cNvPr id="32" name="Rectangle 31"/>
          <p:cNvSpPr/>
          <p:nvPr/>
        </p:nvSpPr>
        <p:spPr>
          <a:xfrm>
            <a:off x="1600200" y="1219200"/>
            <a:ext cx="7086600" cy="584776"/>
          </a:xfrm>
          <a:prstGeom prst="rect">
            <a:avLst/>
          </a:prstGeom>
        </p:spPr>
        <p:txBody>
          <a:bodyPr wrap="square">
            <a:spAutoFit/>
          </a:bodyPr>
          <a:lstStyle/>
          <a:p>
            <a:endParaRPr lang="en-US" sz="3200" b="1" dirty="0">
              <a:solidFill>
                <a:srgbClr val="000090"/>
              </a:solidFill>
              <a:latin typeface="+mn-lt"/>
            </a:endParaRPr>
          </a:p>
        </p:txBody>
      </p:sp>
    </p:spTree>
    <p:extLst>
      <p:ext uri="{BB962C8B-B14F-4D97-AF65-F5344CB8AC3E}">
        <p14:creationId xmlns:p14="http://schemas.microsoft.com/office/powerpoint/2010/main" val="267536548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457200"/>
            <a:ext cx="8001000" cy="685800"/>
          </a:xfrm>
        </p:spPr>
        <p:txBody>
          <a:bodyPr/>
          <a:lstStyle/>
          <a:p>
            <a:br>
              <a:rPr lang="en-US" sz="4000" b="0" dirty="0">
                <a:solidFill>
                  <a:srgbClr val="108040"/>
                </a:solidFill>
              </a:rPr>
            </a:br>
            <a:br>
              <a:rPr lang="en-US" sz="4000" b="0" dirty="0">
                <a:solidFill>
                  <a:srgbClr val="108040"/>
                </a:solidFill>
              </a:rPr>
            </a:br>
            <a:r>
              <a:rPr lang="en-US" sz="4000" b="0" dirty="0">
                <a:solidFill>
                  <a:srgbClr val="108040"/>
                </a:solidFill>
              </a:rPr>
              <a:t> Always Wear Your </a:t>
            </a:r>
            <a:br>
              <a:rPr lang="en-US" sz="4000" b="0" dirty="0">
                <a:solidFill>
                  <a:srgbClr val="108040"/>
                </a:solidFill>
              </a:rPr>
            </a:br>
            <a:r>
              <a:rPr lang="en-US" sz="4000" b="0" dirty="0">
                <a:solidFill>
                  <a:srgbClr val="108040"/>
                </a:solidFill>
              </a:rPr>
              <a:t>Life Jacket</a:t>
            </a:r>
            <a:br>
              <a:rPr lang="en-US" sz="4000" b="0" dirty="0">
                <a:solidFill>
                  <a:srgbClr val="108040"/>
                </a:solidFill>
              </a:rPr>
            </a:br>
            <a:endParaRPr lang="en-US" sz="4000" b="0" dirty="0">
              <a:solidFill>
                <a:srgbClr val="108040"/>
              </a:solidFill>
            </a:endParaRPr>
          </a:p>
        </p:txBody>
      </p:sp>
      <p:sp>
        <p:nvSpPr>
          <p:cNvPr id="5" name="TextBox 4"/>
          <p:cNvSpPr txBox="1"/>
          <p:nvPr/>
        </p:nvSpPr>
        <p:spPr>
          <a:xfrm>
            <a:off x="3200400" y="6586379"/>
            <a:ext cx="3617096" cy="246221"/>
          </a:xfrm>
          <a:prstGeom prst="rect">
            <a:avLst/>
          </a:prstGeom>
          <a:noFill/>
        </p:spPr>
        <p:txBody>
          <a:bodyPr wrap="none" rtlCol="0">
            <a:spAutoFit/>
          </a:bodyPr>
          <a:lstStyle/>
          <a:p>
            <a:r>
              <a:rPr lang="en-US" sz="1000" b="1" dirty="0">
                <a:solidFill>
                  <a:srgbClr val="FF0000"/>
                </a:solidFill>
                <a:latin typeface="Arial"/>
                <a:cs typeface="Arial"/>
              </a:rPr>
              <a:t>Copyright 2019 - Coast Guard Auxiliary Association, Inc.</a:t>
            </a:r>
          </a:p>
        </p:txBody>
      </p:sp>
      <p:sp>
        <p:nvSpPr>
          <p:cNvPr id="4" name="TextBox 3"/>
          <p:cNvSpPr txBox="1"/>
          <p:nvPr/>
        </p:nvSpPr>
        <p:spPr>
          <a:xfrm>
            <a:off x="3134208" y="3134500"/>
            <a:ext cx="184666" cy="461665"/>
          </a:xfrm>
          <a:prstGeom prst="rect">
            <a:avLst/>
          </a:prstGeom>
          <a:noFill/>
        </p:spPr>
        <p:txBody>
          <a:bodyPr wrap="none" rtlCol="0">
            <a:spAutoFit/>
          </a:bodyPr>
          <a:lstStyle/>
          <a:p>
            <a:endParaRPr lang="en-US" dirty="0"/>
          </a:p>
        </p:txBody>
      </p:sp>
      <p:sp>
        <p:nvSpPr>
          <p:cNvPr id="7" name="TextBox 6"/>
          <p:cNvSpPr txBox="1"/>
          <p:nvPr/>
        </p:nvSpPr>
        <p:spPr>
          <a:xfrm>
            <a:off x="5059799" y="4158847"/>
            <a:ext cx="184666" cy="461665"/>
          </a:xfrm>
          <a:prstGeom prst="rect">
            <a:avLst/>
          </a:prstGeom>
          <a:noFill/>
        </p:spPr>
        <p:txBody>
          <a:bodyPr wrap="none" rtlCol="0">
            <a:spAutoFit/>
          </a:bodyPr>
          <a:lstStyle/>
          <a:p>
            <a:endParaRPr lang="en-US" dirty="0"/>
          </a:p>
        </p:txBody>
      </p:sp>
      <p:sp>
        <p:nvSpPr>
          <p:cNvPr id="9" name="TextBox 8"/>
          <p:cNvSpPr txBox="1"/>
          <p:nvPr/>
        </p:nvSpPr>
        <p:spPr>
          <a:xfrm>
            <a:off x="2130442" y="3523752"/>
            <a:ext cx="184666" cy="461665"/>
          </a:xfrm>
          <a:prstGeom prst="rect">
            <a:avLst/>
          </a:prstGeom>
          <a:noFill/>
        </p:spPr>
        <p:txBody>
          <a:bodyPr wrap="none" rtlCol="0">
            <a:spAutoFit/>
          </a:bodyPr>
          <a:lstStyle/>
          <a:p>
            <a:endParaRPr lang="en-US" dirty="0"/>
          </a:p>
        </p:txBody>
      </p:sp>
      <p:sp>
        <p:nvSpPr>
          <p:cNvPr id="6" name="TextBox 5"/>
          <p:cNvSpPr txBox="1"/>
          <p:nvPr/>
        </p:nvSpPr>
        <p:spPr>
          <a:xfrm>
            <a:off x="7722852" y="4015438"/>
            <a:ext cx="184666" cy="461665"/>
          </a:xfrm>
          <a:prstGeom prst="rect">
            <a:avLst/>
          </a:prstGeom>
          <a:noFill/>
        </p:spPr>
        <p:txBody>
          <a:bodyPr wrap="none" rtlCol="0">
            <a:spAutoFit/>
          </a:bodyPr>
          <a:lstStyle/>
          <a:p>
            <a:endParaRPr lang="en-US" dirty="0"/>
          </a:p>
        </p:txBody>
      </p:sp>
      <p:sp>
        <p:nvSpPr>
          <p:cNvPr id="8" name="TextBox 7"/>
          <p:cNvSpPr txBox="1"/>
          <p:nvPr/>
        </p:nvSpPr>
        <p:spPr>
          <a:xfrm>
            <a:off x="2130442" y="4630046"/>
            <a:ext cx="184666" cy="461665"/>
          </a:xfrm>
          <a:prstGeom prst="rect">
            <a:avLst/>
          </a:prstGeom>
          <a:noFill/>
        </p:spPr>
        <p:txBody>
          <a:bodyPr wrap="none" rtlCol="0">
            <a:spAutoFit/>
          </a:bodyPr>
          <a:lstStyle/>
          <a:p>
            <a:endParaRPr lang="en-US" dirty="0"/>
          </a:p>
        </p:txBody>
      </p:sp>
      <p:sp>
        <p:nvSpPr>
          <p:cNvPr id="10" name="TextBox 9"/>
          <p:cNvSpPr txBox="1"/>
          <p:nvPr/>
        </p:nvSpPr>
        <p:spPr>
          <a:xfrm>
            <a:off x="2209800" y="5715000"/>
            <a:ext cx="184666" cy="461665"/>
          </a:xfrm>
          <a:prstGeom prst="rect">
            <a:avLst/>
          </a:prstGeom>
          <a:noFill/>
        </p:spPr>
        <p:txBody>
          <a:bodyPr wrap="none" rtlCol="0">
            <a:spAutoFit/>
          </a:bodyPr>
          <a:lstStyle/>
          <a:p>
            <a:endParaRPr lang="en-US" b="1" dirty="0">
              <a:solidFill>
                <a:srgbClr val="000090"/>
              </a:solidFill>
            </a:endParaRPr>
          </a:p>
        </p:txBody>
      </p:sp>
      <p:sp>
        <p:nvSpPr>
          <p:cNvPr id="12" name="TextBox 11"/>
          <p:cNvSpPr txBox="1"/>
          <p:nvPr/>
        </p:nvSpPr>
        <p:spPr>
          <a:xfrm>
            <a:off x="4506704" y="3626187"/>
            <a:ext cx="184666" cy="461665"/>
          </a:xfrm>
          <a:prstGeom prst="rect">
            <a:avLst/>
          </a:prstGeom>
          <a:noFill/>
        </p:spPr>
        <p:txBody>
          <a:bodyPr wrap="none" rtlCol="0">
            <a:spAutoFit/>
          </a:bodyPr>
          <a:lstStyle/>
          <a:p>
            <a:endParaRPr lang="en-US" dirty="0"/>
          </a:p>
        </p:txBody>
      </p:sp>
      <p:sp>
        <p:nvSpPr>
          <p:cNvPr id="3" name="TextBox 2"/>
          <p:cNvSpPr txBox="1"/>
          <p:nvPr/>
        </p:nvSpPr>
        <p:spPr>
          <a:xfrm>
            <a:off x="5715320" y="3708134"/>
            <a:ext cx="184666" cy="461665"/>
          </a:xfrm>
          <a:prstGeom prst="rect">
            <a:avLst/>
          </a:prstGeom>
          <a:noFill/>
        </p:spPr>
        <p:txBody>
          <a:bodyPr wrap="none" rtlCol="0">
            <a:spAutoFit/>
          </a:bodyPr>
          <a:lstStyle/>
          <a:p>
            <a:endParaRPr lang="en-US" dirty="0"/>
          </a:p>
        </p:txBody>
      </p:sp>
      <p:sp>
        <p:nvSpPr>
          <p:cNvPr id="13" name="TextBox 12"/>
          <p:cNvSpPr txBox="1"/>
          <p:nvPr/>
        </p:nvSpPr>
        <p:spPr>
          <a:xfrm>
            <a:off x="3953609" y="5408550"/>
            <a:ext cx="184666" cy="461665"/>
          </a:xfrm>
          <a:prstGeom prst="rect">
            <a:avLst/>
          </a:prstGeom>
          <a:noFill/>
        </p:spPr>
        <p:txBody>
          <a:bodyPr wrap="none" rtlCol="0">
            <a:spAutoFit/>
          </a:bodyPr>
          <a:lstStyle/>
          <a:p>
            <a:endParaRPr lang="en-US" dirty="0"/>
          </a:p>
        </p:txBody>
      </p:sp>
      <p:sp>
        <p:nvSpPr>
          <p:cNvPr id="17" name="TextBox 16"/>
          <p:cNvSpPr txBox="1"/>
          <p:nvPr/>
        </p:nvSpPr>
        <p:spPr>
          <a:xfrm>
            <a:off x="7292666" y="3564726"/>
            <a:ext cx="184666" cy="461665"/>
          </a:xfrm>
          <a:prstGeom prst="rect">
            <a:avLst/>
          </a:prstGeom>
          <a:noFill/>
        </p:spPr>
        <p:txBody>
          <a:bodyPr wrap="none" rtlCol="0">
            <a:spAutoFit/>
          </a:bodyPr>
          <a:lstStyle/>
          <a:p>
            <a:endParaRPr lang="en-US" dirty="0"/>
          </a:p>
        </p:txBody>
      </p:sp>
      <p:sp>
        <p:nvSpPr>
          <p:cNvPr id="15" name="TextBox 14"/>
          <p:cNvSpPr txBox="1"/>
          <p:nvPr/>
        </p:nvSpPr>
        <p:spPr>
          <a:xfrm>
            <a:off x="5554213" y="3465321"/>
            <a:ext cx="184666" cy="461665"/>
          </a:xfrm>
          <a:prstGeom prst="rect">
            <a:avLst/>
          </a:prstGeom>
          <a:noFill/>
        </p:spPr>
        <p:txBody>
          <a:bodyPr wrap="none" rtlCol="0">
            <a:spAutoFit/>
          </a:bodyPr>
          <a:lstStyle/>
          <a:p>
            <a:endParaRPr lang="en-US" dirty="0"/>
          </a:p>
        </p:txBody>
      </p:sp>
      <p:sp>
        <p:nvSpPr>
          <p:cNvPr id="11" name="TextBox 10"/>
          <p:cNvSpPr txBox="1"/>
          <p:nvPr/>
        </p:nvSpPr>
        <p:spPr>
          <a:xfrm>
            <a:off x="1447800" y="1143000"/>
            <a:ext cx="184666" cy="461665"/>
          </a:xfrm>
          <a:prstGeom prst="rect">
            <a:avLst/>
          </a:prstGeom>
          <a:noFill/>
        </p:spPr>
        <p:txBody>
          <a:bodyPr wrap="none" rtlCol="0">
            <a:spAutoFit/>
          </a:bodyPr>
          <a:lstStyle/>
          <a:p>
            <a:endParaRPr lang="en-US" dirty="0"/>
          </a:p>
        </p:txBody>
      </p:sp>
      <p:sp>
        <p:nvSpPr>
          <p:cNvPr id="16" name="TextBox 15"/>
          <p:cNvSpPr txBox="1"/>
          <p:nvPr/>
        </p:nvSpPr>
        <p:spPr>
          <a:xfrm>
            <a:off x="3502938" y="5183193"/>
            <a:ext cx="184666" cy="461665"/>
          </a:xfrm>
          <a:prstGeom prst="rect">
            <a:avLst/>
          </a:prstGeom>
          <a:noFill/>
        </p:spPr>
        <p:txBody>
          <a:bodyPr wrap="none" rtlCol="0">
            <a:spAutoFit/>
          </a:bodyPr>
          <a:lstStyle/>
          <a:p>
            <a:endParaRPr lang="en-US" dirty="0"/>
          </a:p>
        </p:txBody>
      </p:sp>
      <p:sp>
        <p:nvSpPr>
          <p:cNvPr id="18" name="TextBox 17"/>
          <p:cNvSpPr txBox="1"/>
          <p:nvPr/>
        </p:nvSpPr>
        <p:spPr>
          <a:xfrm>
            <a:off x="3666818" y="2888657"/>
            <a:ext cx="184666" cy="461665"/>
          </a:xfrm>
          <a:prstGeom prst="rect">
            <a:avLst/>
          </a:prstGeom>
          <a:noFill/>
        </p:spPr>
        <p:txBody>
          <a:bodyPr wrap="none" rtlCol="0">
            <a:spAutoFit/>
          </a:bodyPr>
          <a:lstStyle/>
          <a:p>
            <a:endParaRPr lang="en-US" dirty="0"/>
          </a:p>
        </p:txBody>
      </p:sp>
      <p:sp>
        <p:nvSpPr>
          <p:cNvPr id="19" name="TextBox 18"/>
          <p:cNvSpPr txBox="1"/>
          <p:nvPr/>
        </p:nvSpPr>
        <p:spPr>
          <a:xfrm>
            <a:off x="6616661" y="2765736"/>
            <a:ext cx="184666" cy="461665"/>
          </a:xfrm>
          <a:prstGeom prst="rect">
            <a:avLst/>
          </a:prstGeom>
          <a:noFill/>
        </p:spPr>
        <p:txBody>
          <a:bodyPr wrap="none" rtlCol="0">
            <a:spAutoFit/>
          </a:bodyPr>
          <a:lstStyle/>
          <a:p>
            <a:endParaRPr lang="en-US" dirty="0"/>
          </a:p>
        </p:txBody>
      </p:sp>
      <p:sp>
        <p:nvSpPr>
          <p:cNvPr id="22" name="TextBox 21"/>
          <p:cNvSpPr txBox="1"/>
          <p:nvPr/>
        </p:nvSpPr>
        <p:spPr>
          <a:xfrm>
            <a:off x="6452781" y="3953978"/>
            <a:ext cx="184666" cy="461665"/>
          </a:xfrm>
          <a:prstGeom prst="rect">
            <a:avLst/>
          </a:prstGeom>
          <a:noFill/>
        </p:spPr>
        <p:txBody>
          <a:bodyPr wrap="none" rtlCol="0">
            <a:spAutoFit/>
          </a:bodyPr>
          <a:lstStyle/>
          <a:p>
            <a:endParaRPr lang="en-US" dirty="0"/>
          </a:p>
        </p:txBody>
      </p:sp>
      <p:sp>
        <p:nvSpPr>
          <p:cNvPr id="24" name="TextBox 23"/>
          <p:cNvSpPr txBox="1"/>
          <p:nvPr/>
        </p:nvSpPr>
        <p:spPr>
          <a:xfrm>
            <a:off x="5489985" y="5265141"/>
            <a:ext cx="184666" cy="461665"/>
          </a:xfrm>
          <a:prstGeom prst="rect">
            <a:avLst/>
          </a:prstGeom>
          <a:noFill/>
        </p:spPr>
        <p:txBody>
          <a:bodyPr wrap="none" rtlCol="0">
            <a:spAutoFit/>
          </a:bodyPr>
          <a:lstStyle/>
          <a:p>
            <a:endParaRPr lang="en-US" dirty="0"/>
          </a:p>
        </p:txBody>
      </p:sp>
      <p:sp>
        <p:nvSpPr>
          <p:cNvPr id="14" name="TextBox 13"/>
          <p:cNvSpPr txBox="1"/>
          <p:nvPr/>
        </p:nvSpPr>
        <p:spPr>
          <a:xfrm>
            <a:off x="1447800" y="1600200"/>
            <a:ext cx="184666" cy="461665"/>
          </a:xfrm>
          <a:prstGeom prst="rect">
            <a:avLst/>
          </a:prstGeom>
          <a:noFill/>
        </p:spPr>
        <p:txBody>
          <a:bodyPr wrap="none" rtlCol="0">
            <a:spAutoFit/>
          </a:bodyPr>
          <a:lstStyle/>
          <a:p>
            <a:endParaRPr lang="en-US" dirty="0"/>
          </a:p>
        </p:txBody>
      </p:sp>
      <p:sp>
        <p:nvSpPr>
          <p:cNvPr id="21" name="TextBox 20"/>
          <p:cNvSpPr txBox="1"/>
          <p:nvPr/>
        </p:nvSpPr>
        <p:spPr>
          <a:xfrm>
            <a:off x="3441483" y="4507125"/>
            <a:ext cx="184666" cy="461665"/>
          </a:xfrm>
          <a:prstGeom prst="rect">
            <a:avLst/>
          </a:prstGeom>
          <a:noFill/>
        </p:spPr>
        <p:txBody>
          <a:bodyPr wrap="none" rtlCol="0">
            <a:spAutoFit/>
          </a:bodyPr>
          <a:lstStyle/>
          <a:p>
            <a:endParaRPr lang="en-US" dirty="0"/>
          </a:p>
        </p:txBody>
      </p:sp>
      <p:sp>
        <p:nvSpPr>
          <p:cNvPr id="25" name="TextBox 24"/>
          <p:cNvSpPr txBox="1"/>
          <p:nvPr/>
        </p:nvSpPr>
        <p:spPr>
          <a:xfrm>
            <a:off x="1905000" y="2133600"/>
            <a:ext cx="184666" cy="461665"/>
          </a:xfrm>
          <a:prstGeom prst="rect">
            <a:avLst/>
          </a:prstGeom>
          <a:noFill/>
        </p:spPr>
        <p:txBody>
          <a:bodyPr wrap="none" rtlCol="0">
            <a:spAutoFit/>
          </a:bodyPr>
          <a:lstStyle/>
          <a:p>
            <a:endParaRPr lang="en-US" dirty="0">
              <a:ln>
                <a:solidFill>
                  <a:srgbClr val="000000"/>
                </a:solidFill>
              </a:ln>
              <a:solidFill>
                <a:srgbClr val="0000FF"/>
              </a:solidFill>
            </a:endParaRPr>
          </a:p>
        </p:txBody>
      </p:sp>
      <p:sp>
        <p:nvSpPr>
          <p:cNvPr id="23" name="TextBox 22"/>
          <p:cNvSpPr txBox="1"/>
          <p:nvPr/>
        </p:nvSpPr>
        <p:spPr>
          <a:xfrm>
            <a:off x="4474308" y="3360615"/>
            <a:ext cx="184666" cy="461665"/>
          </a:xfrm>
          <a:prstGeom prst="rect">
            <a:avLst/>
          </a:prstGeom>
          <a:noFill/>
        </p:spPr>
        <p:txBody>
          <a:bodyPr wrap="none" rtlCol="0">
            <a:spAutoFit/>
          </a:bodyPr>
          <a:lstStyle/>
          <a:p>
            <a:endParaRPr lang="en-US" dirty="0"/>
          </a:p>
        </p:txBody>
      </p:sp>
      <p:sp>
        <p:nvSpPr>
          <p:cNvPr id="20" name="TextBox 19"/>
          <p:cNvSpPr txBox="1"/>
          <p:nvPr/>
        </p:nvSpPr>
        <p:spPr>
          <a:xfrm>
            <a:off x="3477846" y="3927231"/>
            <a:ext cx="184666" cy="461665"/>
          </a:xfrm>
          <a:prstGeom prst="rect">
            <a:avLst/>
          </a:prstGeom>
          <a:noFill/>
        </p:spPr>
        <p:txBody>
          <a:bodyPr wrap="none" rtlCol="0">
            <a:spAutoFit/>
          </a:bodyPr>
          <a:lstStyle/>
          <a:p>
            <a:endParaRPr lang="en-US" dirty="0"/>
          </a:p>
        </p:txBody>
      </p:sp>
      <p:sp>
        <p:nvSpPr>
          <p:cNvPr id="26" name="TextBox 25"/>
          <p:cNvSpPr txBox="1"/>
          <p:nvPr/>
        </p:nvSpPr>
        <p:spPr>
          <a:xfrm>
            <a:off x="1600200" y="5257800"/>
            <a:ext cx="6172200" cy="461665"/>
          </a:xfrm>
          <a:prstGeom prst="rect">
            <a:avLst/>
          </a:prstGeom>
          <a:noFill/>
        </p:spPr>
        <p:txBody>
          <a:bodyPr wrap="square" rtlCol="0">
            <a:spAutoFit/>
          </a:bodyPr>
          <a:lstStyle/>
          <a:p>
            <a:pPr algn="ctr"/>
            <a:endParaRPr lang="en-US" dirty="0"/>
          </a:p>
        </p:txBody>
      </p:sp>
      <p:sp>
        <p:nvSpPr>
          <p:cNvPr id="27" name="TextBox 26"/>
          <p:cNvSpPr txBox="1"/>
          <p:nvPr/>
        </p:nvSpPr>
        <p:spPr>
          <a:xfrm>
            <a:off x="5881077" y="5001846"/>
            <a:ext cx="184666" cy="461665"/>
          </a:xfrm>
          <a:prstGeom prst="rect">
            <a:avLst/>
          </a:prstGeom>
          <a:noFill/>
        </p:spPr>
        <p:txBody>
          <a:bodyPr wrap="none" rtlCol="0">
            <a:spAutoFit/>
          </a:bodyPr>
          <a:lstStyle/>
          <a:p>
            <a:endParaRPr lang="en-US" dirty="0"/>
          </a:p>
        </p:txBody>
      </p:sp>
      <p:sp>
        <p:nvSpPr>
          <p:cNvPr id="29" name="TextBox 28"/>
          <p:cNvSpPr txBox="1"/>
          <p:nvPr/>
        </p:nvSpPr>
        <p:spPr>
          <a:xfrm>
            <a:off x="1371600" y="1447800"/>
            <a:ext cx="193232" cy="960263"/>
          </a:xfrm>
          <a:prstGeom prst="rect">
            <a:avLst/>
          </a:prstGeom>
          <a:noFill/>
        </p:spPr>
        <p:txBody>
          <a:bodyPr wrap="none" rtlCol="0">
            <a:spAutoFit/>
          </a:bodyPr>
          <a:lstStyle/>
          <a:p>
            <a:pPr>
              <a:spcBef>
                <a:spcPct val="35000"/>
              </a:spcBef>
            </a:pPr>
            <a:endParaRPr lang="en-US" b="1" dirty="0">
              <a:solidFill>
                <a:srgbClr val="000090"/>
              </a:solidFill>
              <a:latin typeface="Arial" charset="0"/>
            </a:endParaRPr>
          </a:p>
          <a:p>
            <a:endParaRPr lang="en-US" dirty="0"/>
          </a:p>
        </p:txBody>
      </p:sp>
      <p:sp>
        <p:nvSpPr>
          <p:cNvPr id="28" name="TextBox 27"/>
          <p:cNvSpPr txBox="1"/>
          <p:nvPr/>
        </p:nvSpPr>
        <p:spPr>
          <a:xfrm>
            <a:off x="4259385" y="4767385"/>
            <a:ext cx="184666" cy="461665"/>
          </a:xfrm>
          <a:prstGeom prst="rect">
            <a:avLst/>
          </a:prstGeom>
          <a:noFill/>
        </p:spPr>
        <p:txBody>
          <a:bodyPr wrap="none" rtlCol="0">
            <a:spAutoFit/>
          </a:bodyPr>
          <a:lstStyle/>
          <a:p>
            <a:endParaRPr lang="en-US" dirty="0"/>
          </a:p>
        </p:txBody>
      </p:sp>
      <p:sp>
        <p:nvSpPr>
          <p:cNvPr id="30" name="TextBox 29"/>
          <p:cNvSpPr txBox="1"/>
          <p:nvPr/>
        </p:nvSpPr>
        <p:spPr>
          <a:xfrm>
            <a:off x="3868615" y="4435231"/>
            <a:ext cx="184666" cy="461665"/>
          </a:xfrm>
          <a:prstGeom prst="rect">
            <a:avLst/>
          </a:prstGeom>
          <a:noFill/>
        </p:spPr>
        <p:txBody>
          <a:bodyPr wrap="none" rtlCol="0">
            <a:spAutoFit/>
          </a:bodyPr>
          <a:lstStyle/>
          <a:p>
            <a:endParaRPr lang="en-US" dirty="0"/>
          </a:p>
        </p:txBody>
      </p:sp>
      <p:sp>
        <p:nvSpPr>
          <p:cNvPr id="31" name="TextBox 30"/>
          <p:cNvSpPr txBox="1"/>
          <p:nvPr/>
        </p:nvSpPr>
        <p:spPr>
          <a:xfrm>
            <a:off x="1905000" y="990600"/>
            <a:ext cx="184666" cy="461665"/>
          </a:xfrm>
          <a:prstGeom prst="rect">
            <a:avLst/>
          </a:prstGeom>
          <a:noFill/>
        </p:spPr>
        <p:txBody>
          <a:bodyPr wrap="none" rtlCol="0">
            <a:spAutoFit/>
          </a:bodyPr>
          <a:lstStyle/>
          <a:p>
            <a:endParaRPr lang="en-US" dirty="0"/>
          </a:p>
        </p:txBody>
      </p:sp>
      <p:sp>
        <p:nvSpPr>
          <p:cNvPr id="33" name="TextBox 32"/>
          <p:cNvSpPr txBox="1"/>
          <p:nvPr/>
        </p:nvSpPr>
        <p:spPr>
          <a:xfrm>
            <a:off x="1524000" y="1219200"/>
            <a:ext cx="184666" cy="461665"/>
          </a:xfrm>
          <a:prstGeom prst="rect">
            <a:avLst/>
          </a:prstGeom>
          <a:noFill/>
        </p:spPr>
        <p:txBody>
          <a:bodyPr wrap="none" rtlCol="0">
            <a:spAutoFit/>
          </a:bodyPr>
          <a:lstStyle/>
          <a:p>
            <a:endParaRPr lang="en-US" dirty="0"/>
          </a:p>
        </p:txBody>
      </p:sp>
      <p:sp>
        <p:nvSpPr>
          <p:cNvPr id="34" name="TextBox 33"/>
          <p:cNvSpPr txBox="1"/>
          <p:nvPr/>
        </p:nvSpPr>
        <p:spPr>
          <a:xfrm>
            <a:off x="4142154" y="3360615"/>
            <a:ext cx="184666" cy="461665"/>
          </a:xfrm>
          <a:prstGeom prst="rect">
            <a:avLst/>
          </a:prstGeom>
          <a:noFill/>
        </p:spPr>
        <p:txBody>
          <a:bodyPr wrap="none" rtlCol="0">
            <a:spAutoFit/>
          </a:bodyPr>
          <a:lstStyle/>
          <a:p>
            <a:endParaRPr lang="en-US" dirty="0"/>
          </a:p>
        </p:txBody>
      </p:sp>
      <p:sp>
        <p:nvSpPr>
          <p:cNvPr id="32" name="Rectangle 31"/>
          <p:cNvSpPr/>
          <p:nvPr/>
        </p:nvSpPr>
        <p:spPr>
          <a:xfrm>
            <a:off x="1600200" y="1219200"/>
            <a:ext cx="7086600" cy="584776"/>
          </a:xfrm>
          <a:prstGeom prst="rect">
            <a:avLst/>
          </a:prstGeom>
        </p:spPr>
        <p:txBody>
          <a:bodyPr wrap="square">
            <a:spAutoFit/>
          </a:bodyPr>
          <a:lstStyle/>
          <a:p>
            <a:endParaRPr lang="en-US" sz="3200" b="1" dirty="0">
              <a:solidFill>
                <a:srgbClr val="000090"/>
              </a:solidFill>
              <a:latin typeface="+mn-lt"/>
            </a:endParaRPr>
          </a:p>
        </p:txBody>
      </p:sp>
      <p:pic>
        <p:nvPicPr>
          <p:cNvPr id="36" name="Picture 35" descr="header-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19400" y="1905000"/>
            <a:ext cx="3943838" cy="3943838"/>
          </a:xfrm>
          <a:prstGeom prst="rect">
            <a:avLst/>
          </a:prstGeom>
        </p:spPr>
      </p:pic>
    </p:spTree>
    <p:extLst>
      <p:ext uri="{BB962C8B-B14F-4D97-AF65-F5344CB8AC3E}">
        <p14:creationId xmlns:p14="http://schemas.microsoft.com/office/powerpoint/2010/main" val="211889045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200400" y="6586379"/>
            <a:ext cx="3617096" cy="246221"/>
          </a:xfrm>
          <a:prstGeom prst="rect">
            <a:avLst/>
          </a:prstGeom>
          <a:noFill/>
        </p:spPr>
        <p:txBody>
          <a:bodyPr wrap="none" rtlCol="0">
            <a:spAutoFit/>
          </a:bodyPr>
          <a:lstStyle/>
          <a:p>
            <a:r>
              <a:rPr lang="en-US" sz="1000" b="1" dirty="0">
                <a:solidFill>
                  <a:srgbClr val="FF0000"/>
                </a:solidFill>
                <a:latin typeface="Arial"/>
                <a:cs typeface="Arial"/>
              </a:rPr>
              <a:t>Copyright 2019 - Coast Guard Auxiliary Association, Inc.</a:t>
            </a:r>
          </a:p>
        </p:txBody>
      </p:sp>
      <p:sp>
        <p:nvSpPr>
          <p:cNvPr id="4" name="TextBox 3"/>
          <p:cNvSpPr txBox="1"/>
          <p:nvPr/>
        </p:nvSpPr>
        <p:spPr>
          <a:xfrm>
            <a:off x="3134208" y="3134500"/>
            <a:ext cx="184666" cy="461665"/>
          </a:xfrm>
          <a:prstGeom prst="rect">
            <a:avLst/>
          </a:prstGeom>
          <a:noFill/>
        </p:spPr>
        <p:txBody>
          <a:bodyPr wrap="none" rtlCol="0">
            <a:spAutoFit/>
          </a:bodyPr>
          <a:lstStyle/>
          <a:p>
            <a:endParaRPr lang="en-US" dirty="0"/>
          </a:p>
        </p:txBody>
      </p:sp>
      <p:sp>
        <p:nvSpPr>
          <p:cNvPr id="7" name="TextBox 6"/>
          <p:cNvSpPr txBox="1"/>
          <p:nvPr/>
        </p:nvSpPr>
        <p:spPr>
          <a:xfrm>
            <a:off x="5059799" y="4158847"/>
            <a:ext cx="184666" cy="461665"/>
          </a:xfrm>
          <a:prstGeom prst="rect">
            <a:avLst/>
          </a:prstGeom>
          <a:noFill/>
        </p:spPr>
        <p:txBody>
          <a:bodyPr wrap="none" rtlCol="0">
            <a:spAutoFit/>
          </a:bodyPr>
          <a:lstStyle/>
          <a:p>
            <a:endParaRPr lang="en-US" dirty="0"/>
          </a:p>
        </p:txBody>
      </p:sp>
      <p:sp>
        <p:nvSpPr>
          <p:cNvPr id="9" name="TextBox 8"/>
          <p:cNvSpPr txBox="1"/>
          <p:nvPr/>
        </p:nvSpPr>
        <p:spPr>
          <a:xfrm>
            <a:off x="2130442" y="3523752"/>
            <a:ext cx="184666" cy="461665"/>
          </a:xfrm>
          <a:prstGeom prst="rect">
            <a:avLst/>
          </a:prstGeom>
          <a:noFill/>
        </p:spPr>
        <p:txBody>
          <a:bodyPr wrap="none" rtlCol="0">
            <a:spAutoFit/>
          </a:bodyPr>
          <a:lstStyle/>
          <a:p>
            <a:endParaRPr lang="en-US" dirty="0"/>
          </a:p>
        </p:txBody>
      </p:sp>
      <p:sp>
        <p:nvSpPr>
          <p:cNvPr id="6" name="TextBox 5"/>
          <p:cNvSpPr txBox="1"/>
          <p:nvPr/>
        </p:nvSpPr>
        <p:spPr>
          <a:xfrm>
            <a:off x="7722852" y="4015438"/>
            <a:ext cx="184666" cy="461665"/>
          </a:xfrm>
          <a:prstGeom prst="rect">
            <a:avLst/>
          </a:prstGeom>
          <a:noFill/>
        </p:spPr>
        <p:txBody>
          <a:bodyPr wrap="none" rtlCol="0">
            <a:spAutoFit/>
          </a:bodyPr>
          <a:lstStyle/>
          <a:p>
            <a:endParaRPr lang="en-US" dirty="0"/>
          </a:p>
        </p:txBody>
      </p:sp>
      <p:sp>
        <p:nvSpPr>
          <p:cNvPr id="8" name="TextBox 7"/>
          <p:cNvSpPr txBox="1"/>
          <p:nvPr/>
        </p:nvSpPr>
        <p:spPr>
          <a:xfrm>
            <a:off x="2130442" y="4630046"/>
            <a:ext cx="184666" cy="461665"/>
          </a:xfrm>
          <a:prstGeom prst="rect">
            <a:avLst/>
          </a:prstGeom>
          <a:noFill/>
        </p:spPr>
        <p:txBody>
          <a:bodyPr wrap="none" rtlCol="0">
            <a:spAutoFit/>
          </a:bodyPr>
          <a:lstStyle/>
          <a:p>
            <a:endParaRPr lang="en-US" dirty="0"/>
          </a:p>
        </p:txBody>
      </p:sp>
      <p:sp>
        <p:nvSpPr>
          <p:cNvPr id="10" name="TextBox 9"/>
          <p:cNvSpPr txBox="1"/>
          <p:nvPr/>
        </p:nvSpPr>
        <p:spPr>
          <a:xfrm>
            <a:off x="2209800" y="5715000"/>
            <a:ext cx="184666" cy="461665"/>
          </a:xfrm>
          <a:prstGeom prst="rect">
            <a:avLst/>
          </a:prstGeom>
          <a:noFill/>
        </p:spPr>
        <p:txBody>
          <a:bodyPr wrap="none" rtlCol="0">
            <a:spAutoFit/>
          </a:bodyPr>
          <a:lstStyle/>
          <a:p>
            <a:endParaRPr lang="en-US" b="1" dirty="0">
              <a:solidFill>
                <a:srgbClr val="000090"/>
              </a:solidFill>
            </a:endParaRPr>
          </a:p>
        </p:txBody>
      </p:sp>
      <p:sp>
        <p:nvSpPr>
          <p:cNvPr id="12" name="TextBox 11"/>
          <p:cNvSpPr txBox="1"/>
          <p:nvPr/>
        </p:nvSpPr>
        <p:spPr>
          <a:xfrm>
            <a:off x="4506704" y="3626187"/>
            <a:ext cx="184666" cy="461665"/>
          </a:xfrm>
          <a:prstGeom prst="rect">
            <a:avLst/>
          </a:prstGeom>
          <a:noFill/>
        </p:spPr>
        <p:txBody>
          <a:bodyPr wrap="none" rtlCol="0">
            <a:spAutoFit/>
          </a:bodyPr>
          <a:lstStyle/>
          <a:p>
            <a:endParaRPr lang="en-US" dirty="0"/>
          </a:p>
        </p:txBody>
      </p:sp>
      <p:sp>
        <p:nvSpPr>
          <p:cNvPr id="3" name="TextBox 2"/>
          <p:cNvSpPr txBox="1"/>
          <p:nvPr/>
        </p:nvSpPr>
        <p:spPr>
          <a:xfrm>
            <a:off x="5715320" y="3708134"/>
            <a:ext cx="184666" cy="461665"/>
          </a:xfrm>
          <a:prstGeom prst="rect">
            <a:avLst/>
          </a:prstGeom>
          <a:noFill/>
        </p:spPr>
        <p:txBody>
          <a:bodyPr wrap="none" rtlCol="0">
            <a:spAutoFit/>
          </a:bodyPr>
          <a:lstStyle/>
          <a:p>
            <a:endParaRPr lang="en-US" dirty="0"/>
          </a:p>
        </p:txBody>
      </p:sp>
      <p:sp>
        <p:nvSpPr>
          <p:cNvPr id="13" name="TextBox 12"/>
          <p:cNvSpPr txBox="1"/>
          <p:nvPr/>
        </p:nvSpPr>
        <p:spPr>
          <a:xfrm>
            <a:off x="3953609" y="5408550"/>
            <a:ext cx="184666" cy="461665"/>
          </a:xfrm>
          <a:prstGeom prst="rect">
            <a:avLst/>
          </a:prstGeom>
          <a:noFill/>
        </p:spPr>
        <p:txBody>
          <a:bodyPr wrap="none" rtlCol="0">
            <a:spAutoFit/>
          </a:bodyPr>
          <a:lstStyle/>
          <a:p>
            <a:endParaRPr lang="en-US" dirty="0"/>
          </a:p>
        </p:txBody>
      </p:sp>
      <p:sp>
        <p:nvSpPr>
          <p:cNvPr id="17" name="TextBox 16"/>
          <p:cNvSpPr txBox="1"/>
          <p:nvPr/>
        </p:nvSpPr>
        <p:spPr>
          <a:xfrm>
            <a:off x="7292666" y="3564726"/>
            <a:ext cx="184666" cy="461665"/>
          </a:xfrm>
          <a:prstGeom prst="rect">
            <a:avLst/>
          </a:prstGeom>
          <a:noFill/>
        </p:spPr>
        <p:txBody>
          <a:bodyPr wrap="none" rtlCol="0">
            <a:spAutoFit/>
          </a:bodyPr>
          <a:lstStyle/>
          <a:p>
            <a:endParaRPr lang="en-US" dirty="0"/>
          </a:p>
        </p:txBody>
      </p:sp>
      <p:sp>
        <p:nvSpPr>
          <p:cNvPr id="15" name="TextBox 14"/>
          <p:cNvSpPr txBox="1"/>
          <p:nvPr/>
        </p:nvSpPr>
        <p:spPr>
          <a:xfrm>
            <a:off x="5554213" y="3465321"/>
            <a:ext cx="184666" cy="461665"/>
          </a:xfrm>
          <a:prstGeom prst="rect">
            <a:avLst/>
          </a:prstGeom>
          <a:noFill/>
        </p:spPr>
        <p:txBody>
          <a:bodyPr wrap="none" rtlCol="0">
            <a:spAutoFit/>
          </a:bodyPr>
          <a:lstStyle/>
          <a:p>
            <a:endParaRPr lang="en-US" dirty="0"/>
          </a:p>
        </p:txBody>
      </p:sp>
      <p:sp>
        <p:nvSpPr>
          <p:cNvPr id="11" name="TextBox 10"/>
          <p:cNvSpPr txBox="1"/>
          <p:nvPr/>
        </p:nvSpPr>
        <p:spPr>
          <a:xfrm>
            <a:off x="1447800" y="1143000"/>
            <a:ext cx="184666" cy="461665"/>
          </a:xfrm>
          <a:prstGeom prst="rect">
            <a:avLst/>
          </a:prstGeom>
          <a:noFill/>
        </p:spPr>
        <p:txBody>
          <a:bodyPr wrap="none" rtlCol="0">
            <a:spAutoFit/>
          </a:bodyPr>
          <a:lstStyle/>
          <a:p>
            <a:endParaRPr lang="en-US" dirty="0"/>
          </a:p>
        </p:txBody>
      </p:sp>
      <p:sp>
        <p:nvSpPr>
          <p:cNvPr id="16" name="TextBox 15"/>
          <p:cNvSpPr txBox="1"/>
          <p:nvPr/>
        </p:nvSpPr>
        <p:spPr>
          <a:xfrm>
            <a:off x="3502938" y="5183193"/>
            <a:ext cx="184666" cy="461665"/>
          </a:xfrm>
          <a:prstGeom prst="rect">
            <a:avLst/>
          </a:prstGeom>
          <a:noFill/>
        </p:spPr>
        <p:txBody>
          <a:bodyPr wrap="none" rtlCol="0">
            <a:spAutoFit/>
          </a:bodyPr>
          <a:lstStyle/>
          <a:p>
            <a:endParaRPr lang="en-US" dirty="0"/>
          </a:p>
        </p:txBody>
      </p:sp>
      <p:sp>
        <p:nvSpPr>
          <p:cNvPr id="18" name="TextBox 17"/>
          <p:cNvSpPr txBox="1"/>
          <p:nvPr/>
        </p:nvSpPr>
        <p:spPr>
          <a:xfrm>
            <a:off x="3666818" y="2888657"/>
            <a:ext cx="184666" cy="461665"/>
          </a:xfrm>
          <a:prstGeom prst="rect">
            <a:avLst/>
          </a:prstGeom>
          <a:noFill/>
        </p:spPr>
        <p:txBody>
          <a:bodyPr wrap="none" rtlCol="0">
            <a:spAutoFit/>
          </a:bodyPr>
          <a:lstStyle/>
          <a:p>
            <a:endParaRPr lang="en-US" dirty="0"/>
          </a:p>
        </p:txBody>
      </p:sp>
      <p:sp>
        <p:nvSpPr>
          <p:cNvPr id="19" name="TextBox 18"/>
          <p:cNvSpPr txBox="1"/>
          <p:nvPr/>
        </p:nvSpPr>
        <p:spPr>
          <a:xfrm>
            <a:off x="6616661" y="2765736"/>
            <a:ext cx="184666" cy="461665"/>
          </a:xfrm>
          <a:prstGeom prst="rect">
            <a:avLst/>
          </a:prstGeom>
          <a:noFill/>
        </p:spPr>
        <p:txBody>
          <a:bodyPr wrap="none" rtlCol="0">
            <a:spAutoFit/>
          </a:bodyPr>
          <a:lstStyle/>
          <a:p>
            <a:endParaRPr lang="en-US" dirty="0"/>
          </a:p>
        </p:txBody>
      </p:sp>
      <p:sp>
        <p:nvSpPr>
          <p:cNvPr id="22" name="TextBox 21"/>
          <p:cNvSpPr txBox="1"/>
          <p:nvPr/>
        </p:nvSpPr>
        <p:spPr>
          <a:xfrm>
            <a:off x="6452781" y="3953978"/>
            <a:ext cx="184666" cy="461665"/>
          </a:xfrm>
          <a:prstGeom prst="rect">
            <a:avLst/>
          </a:prstGeom>
          <a:noFill/>
        </p:spPr>
        <p:txBody>
          <a:bodyPr wrap="none" rtlCol="0">
            <a:spAutoFit/>
          </a:bodyPr>
          <a:lstStyle/>
          <a:p>
            <a:endParaRPr lang="en-US" dirty="0"/>
          </a:p>
        </p:txBody>
      </p:sp>
      <p:sp>
        <p:nvSpPr>
          <p:cNvPr id="24" name="TextBox 23"/>
          <p:cNvSpPr txBox="1"/>
          <p:nvPr/>
        </p:nvSpPr>
        <p:spPr>
          <a:xfrm>
            <a:off x="5489985" y="5265141"/>
            <a:ext cx="184666" cy="461665"/>
          </a:xfrm>
          <a:prstGeom prst="rect">
            <a:avLst/>
          </a:prstGeom>
          <a:noFill/>
        </p:spPr>
        <p:txBody>
          <a:bodyPr wrap="none" rtlCol="0">
            <a:spAutoFit/>
          </a:bodyPr>
          <a:lstStyle/>
          <a:p>
            <a:endParaRPr lang="en-US" dirty="0"/>
          </a:p>
        </p:txBody>
      </p:sp>
      <p:sp>
        <p:nvSpPr>
          <p:cNvPr id="14" name="TextBox 13"/>
          <p:cNvSpPr txBox="1"/>
          <p:nvPr/>
        </p:nvSpPr>
        <p:spPr>
          <a:xfrm>
            <a:off x="1447800" y="1600200"/>
            <a:ext cx="184666" cy="461665"/>
          </a:xfrm>
          <a:prstGeom prst="rect">
            <a:avLst/>
          </a:prstGeom>
          <a:noFill/>
        </p:spPr>
        <p:txBody>
          <a:bodyPr wrap="none" rtlCol="0">
            <a:spAutoFit/>
          </a:bodyPr>
          <a:lstStyle/>
          <a:p>
            <a:endParaRPr lang="en-US" dirty="0"/>
          </a:p>
        </p:txBody>
      </p:sp>
      <p:sp>
        <p:nvSpPr>
          <p:cNvPr id="21" name="TextBox 20"/>
          <p:cNvSpPr txBox="1"/>
          <p:nvPr/>
        </p:nvSpPr>
        <p:spPr>
          <a:xfrm>
            <a:off x="3441483" y="4507125"/>
            <a:ext cx="184666" cy="461665"/>
          </a:xfrm>
          <a:prstGeom prst="rect">
            <a:avLst/>
          </a:prstGeom>
          <a:noFill/>
        </p:spPr>
        <p:txBody>
          <a:bodyPr wrap="none" rtlCol="0">
            <a:spAutoFit/>
          </a:bodyPr>
          <a:lstStyle/>
          <a:p>
            <a:endParaRPr lang="en-US" dirty="0"/>
          </a:p>
        </p:txBody>
      </p:sp>
      <p:sp>
        <p:nvSpPr>
          <p:cNvPr id="25" name="TextBox 24"/>
          <p:cNvSpPr txBox="1"/>
          <p:nvPr/>
        </p:nvSpPr>
        <p:spPr>
          <a:xfrm>
            <a:off x="1905000" y="2133600"/>
            <a:ext cx="184666" cy="461665"/>
          </a:xfrm>
          <a:prstGeom prst="rect">
            <a:avLst/>
          </a:prstGeom>
          <a:noFill/>
        </p:spPr>
        <p:txBody>
          <a:bodyPr wrap="none" rtlCol="0">
            <a:spAutoFit/>
          </a:bodyPr>
          <a:lstStyle/>
          <a:p>
            <a:endParaRPr lang="en-US" dirty="0">
              <a:ln>
                <a:solidFill>
                  <a:srgbClr val="000000"/>
                </a:solidFill>
              </a:ln>
              <a:solidFill>
                <a:srgbClr val="0000FF"/>
              </a:solidFill>
            </a:endParaRPr>
          </a:p>
        </p:txBody>
      </p:sp>
      <p:sp>
        <p:nvSpPr>
          <p:cNvPr id="23" name="TextBox 22"/>
          <p:cNvSpPr txBox="1"/>
          <p:nvPr/>
        </p:nvSpPr>
        <p:spPr>
          <a:xfrm>
            <a:off x="4474308" y="3360615"/>
            <a:ext cx="184666" cy="461665"/>
          </a:xfrm>
          <a:prstGeom prst="rect">
            <a:avLst/>
          </a:prstGeom>
          <a:noFill/>
        </p:spPr>
        <p:txBody>
          <a:bodyPr wrap="none" rtlCol="0">
            <a:spAutoFit/>
          </a:bodyPr>
          <a:lstStyle/>
          <a:p>
            <a:endParaRPr lang="en-US" dirty="0"/>
          </a:p>
        </p:txBody>
      </p:sp>
      <p:sp>
        <p:nvSpPr>
          <p:cNvPr id="20" name="TextBox 19"/>
          <p:cNvSpPr txBox="1"/>
          <p:nvPr/>
        </p:nvSpPr>
        <p:spPr>
          <a:xfrm>
            <a:off x="3477846" y="3927231"/>
            <a:ext cx="184666" cy="461665"/>
          </a:xfrm>
          <a:prstGeom prst="rect">
            <a:avLst/>
          </a:prstGeom>
          <a:noFill/>
        </p:spPr>
        <p:txBody>
          <a:bodyPr wrap="none" rtlCol="0">
            <a:spAutoFit/>
          </a:bodyPr>
          <a:lstStyle/>
          <a:p>
            <a:endParaRPr lang="en-US" dirty="0"/>
          </a:p>
        </p:txBody>
      </p:sp>
      <p:sp>
        <p:nvSpPr>
          <p:cNvPr id="26" name="TextBox 25"/>
          <p:cNvSpPr txBox="1"/>
          <p:nvPr/>
        </p:nvSpPr>
        <p:spPr>
          <a:xfrm>
            <a:off x="1600200" y="5257800"/>
            <a:ext cx="6172200" cy="461665"/>
          </a:xfrm>
          <a:prstGeom prst="rect">
            <a:avLst/>
          </a:prstGeom>
          <a:noFill/>
        </p:spPr>
        <p:txBody>
          <a:bodyPr wrap="square" rtlCol="0">
            <a:spAutoFit/>
          </a:bodyPr>
          <a:lstStyle/>
          <a:p>
            <a:pPr algn="ctr"/>
            <a:endParaRPr lang="en-US" dirty="0"/>
          </a:p>
        </p:txBody>
      </p:sp>
      <p:sp>
        <p:nvSpPr>
          <p:cNvPr id="27" name="TextBox 26"/>
          <p:cNvSpPr txBox="1"/>
          <p:nvPr/>
        </p:nvSpPr>
        <p:spPr>
          <a:xfrm>
            <a:off x="5881077" y="5001846"/>
            <a:ext cx="184666" cy="461665"/>
          </a:xfrm>
          <a:prstGeom prst="rect">
            <a:avLst/>
          </a:prstGeom>
          <a:noFill/>
        </p:spPr>
        <p:txBody>
          <a:bodyPr wrap="none" rtlCol="0">
            <a:spAutoFit/>
          </a:bodyPr>
          <a:lstStyle/>
          <a:p>
            <a:endParaRPr lang="en-US" dirty="0"/>
          </a:p>
        </p:txBody>
      </p:sp>
      <p:sp>
        <p:nvSpPr>
          <p:cNvPr id="29" name="TextBox 28"/>
          <p:cNvSpPr txBox="1"/>
          <p:nvPr/>
        </p:nvSpPr>
        <p:spPr>
          <a:xfrm>
            <a:off x="1371600" y="1447800"/>
            <a:ext cx="193232" cy="960263"/>
          </a:xfrm>
          <a:prstGeom prst="rect">
            <a:avLst/>
          </a:prstGeom>
          <a:noFill/>
        </p:spPr>
        <p:txBody>
          <a:bodyPr wrap="none" rtlCol="0">
            <a:spAutoFit/>
          </a:bodyPr>
          <a:lstStyle/>
          <a:p>
            <a:pPr>
              <a:spcBef>
                <a:spcPct val="35000"/>
              </a:spcBef>
            </a:pPr>
            <a:endParaRPr lang="en-US" b="1" dirty="0">
              <a:solidFill>
                <a:srgbClr val="000090"/>
              </a:solidFill>
              <a:latin typeface="Arial" charset="0"/>
            </a:endParaRPr>
          </a:p>
          <a:p>
            <a:endParaRPr lang="en-US" dirty="0"/>
          </a:p>
        </p:txBody>
      </p:sp>
      <p:sp>
        <p:nvSpPr>
          <p:cNvPr id="28" name="TextBox 27"/>
          <p:cNvSpPr txBox="1"/>
          <p:nvPr/>
        </p:nvSpPr>
        <p:spPr>
          <a:xfrm>
            <a:off x="4259385" y="4767385"/>
            <a:ext cx="184666" cy="461665"/>
          </a:xfrm>
          <a:prstGeom prst="rect">
            <a:avLst/>
          </a:prstGeom>
          <a:noFill/>
        </p:spPr>
        <p:txBody>
          <a:bodyPr wrap="none" rtlCol="0">
            <a:spAutoFit/>
          </a:bodyPr>
          <a:lstStyle/>
          <a:p>
            <a:endParaRPr lang="en-US" dirty="0"/>
          </a:p>
        </p:txBody>
      </p:sp>
      <p:sp>
        <p:nvSpPr>
          <p:cNvPr id="30" name="TextBox 29"/>
          <p:cNvSpPr txBox="1"/>
          <p:nvPr/>
        </p:nvSpPr>
        <p:spPr>
          <a:xfrm>
            <a:off x="3868615" y="4435231"/>
            <a:ext cx="184666" cy="461665"/>
          </a:xfrm>
          <a:prstGeom prst="rect">
            <a:avLst/>
          </a:prstGeom>
          <a:noFill/>
        </p:spPr>
        <p:txBody>
          <a:bodyPr wrap="none" rtlCol="0">
            <a:spAutoFit/>
          </a:bodyPr>
          <a:lstStyle/>
          <a:p>
            <a:endParaRPr lang="en-US" dirty="0"/>
          </a:p>
        </p:txBody>
      </p:sp>
      <p:sp>
        <p:nvSpPr>
          <p:cNvPr id="31" name="TextBox 30"/>
          <p:cNvSpPr txBox="1"/>
          <p:nvPr/>
        </p:nvSpPr>
        <p:spPr>
          <a:xfrm>
            <a:off x="1905000" y="990600"/>
            <a:ext cx="184666" cy="461665"/>
          </a:xfrm>
          <a:prstGeom prst="rect">
            <a:avLst/>
          </a:prstGeom>
          <a:noFill/>
        </p:spPr>
        <p:txBody>
          <a:bodyPr wrap="none" rtlCol="0">
            <a:spAutoFit/>
          </a:bodyPr>
          <a:lstStyle/>
          <a:p>
            <a:endParaRPr lang="en-US" dirty="0"/>
          </a:p>
        </p:txBody>
      </p:sp>
      <p:sp>
        <p:nvSpPr>
          <p:cNvPr id="33" name="TextBox 32"/>
          <p:cNvSpPr txBox="1"/>
          <p:nvPr/>
        </p:nvSpPr>
        <p:spPr>
          <a:xfrm>
            <a:off x="1524000" y="1219200"/>
            <a:ext cx="184666" cy="461665"/>
          </a:xfrm>
          <a:prstGeom prst="rect">
            <a:avLst/>
          </a:prstGeom>
          <a:noFill/>
        </p:spPr>
        <p:txBody>
          <a:bodyPr wrap="none" rtlCol="0">
            <a:spAutoFit/>
          </a:bodyPr>
          <a:lstStyle/>
          <a:p>
            <a:endParaRPr lang="en-US" dirty="0"/>
          </a:p>
        </p:txBody>
      </p:sp>
      <p:sp>
        <p:nvSpPr>
          <p:cNvPr id="34" name="TextBox 33"/>
          <p:cNvSpPr txBox="1"/>
          <p:nvPr/>
        </p:nvSpPr>
        <p:spPr>
          <a:xfrm>
            <a:off x="4142154" y="3360615"/>
            <a:ext cx="184666" cy="461665"/>
          </a:xfrm>
          <a:prstGeom prst="rect">
            <a:avLst/>
          </a:prstGeom>
          <a:noFill/>
        </p:spPr>
        <p:txBody>
          <a:bodyPr wrap="none" rtlCol="0">
            <a:spAutoFit/>
          </a:bodyPr>
          <a:lstStyle/>
          <a:p>
            <a:endParaRPr lang="en-US" dirty="0"/>
          </a:p>
        </p:txBody>
      </p:sp>
      <p:sp>
        <p:nvSpPr>
          <p:cNvPr id="32" name="Rectangle 31"/>
          <p:cNvSpPr/>
          <p:nvPr/>
        </p:nvSpPr>
        <p:spPr>
          <a:xfrm>
            <a:off x="1600200" y="1219200"/>
            <a:ext cx="7086600" cy="584776"/>
          </a:xfrm>
          <a:prstGeom prst="rect">
            <a:avLst/>
          </a:prstGeom>
        </p:spPr>
        <p:txBody>
          <a:bodyPr wrap="square">
            <a:spAutoFit/>
          </a:bodyPr>
          <a:lstStyle/>
          <a:p>
            <a:endParaRPr lang="en-US" sz="3200" b="1" dirty="0">
              <a:solidFill>
                <a:srgbClr val="000090"/>
              </a:solidFill>
              <a:latin typeface="+mn-lt"/>
            </a:endParaRPr>
          </a:p>
        </p:txBody>
      </p:sp>
      <p:sp>
        <p:nvSpPr>
          <p:cNvPr id="37" name="Title 36"/>
          <p:cNvSpPr>
            <a:spLocks noGrp="1"/>
          </p:cNvSpPr>
          <p:nvPr>
            <p:ph type="title"/>
          </p:nvPr>
        </p:nvSpPr>
        <p:spPr>
          <a:xfrm>
            <a:off x="961991" y="31313"/>
            <a:ext cx="8153400" cy="959287"/>
          </a:xfrm>
        </p:spPr>
        <p:txBody>
          <a:bodyPr/>
          <a:lstStyle/>
          <a:p>
            <a:r>
              <a:rPr lang="en-US" sz="4000" dirty="0">
                <a:solidFill>
                  <a:srgbClr val="008000"/>
                </a:solidFill>
              </a:rPr>
              <a:t>For More Information:</a:t>
            </a:r>
          </a:p>
        </p:txBody>
      </p:sp>
      <p:sp>
        <p:nvSpPr>
          <p:cNvPr id="38" name="TextBox 37"/>
          <p:cNvSpPr txBox="1"/>
          <p:nvPr/>
        </p:nvSpPr>
        <p:spPr>
          <a:xfrm>
            <a:off x="1676400" y="1143000"/>
            <a:ext cx="7315200" cy="4893647"/>
          </a:xfrm>
          <a:prstGeom prst="rect">
            <a:avLst/>
          </a:prstGeom>
          <a:noFill/>
        </p:spPr>
        <p:txBody>
          <a:bodyPr wrap="square" rtlCol="0">
            <a:spAutoFit/>
          </a:bodyPr>
          <a:lstStyle/>
          <a:p>
            <a:r>
              <a:rPr lang="en-US" b="1" dirty="0">
                <a:solidFill>
                  <a:srgbClr val="000090"/>
                </a:solidFill>
              </a:rPr>
              <a:t>USCG Auxiliary (</a:t>
            </a:r>
            <a:r>
              <a:rPr lang="en-US" b="1" dirty="0" err="1">
                <a:solidFill>
                  <a:srgbClr val="000090"/>
                </a:solidFill>
              </a:rPr>
              <a:t>www.cgaux.org</a:t>
            </a:r>
            <a:r>
              <a:rPr lang="en-US" b="1" dirty="0">
                <a:solidFill>
                  <a:srgbClr val="000090"/>
                </a:solidFill>
              </a:rPr>
              <a:t>)</a:t>
            </a:r>
          </a:p>
          <a:p>
            <a:endParaRPr lang="en-US" b="1" dirty="0">
              <a:solidFill>
                <a:srgbClr val="000090"/>
              </a:solidFill>
            </a:endParaRPr>
          </a:p>
          <a:p>
            <a:r>
              <a:rPr lang="en-US" b="1" dirty="0">
                <a:solidFill>
                  <a:srgbClr val="000090"/>
                </a:solidFill>
              </a:rPr>
              <a:t>Boating Tips for Hunters and Anglers (</a:t>
            </a:r>
            <a:r>
              <a:rPr lang="en-US" b="1" dirty="0" err="1">
                <a:solidFill>
                  <a:srgbClr val="000090"/>
                </a:solidFill>
              </a:rPr>
              <a:t>www.sas.usace.army.mil</a:t>
            </a:r>
            <a:r>
              <a:rPr lang="en-US" b="1" dirty="0">
                <a:solidFill>
                  <a:srgbClr val="000090"/>
                </a:solidFill>
              </a:rPr>
              <a:t>)</a:t>
            </a:r>
          </a:p>
          <a:p>
            <a:endParaRPr lang="en-US" b="1" dirty="0">
              <a:solidFill>
                <a:srgbClr val="000090"/>
              </a:solidFill>
            </a:endParaRPr>
          </a:p>
          <a:p>
            <a:r>
              <a:rPr lang="en-US" b="1" dirty="0">
                <a:solidFill>
                  <a:srgbClr val="000090"/>
                </a:solidFill>
              </a:rPr>
              <a:t>9 Cold-water Survival Tips You Need to Know (</a:t>
            </a:r>
            <a:r>
              <a:rPr lang="en-US" b="1" dirty="0" err="1">
                <a:solidFill>
                  <a:srgbClr val="000090"/>
                </a:solidFill>
              </a:rPr>
              <a:t>www.nrafamily.org</a:t>
            </a:r>
            <a:r>
              <a:rPr lang="en-US" b="1" dirty="0">
                <a:solidFill>
                  <a:srgbClr val="000090"/>
                </a:solidFill>
              </a:rPr>
              <a:t>)</a:t>
            </a:r>
          </a:p>
          <a:p>
            <a:endParaRPr lang="en-US" b="1" dirty="0">
              <a:solidFill>
                <a:srgbClr val="000090"/>
              </a:solidFill>
            </a:endParaRPr>
          </a:p>
          <a:p>
            <a:r>
              <a:rPr lang="en-US" b="1" dirty="0" err="1">
                <a:solidFill>
                  <a:srgbClr val="000090"/>
                </a:solidFill>
              </a:rPr>
              <a:t>BoatUS</a:t>
            </a:r>
            <a:r>
              <a:rPr lang="en-US" b="1" dirty="0">
                <a:solidFill>
                  <a:srgbClr val="000090"/>
                </a:solidFill>
              </a:rPr>
              <a:t> Foundation  (</a:t>
            </a:r>
            <a:r>
              <a:rPr lang="en-US" b="1" dirty="0" err="1">
                <a:solidFill>
                  <a:srgbClr val="000090"/>
                </a:solidFill>
              </a:rPr>
              <a:t>www.boatus.com</a:t>
            </a:r>
            <a:r>
              <a:rPr lang="en-US" b="1" dirty="0">
                <a:solidFill>
                  <a:srgbClr val="000090"/>
                </a:solidFill>
              </a:rPr>
              <a:t>)</a:t>
            </a:r>
          </a:p>
          <a:p>
            <a:endParaRPr lang="en-US" b="1" dirty="0">
              <a:solidFill>
                <a:srgbClr val="000090"/>
              </a:solidFill>
            </a:endParaRPr>
          </a:p>
          <a:p>
            <a:r>
              <a:rPr lang="en-US" b="1" dirty="0">
                <a:solidFill>
                  <a:srgbClr val="000090"/>
                </a:solidFill>
              </a:rPr>
              <a:t>NRA Hunting Programs Site (</a:t>
            </a:r>
            <a:r>
              <a:rPr lang="en-US" b="1" dirty="0" err="1">
                <a:solidFill>
                  <a:srgbClr val="000090"/>
                </a:solidFill>
              </a:rPr>
              <a:t>hservices.nra.org</a:t>
            </a:r>
            <a:r>
              <a:rPr lang="en-US" b="1" dirty="0">
                <a:solidFill>
                  <a:srgbClr val="000090"/>
                </a:solidFill>
              </a:rPr>
              <a:t>)</a:t>
            </a:r>
          </a:p>
          <a:p>
            <a:endParaRPr lang="en-US" b="1" dirty="0">
              <a:solidFill>
                <a:srgbClr val="000090"/>
              </a:solidFill>
            </a:endParaRPr>
          </a:p>
          <a:p>
            <a:r>
              <a:rPr lang="en-US" b="1" dirty="0">
                <a:solidFill>
                  <a:srgbClr val="000090"/>
                </a:solidFill>
              </a:rPr>
              <a:t>Hunter-Ed (</a:t>
            </a:r>
            <a:r>
              <a:rPr lang="en-US" b="1" dirty="0" err="1">
                <a:solidFill>
                  <a:srgbClr val="000090"/>
                </a:solidFill>
              </a:rPr>
              <a:t>www.hunter-ed.com</a:t>
            </a:r>
            <a:r>
              <a:rPr lang="en-US" b="1" dirty="0">
                <a:solidFill>
                  <a:srgbClr val="000090"/>
                </a:solidFill>
              </a:rPr>
              <a:t>)</a:t>
            </a:r>
          </a:p>
        </p:txBody>
      </p:sp>
    </p:spTree>
    <p:extLst>
      <p:ext uri="{BB962C8B-B14F-4D97-AF65-F5344CB8AC3E}">
        <p14:creationId xmlns:p14="http://schemas.microsoft.com/office/powerpoint/2010/main" val="425432574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457200"/>
            <a:ext cx="8001000" cy="685800"/>
          </a:xfrm>
        </p:spPr>
        <p:txBody>
          <a:bodyPr/>
          <a:lstStyle/>
          <a:p>
            <a:br>
              <a:rPr lang="en-US" sz="4000" b="0" dirty="0">
                <a:solidFill>
                  <a:srgbClr val="108040"/>
                </a:solidFill>
              </a:rPr>
            </a:br>
            <a:br>
              <a:rPr lang="en-US" sz="4000" b="0" dirty="0">
                <a:solidFill>
                  <a:srgbClr val="108040"/>
                </a:solidFill>
              </a:rPr>
            </a:br>
            <a:r>
              <a:rPr lang="en-US" sz="4000" b="0" dirty="0">
                <a:solidFill>
                  <a:srgbClr val="108040"/>
                </a:solidFill>
              </a:rPr>
              <a:t> Thank you for your Attention</a:t>
            </a:r>
            <a:br>
              <a:rPr lang="en-US" sz="4000" b="0" dirty="0">
                <a:solidFill>
                  <a:srgbClr val="108040"/>
                </a:solidFill>
              </a:rPr>
            </a:br>
            <a:r>
              <a:rPr lang="en-US" sz="2800" b="0" dirty="0">
                <a:solidFill>
                  <a:srgbClr val="108040"/>
                </a:solidFill>
              </a:rPr>
              <a:t>Have fun and Be Safe</a:t>
            </a:r>
            <a:br>
              <a:rPr lang="en-US" sz="4000" b="0" dirty="0">
                <a:solidFill>
                  <a:srgbClr val="108040"/>
                </a:solidFill>
              </a:rPr>
            </a:br>
            <a:endParaRPr lang="en-US" sz="4000" b="0" dirty="0">
              <a:solidFill>
                <a:srgbClr val="108040"/>
              </a:solidFill>
            </a:endParaRPr>
          </a:p>
        </p:txBody>
      </p:sp>
      <p:sp>
        <p:nvSpPr>
          <p:cNvPr id="5" name="TextBox 4"/>
          <p:cNvSpPr txBox="1"/>
          <p:nvPr/>
        </p:nvSpPr>
        <p:spPr>
          <a:xfrm>
            <a:off x="3200400" y="6586379"/>
            <a:ext cx="3617096" cy="246221"/>
          </a:xfrm>
          <a:prstGeom prst="rect">
            <a:avLst/>
          </a:prstGeom>
          <a:noFill/>
        </p:spPr>
        <p:txBody>
          <a:bodyPr wrap="none" rtlCol="0">
            <a:spAutoFit/>
          </a:bodyPr>
          <a:lstStyle/>
          <a:p>
            <a:r>
              <a:rPr lang="en-US" sz="1000" b="1" dirty="0">
                <a:solidFill>
                  <a:srgbClr val="FF0000"/>
                </a:solidFill>
                <a:latin typeface="Arial"/>
                <a:cs typeface="Arial"/>
              </a:rPr>
              <a:t>Copyright 2019 - Coast Guard Auxiliary Association</a:t>
            </a:r>
            <a:r>
              <a:rPr lang="en-US" sz="1000" b="1">
                <a:solidFill>
                  <a:srgbClr val="FF0000"/>
                </a:solidFill>
                <a:latin typeface="Arial"/>
                <a:cs typeface="Arial"/>
              </a:rPr>
              <a:t>, Inc.</a:t>
            </a:r>
            <a:endParaRPr lang="en-US" sz="1000" b="1" dirty="0">
              <a:solidFill>
                <a:srgbClr val="FF0000"/>
              </a:solidFill>
              <a:latin typeface="Arial"/>
              <a:cs typeface="Arial"/>
            </a:endParaRPr>
          </a:p>
        </p:txBody>
      </p:sp>
      <p:sp>
        <p:nvSpPr>
          <p:cNvPr id="4" name="TextBox 3"/>
          <p:cNvSpPr txBox="1"/>
          <p:nvPr/>
        </p:nvSpPr>
        <p:spPr>
          <a:xfrm>
            <a:off x="3134208" y="3134500"/>
            <a:ext cx="184666" cy="461665"/>
          </a:xfrm>
          <a:prstGeom prst="rect">
            <a:avLst/>
          </a:prstGeom>
          <a:noFill/>
        </p:spPr>
        <p:txBody>
          <a:bodyPr wrap="none" rtlCol="0">
            <a:spAutoFit/>
          </a:bodyPr>
          <a:lstStyle/>
          <a:p>
            <a:endParaRPr lang="en-US" dirty="0"/>
          </a:p>
        </p:txBody>
      </p:sp>
      <p:sp>
        <p:nvSpPr>
          <p:cNvPr id="7" name="TextBox 6"/>
          <p:cNvSpPr txBox="1"/>
          <p:nvPr/>
        </p:nvSpPr>
        <p:spPr>
          <a:xfrm>
            <a:off x="5059799" y="4158847"/>
            <a:ext cx="184666" cy="461665"/>
          </a:xfrm>
          <a:prstGeom prst="rect">
            <a:avLst/>
          </a:prstGeom>
          <a:noFill/>
        </p:spPr>
        <p:txBody>
          <a:bodyPr wrap="none" rtlCol="0">
            <a:spAutoFit/>
          </a:bodyPr>
          <a:lstStyle/>
          <a:p>
            <a:endParaRPr lang="en-US" dirty="0"/>
          </a:p>
        </p:txBody>
      </p:sp>
      <p:sp>
        <p:nvSpPr>
          <p:cNvPr id="9" name="TextBox 8"/>
          <p:cNvSpPr txBox="1"/>
          <p:nvPr/>
        </p:nvSpPr>
        <p:spPr>
          <a:xfrm>
            <a:off x="2130442" y="3523752"/>
            <a:ext cx="184666" cy="461665"/>
          </a:xfrm>
          <a:prstGeom prst="rect">
            <a:avLst/>
          </a:prstGeom>
          <a:noFill/>
        </p:spPr>
        <p:txBody>
          <a:bodyPr wrap="none" rtlCol="0">
            <a:spAutoFit/>
          </a:bodyPr>
          <a:lstStyle/>
          <a:p>
            <a:endParaRPr lang="en-US" dirty="0"/>
          </a:p>
        </p:txBody>
      </p:sp>
      <p:sp>
        <p:nvSpPr>
          <p:cNvPr id="6" name="TextBox 5"/>
          <p:cNvSpPr txBox="1"/>
          <p:nvPr/>
        </p:nvSpPr>
        <p:spPr>
          <a:xfrm>
            <a:off x="7722852" y="4015438"/>
            <a:ext cx="184666" cy="461665"/>
          </a:xfrm>
          <a:prstGeom prst="rect">
            <a:avLst/>
          </a:prstGeom>
          <a:noFill/>
        </p:spPr>
        <p:txBody>
          <a:bodyPr wrap="none" rtlCol="0">
            <a:spAutoFit/>
          </a:bodyPr>
          <a:lstStyle/>
          <a:p>
            <a:endParaRPr lang="en-US" dirty="0"/>
          </a:p>
        </p:txBody>
      </p:sp>
      <p:sp>
        <p:nvSpPr>
          <p:cNvPr id="8" name="TextBox 7"/>
          <p:cNvSpPr txBox="1"/>
          <p:nvPr/>
        </p:nvSpPr>
        <p:spPr>
          <a:xfrm>
            <a:off x="2130442" y="4630046"/>
            <a:ext cx="184666" cy="461665"/>
          </a:xfrm>
          <a:prstGeom prst="rect">
            <a:avLst/>
          </a:prstGeom>
          <a:noFill/>
        </p:spPr>
        <p:txBody>
          <a:bodyPr wrap="none" rtlCol="0">
            <a:spAutoFit/>
          </a:bodyPr>
          <a:lstStyle/>
          <a:p>
            <a:endParaRPr lang="en-US" dirty="0"/>
          </a:p>
        </p:txBody>
      </p:sp>
      <p:sp>
        <p:nvSpPr>
          <p:cNvPr id="10" name="TextBox 9"/>
          <p:cNvSpPr txBox="1"/>
          <p:nvPr/>
        </p:nvSpPr>
        <p:spPr>
          <a:xfrm>
            <a:off x="2209800" y="5715000"/>
            <a:ext cx="184666" cy="461665"/>
          </a:xfrm>
          <a:prstGeom prst="rect">
            <a:avLst/>
          </a:prstGeom>
          <a:noFill/>
        </p:spPr>
        <p:txBody>
          <a:bodyPr wrap="none" rtlCol="0">
            <a:spAutoFit/>
          </a:bodyPr>
          <a:lstStyle/>
          <a:p>
            <a:endParaRPr lang="en-US" b="1" dirty="0">
              <a:solidFill>
                <a:srgbClr val="000090"/>
              </a:solidFill>
            </a:endParaRPr>
          </a:p>
        </p:txBody>
      </p:sp>
      <p:sp>
        <p:nvSpPr>
          <p:cNvPr id="12" name="TextBox 11"/>
          <p:cNvSpPr txBox="1"/>
          <p:nvPr/>
        </p:nvSpPr>
        <p:spPr>
          <a:xfrm>
            <a:off x="4506704" y="3626187"/>
            <a:ext cx="184666" cy="461665"/>
          </a:xfrm>
          <a:prstGeom prst="rect">
            <a:avLst/>
          </a:prstGeom>
          <a:noFill/>
        </p:spPr>
        <p:txBody>
          <a:bodyPr wrap="none" rtlCol="0">
            <a:spAutoFit/>
          </a:bodyPr>
          <a:lstStyle/>
          <a:p>
            <a:endParaRPr lang="en-US" dirty="0"/>
          </a:p>
        </p:txBody>
      </p:sp>
      <p:sp>
        <p:nvSpPr>
          <p:cNvPr id="3" name="TextBox 2"/>
          <p:cNvSpPr txBox="1"/>
          <p:nvPr/>
        </p:nvSpPr>
        <p:spPr>
          <a:xfrm>
            <a:off x="5715320" y="3708134"/>
            <a:ext cx="184666" cy="461665"/>
          </a:xfrm>
          <a:prstGeom prst="rect">
            <a:avLst/>
          </a:prstGeom>
          <a:noFill/>
        </p:spPr>
        <p:txBody>
          <a:bodyPr wrap="none" rtlCol="0">
            <a:spAutoFit/>
          </a:bodyPr>
          <a:lstStyle/>
          <a:p>
            <a:endParaRPr lang="en-US" dirty="0"/>
          </a:p>
        </p:txBody>
      </p:sp>
      <p:sp>
        <p:nvSpPr>
          <p:cNvPr id="13" name="TextBox 12"/>
          <p:cNvSpPr txBox="1"/>
          <p:nvPr/>
        </p:nvSpPr>
        <p:spPr>
          <a:xfrm>
            <a:off x="3953609" y="5408550"/>
            <a:ext cx="184666" cy="461665"/>
          </a:xfrm>
          <a:prstGeom prst="rect">
            <a:avLst/>
          </a:prstGeom>
          <a:noFill/>
        </p:spPr>
        <p:txBody>
          <a:bodyPr wrap="none" rtlCol="0">
            <a:spAutoFit/>
          </a:bodyPr>
          <a:lstStyle/>
          <a:p>
            <a:endParaRPr lang="en-US" dirty="0"/>
          </a:p>
        </p:txBody>
      </p:sp>
      <p:sp>
        <p:nvSpPr>
          <p:cNvPr id="17" name="TextBox 16"/>
          <p:cNvSpPr txBox="1"/>
          <p:nvPr/>
        </p:nvSpPr>
        <p:spPr>
          <a:xfrm>
            <a:off x="7292666" y="3564726"/>
            <a:ext cx="184666" cy="461665"/>
          </a:xfrm>
          <a:prstGeom prst="rect">
            <a:avLst/>
          </a:prstGeom>
          <a:noFill/>
        </p:spPr>
        <p:txBody>
          <a:bodyPr wrap="none" rtlCol="0">
            <a:spAutoFit/>
          </a:bodyPr>
          <a:lstStyle/>
          <a:p>
            <a:endParaRPr lang="en-US" dirty="0"/>
          </a:p>
        </p:txBody>
      </p:sp>
      <p:sp>
        <p:nvSpPr>
          <p:cNvPr id="15" name="TextBox 14"/>
          <p:cNvSpPr txBox="1"/>
          <p:nvPr/>
        </p:nvSpPr>
        <p:spPr>
          <a:xfrm>
            <a:off x="5554213" y="3465321"/>
            <a:ext cx="184666" cy="461665"/>
          </a:xfrm>
          <a:prstGeom prst="rect">
            <a:avLst/>
          </a:prstGeom>
          <a:noFill/>
        </p:spPr>
        <p:txBody>
          <a:bodyPr wrap="none" rtlCol="0">
            <a:spAutoFit/>
          </a:bodyPr>
          <a:lstStyle/>
          <a:p>
            <a:endParaRPr lang="en-US" dirty="0"/>
          </a:p>
        </p:txBody>
      </p:sp>
      <p:sp>
        <p:nvSpPr>
          <p:cNvPr id="11" name="TextBox 10"/>
          <p:cNvSpPr txBox="1"/>
          <p:nvPr/>
        </p:nvSpPr>
        <p:spPr>
          <a:xfrm>
            <a:off x="1447800" y="1143000"/>
            <a:ext cx="184666" cy="461665"/>
          </a:xfrm>
          <a:prstGeom prst="rect">
            <a:avLst/>
          </a:prstGeom>
          <a:noFill/>
        </p:spPr>
        <p:txBody>
          <a:bodyPr wrap="none" rtlCol="0">
            <a:spAutoFit/>
          </a:bodyPr>
          <a:lstStyle/>
          <a:p>
            <a:endParaRPr lang="en-US" dirty="0"/>
          </a:p>
        </p:txBody>
      </p:sp>
      <p:sp>
        <p:nvSpPr>
          <p:cNvPr id="16" name="TextBox 15"/>
          <p:cNvSpPr txBox="1"/>
          <p:nvPr/>
        </p:nvSpPr>
        <p:spPr>
          <a:xfrm>
            <a:off x="3502938" y="5183193"/>
            <a:ext cx="184666" cy="461665"/>
          </a:xfrm>
          <a:prstGeom prst="rect">
            <a:avLst/>
          </a:prstGeom>
          <a:noFill/>
        </p:spPr>
        <p:txBody>
          <a:bodyPr wrap="none" rtlCol="0">
            <a:spAutoFit/>
          </a:bodyPr>
          <a:lstStyle/>
          <a:p>
            <a:endParaRPr lang="en-US" dirty="0"/>
          </a:p>
        </p:txBody>
      </p:sp>
      <p:sp>
        <p:nvSpPr>
          <p:cNvPr id="18" name="TextBox 17"/>
          <p:cNvSpPr txBox="1"/>
          <p:nvPr/>
        </p:nvSpPr>
        <p:spPr>
          <a:xfrm>
            <a:off x="3666818" y="2888657"/>
            <a:ext cx="184666" cy="461665"/>
          </a:xfrm>
          <a:prstGeom prst="rect">
            <a:avLst/>
          </a:prstGeom>
          <a:noFill/>
        </p:spPr>
        <p:txBody>
          <a:bodyPr wrap="none" rtlCol="0">
            <a:spAutoFit/>
          </a:bodyPr>
          <a:lstStyle/>
          <a:p>
            <a:endParaRPr lang="en-US" dirty="0"/>
          </a:p>
        </p:txBody>
      </p:sp>
      <p:sp>
        <p:nvSpPr>
          <p:cNvPr id="19" name="TextBox 18"/>
          <p:cNvSpPr txBox="1"/>
          <p:nvPr/>
        </p:nvSpPr>
        <p:spPr>
          <a:xfrm>
            <a:off x="6616661" y="2765736"/>
            <a:ext cx="184666" cy="461665"/>
          </a:xfrm>
          <a:prstGeom prst="rect">
            <a:avLst/>
          </a:prstGeom>
          <a:noFill/>
        </p:spPr>
        <p:txBody>
          <a:bodyPr wrap="none" rtlCol="0">
            <a:spAutoFit/>
          </a:bodyPr>
          <a:lstStyle/>
          <a:p>
            <a:endParaRPr lang="en-US" dirty="0"/>
          </a:p>
        </p:txBody>
      </p:sp>
      <p:sp>
        <p:nvSpPr>
          <p:cNvPr id="22" name="TextBox 21"/>
          <p:cNvSpPr txBox="1"/>
          <p:nvPr/>
        </p:nvSpPr>
        <p:spPr>
          <a:xfrm>
            <a:off x="6452781" y="3953978"/>
            <a:ext cx="184666" cy="461665"/>
          </a:xfrm>
          <a:prstGeom prst="rect">
            <a:avLst/>
          </a:prstGeom>
          <a:noFill/>
        </p:spPr>
        <p:txBody>
          <a:bodyPr wrap="none" rtlCol="0">
            <a:spAutoFit/>
          </a:bodyPr>
          <a:lstStyle/>
          <a:p>
            <a:endParaRPr lang="en-US" dirty="0"/>
          </a:p>
        </p:txBody>
      </p:sp>
      <p:sp>
        <p:nvSpPr>
          <p:cNvPr id="24" name="TextBox 23"/>
          <p:cNvSpPr txBox="1"/>
          <p:nvPr/>
        </p:nvSpPr>
        <p:spPr>
          <a:xfrm>
            <a:off x="5489985" y="5265141"/>
            <a:ext cx="184666" cy="461665"/>
          </a:xfrm>
          <a:prstGeom prst="rect">
            <a:avLst/>
          </a:prstGeom>
          <a:noFill/>
        </p:spPr>
        <p:txBody>
          <a:bodyPr wrap="none" rtlCol="0">
            <a:spAutoFit/>
          </a:bodyPr>
          <a:lstStyle/>
          <a:p>
            <a:endParaRPr lang="en-US" dirty="0"/>
          </a:p>
        </p:txBody>
      </p:sp>
      <p:sp>
        <p:nvSpPr>
          <p:cNvPr id="14" name="TextBox 13"/>
          <p:cNvSpPr txBox="1"/>
          <p:nvPr/>
        </p:nvSpPr>
        <p:spPr>
          <a:xfrm>
            <a:off x="1447800" y="1600200"/>
            <a:ext cx="184666" cy="461665"/>
          </a:xfrm>
          <a:prstGeom prst="rect">
            <a:avLst/>
          </a:prstGeom>
          <a:noFill/>
        </p:spPr>
        <p:txBody>
          <a:bodyPr wrap="none" rtlCol="0">
            <a:spAutoFit/>
          </a:bodyPr>
          <a:lstStyle/>
          <a:p>
            <a:endParaRPr lang="en-US" dirty="0"/>
          </a:p>
        </p:txBody>
      </p:sp>
      <p:sp>
        <p:nvSpPr>
          <p:cNvPr id="21" name="TextBox 20"/>
          <p:cNvSpPr txBox="1"/>
          <p:nvPr/>
        </p:nvSpPr>
        <p:spPr>
          <a:xfrm>
            <a:off x="3441483" y="4507125"/>
            <a:ext cx="184666" cy="461665"/>
          </a:xfrm>
          <a:prstGeom prst="rect">
            <a:avLst/>
          </a:prstGeom>
          <a:noFill/>
        </p:spPr>
        <p:txBody>
          <a:bodyPr wrap="none" rtlCol="0">
            <a:spAutoFit/>
          </a:bodyPr>
          <a:lstStyle/>
          <a:p>
            <a:endParaRPr lang="en-US" dirty="0"/>
          </a:p>
        </p:txBody>
      </p:sp>
      <p:sp>
        <p:nvSpPr>
          <p:cNvPr id="25" name="TextBox 24"/>
          <p:cNvSpPr txBox="1"/>
          <p:nvPr/>
        </p:nvSpPr>
        <p:spPr>
          <a:xfrm>
            <a:off x="1905000" y="2133600"/>
            <a:ext cx="184666" cy="461665"/>
          </a:xfrm>
          <a:prstGeom prst="rect">
            <a:avLst/>
          </a:prstGeom>
          <a:noFill/>
        </p:spPr>
        <p:txBody>
          <a:bodyPr wrap="none" rtlCol="0">
            <a:spAutoFit/>
          </a:bodyPr>
          <a:lstStyle/>
          <a:p>
            <a:endParaRPr lang="en-US" dirty="0">
              <a:ln>
                <a:solidFill>
                  <a:srgbClr val="000000"/>
                </a:solidFill>
              </a:ln>
              <a:solidFill>
                <a:srgbClr val="0000FF"/>
              </a:solidFill>
            </a:endParaRPr>
          </a:p>
        </p:txBody>
      </p:sp>
      <p:sp>
        <p:nvSpPr>
          <p:cNvPr id="23" name="TextBox 22"/>
          <p:cNvSpPr txBox="1"/>
          <p:nvPr/>
        </p:nvSpPr>
        <p:spPr>
          <a:xfrm>
            <a:off x="4474308" y="3360615"/>
            <a:ext cx="184666" cy="461665"/>
          </a:xfrm>
          <a:prstGeom prst="rect">
            <a:avLst/>
          </a:prstGeom>
          <a:noFill/>
        </p:spPr>
        <p:txBody>
          <a:bodyPr wrap="none" rtlCol="0">
            <a:spAutoFit/>
          </a:bodyPr>
          <a:lstStyle/>
          <a:p>
            <a:endParaRPr lang="en-US" dirty="0"/>
          </a:p>
        </p:txBody>
      </p:sp>
      <p:sp>
        <p:nvSpPr>
          <p:cNvPr id="20" name="TextBox 19"/>
          <p:cNvSpPr txBox="1"/>
          <p:nvPr/>
        </p:nvSpPr>
        <p:spPr>
          <a:xfrm>
            <a:off x="3477846" y="3927231"/>
            <a:ext cx="184666" cy="461665"/>
          </a:xfrm>
          <a:prstGeom prst="rect">
            <a:avLst/>
          </a:prstGeom>
          <a:noFill/>
        </p:spPr>
        <p:txBody>
          <a:bodyPr wrap="none" rtlCol="0">
            <a:spAutoFit/>
          </a:bodyPr>
          <a:lstStyle/>
          <a:p>
            <a:endParaRPr lang="en-US" dirty="0"/>
          </a:p>
        </p:txBody>
      </p:sp>
      <p:sp>
        <p:nvSpPr>
          <p:cNvPr id="26" name="TextBox 25"/>
          <p:cNvSpPr txBox="1"/>
          <p:nvPr/>
        </p:nvSpPr>
        <p:spPr>
          <a:xfrm>
            <a:off x="1600200" y="5257800"/>
            <a:ext cx="6172200" cy="461665"/>
          </a:xfrm>
          <a:prstGeom prst="rect">
            <a:avLst/>
          </a:prstGeom>
          <a:noFill/>
        </p:spPr>
        <p:txBody>
          <a:bodyPr wrap="square" rtlCol="0">
            <a:spAutoFit/>
          </a:bodyPr>
          <a:lstStyle/>
          <a:p>
            <a:pPr algn="ctr"/>
            <a:endParaRPr lang="en-US" dirty="0"/>
          </a:p>
        </p:txBody>
      </p:sp>
      <p:sp>
        <p:nvSpPr>
          <p:cNvPr id="27" name="TextBox 26"/>
          <p:cNvSpPr txBox="1"/>
          <p:nvPr/>
        </p:nvSpPr>
        <p:spPr>
          <a:xfrm>
            <a:off x="5881077" y="5001846"/>
            <a:ext cx="184666" cy="461665"/>
          </a:xfrm>
          <a:prstGeom prst="rect">
            <a:avLst/>
          </a:prstGeom>
          <a:noFill/>
        </p:spPr>
        <p:txBody>
          <a:bodyPr wrap="none" rtlCol="0">
            <a:spAutoFit/>
          </a:bodyPr>
          <a:lstStyle/>
          <a:p>
            <a:endParaRPr lang="en-US" dirty="0"/>
          </a:p>
        </p:txBody>
      </p:sp>
      <p:sp>
        <p:nvSpPr>
          <p:cNvPr id="29" name="TextBox 28"/>
          <p:cNvSpPr txBox="1"/>
          <p:nvPr/>
        </p:nvSpPr>
        <p:spPr>
          <a:xfrm>
            <a:off x="1371600" y="1447800"/>
            <a:ext cx="193232" cy="960263"/>
          </a:xfrm>
          <a:prstGeom prst="rect">
            <a:avLst/>
          </a:prstGeom>
          <a:noFill/>
        </p:spPr>
        <p:txBody>
          <a:bodyPr wrap="none" rtlCol="0">
            <a:spAutoFit/>
          </a:bodyPr>
          <a:lstStyle/>
          <a:p>
            <a:pPr>
              <a:spcBef>
                <a:spcPct val="35000"/>
              </a:spcBef>
            </a:pPr>
            <a:endParaRPr lang="en-US" b="1" dirty="0">
              <a:solidFill>
                <a:srgbClr val="000090"/>
              </a:solidFill>
              <a:latin typeface="Arial" charset="0"/>
            </a:endParaRPr>
          </a:p>
          <a:p>
            <a:endParaRPr lang="en-US" dirty="0"/>
          </a:p>
        </p:txBody>
      </p:sp>
      <p:sp>
        <p:nvSpPr>
          <p:cNvPr id="28" name="TextBox 27"/>
          <p:cNvSpPr txBox="1"/>
          <p:nvPr/>
        </p:nvSpPr>
        <p:spPr>
          <a:xfrm>
            <a:off x="4259385" y="4767385"/>
            <a:ext cx="184666" cy="461665"/>
          </a:xfrm>
          <a:prstGeom prst="rect">
            <a:avLst/>
          </a:prstGeom>
          <a:noFill/>
        </p:spPr>
        <p:txBody>
          <a:bodyPr wrap="none" rtlCol="0">
            <a:spAutoFit/>
          </a:bodyPr>
          <a:lstStyle/>
          <a:p>
            <a:endParaRPr lang="en-US" dirty="0"/>
          </a:p>
        </p:txBody>
      </p:sp>
      <p:sp>
        <p:nvSpPr>
          <p:cNvPr id="30" name="TextBox 29"/>
          <p:cNvSpPr txBox="1"/>
          <p:nvPr/>
        </p:nvSpPr>
        <p:spPr>
          <a:xfrm>
            <a:off x="3868615" y="4435231"/>
            <a:ext cx="184666" cy="461665"/>
          </a:xfrm>
          <a:prstGeom prst="rect">
            <a:avLst/>
          </a:prstGeom>
          <a:noFill/>
        </p:spPr>
        <p:txBody>
          <a:bodyPr wrap="none" rtlCol="0">
            <a:spAutoFit/>
          </a:bodyPr>
          <a:lstStyle/>
          <a:p>
            <a:endParaRPr lang="en-US" dirty="0"/>
          </a:p>
        </p:txBody>
      </p:sp>
      <p:sp>
        <p:nvSpPr>
          <p:cNvPr id="31" name="TextBox 30"/>
          <p:cNvSpPr txBox="1"/>
          <p:nvPr/>
        </p:nvSpPr>
        <p:spPr>
          <a:xfrm>
            <a:off x="1905000" y="990600"/>
            <a:ext cx="184666" cy="461665"/>
          </a:xfrm>
          <a:prstGeom prst="rect">
            <a:avLst/>
          </a:prstGeom>
          <a:noFill/>
        </p:spPr>
        <p:txBody>
          <a:bodyPr wrap="none" rtlCol="0">
            <a:spAutoFit/>
          </a:bodyPr>
          <a:lstStyle/>
          <a:p>
            <a:endParaRPr lang="en-US" dirty="0"/>
          </a:p>
        </p:txBody>
      </p:sp>
      <p:sp>
        <p:nvSpPr>
          <p:cNvPr id="33" name="TextBox 32"/>
          <p:cNvSpPr txBox="1"/>
          <p:nvPr/>
        </p:nvSpPr>
        <p:spPr>
          <a:xfrm>
            <a:off x="1524000" y="1219200"/>
            <a:ext cx="184666" cy="461665"/>
          </a:xfrm>
          <a:prstGeom prst="rect">
            <a:avLst/>
          </a:prstGeom>
          <a:noFill/>
        </p:spPr>
        <p:txBody>
          <a:bodyPr wrap="none" rtlCol="0">
            <a:spAutoFit/>
          </a:bodyPr>
          <a:lstStyle/>
          <a:p>
            <a:endParaRPr lang="en-US" dirty="0"/>
          </a:p>
        </p:txBody>
      </p:sp>
      <p:sp>
        <p:nvSpPr>
          <p:cNvPr id="34" name="TextBox 33"/>
          <p:cNvSpPr txBox="1"/>
          <p:nvPr/>
        </p:nvSpPr>
        <p:spPr>
          <a:xfrm>
            <a:off x="4142154" y="3360615"/>
            <a:ext cx="184666" cy="461665"/>
          </a:xfrm>
          <a:prstGeom prst="rect">
            <a:avLst/>
          </a:prstGeom>
          <a:noFill/>
        </p:spPr>
        <p:txBody>
          <a:bodyPr wrap="none" rtlCol="0">
            <a:spAutoFit/>
          </a:bodyPr>
          <a:lstStyle/>
          <a:p>
            <a:endParaRPr lang="en-US" dirty="0"/>
          </a:p>
        </p:txBody>
      </p:sp>
      <p:sp>
        <p:nvSpPr>
          <p:cNvPr id="32" name="Rectangle 31"/>
          <p:cNvSpPr/>
          <p:nvPr/>
        </p:nvSpPr>
        <p:spPr>
          <a:xfrm>
            <a:off x="1600200" y="1219200"/>
            <a:ext cx="7086600" cy="584776"/>
          </a:xfrm>
          <a:prstGeom prst="rect">
            <a:avLst/>
          </a:prstGeom>
        </p:spPr>
        <p:txBody>
          <a:bodyPr wrap="square">
            <a:spAutoFit/>
          </a:bodyPr>
          <a:lstStyle/>
          <a:p>
            <a:endParaRPr lang="en-US" sz="3200" b="1" dirty="0">
              <a:solidFill>
                <a:srgbClr val="000090"/>
              </a:solidFill>
              <a:latin typeface="+mn-lt"/>
            </a:endParaRPr>
          </a:p>
        </p:txBody>
      </p:sp>
      <p:pic>
        <p:nvPicPr>
          <p:cNvPr id="37" name="Picture 5" descr="DSC_74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2438400"/>
            <a:ext cx="5486400" cy="3648075"/>
          </a:xfrm>
          <a:prstGeom prst="rect">
            <a:avLst/>
          </a:prstGeom>
          <a:noFill/>
          <a:ln w="76200">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8207607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685800"/>
          </a:xfrm>
        </p:spPr>
        <p:txBody>
          <a:bodyPr/>
          <a:lstStyle/>
          <a:p>
            <a:r>
              <a:rPr lang="en-US" sz="4000" b="0" dirty="0">
                <a:solidFill>
                  <a:srgbClr val="108040"/>
                </a:solidFill>
              </a:rPr>
              <a:t>Capacity</a:t>
            </a:r>
          </a:p>
        </p:txBody>
      </p:sp>
      <p:sp>
        <p:nvSpPr>
          <p:cNvPr id="5" name="TextBox 4"/>
          <p:cNvSpPr txBox="1"/>
          <p:nvPr/>
        </p:nvSpPr>
        <p:spPr>
          <a:xfrm>
            <a:off x="3200400" y="6586379"/>
            <a:ext cx="3617096" cy="246221"/>
          </a:xfrm>
          <a:prstGeom prst="rect">
            <a:avLst/>
          </a:prstGeom>
          <a:noFill/>
        </p:spPr>
        <p:txBody>
          <a:bodyPr wrap="none" rtlCol="0">
            <a:spAutoFit/>
          </a:bodyPr>
          <a:lstStyle/>
          <a:p>
            <a:r>
              <a:rPr lang="en-US" sz="1000" b="1" dirty="0">
                <a:solidFill>
                  <a:srgbClr val="FF0000"/>
                </a:solidFill>
                <a:latin typeface="Arial"/>
                <a:cs typeface="Arial"/>
              </a:rPr>
              <a:t>Copyright 2019 - Coast Guard Auxiliary Association, Inc.</a:t>
            </a:r>
          </a:p>
        </p:txBody>
      </p:sp>
      <p:sp>
        <p:nvSpPr>
          <p:cNvPr id="3" name="TextBox 2"/>
          <p:cNvSpPr txBox="1"/>
          <p:nvPr/>
        </p:nvSpPr>
        <p:spPr>
          <a:xfrm>
            <a:off x="1447800" y="1143000"/>
            <a:ext cx="7391400" cy="1077218"/>
          </a:xfrm>
          <a:prstGeom prst="rect">
            <a:avLst/>
          </a:prstGeom>
          <a:noFill/>
        </p:spPr>
        <p:txBody>
          <a:bodyPr wrap="square" rtlCol="0">
            <a:spAutoFit/>
          </a:bodyPr>
          <a:lstStyle/>
          <a:p>
            <a:r>
              <a:rPr lang="en-US" sz="3200" b="1" dirty="0">
                <a:solidFill>
                  <a:srgbClr val="000090"/>
                </a:solidFill>
              </a:rPr>
              <a:t>What if your boat does not have a capacity plate?</a:t>
            </a:r>
          </a:p>
        </p:txBody>
      </p:sp>
      <p:sp>
        <p:nvSpPr>
          <p:cNvPr id="9" name="TextBox 8"/>
          <p:cNvSpPr txBox="1"/>
          <p:nvPr/>
        </p:nvSpPr>
        <p:spPr>
          <a:xfrm>
            <a:off x="1410778" y="2286000"/>
            <a:ext cx="7696200" cy="4339650"/>
          </a:xfrm>
          <a:prstGeom prst="rect">
            <a:avLst/>
          </a:prstGeom>
          <a:noFill/>
        </p:spPr>
        <p:txBody>
          <a:bodyPr wrap="square" rtlCol="0">
            <a:spAutoFit/>
          </a:bodyPr>
          <a:lstStyle/>
          <a:p>
            <a:r>
              <a:rPr lang="en-US" sz="3200" b="1" dirty="0">
                <a:solidFill>
                  <a:srgbClr val="000090"/>
                </a:solidFill>
              </a:rPr>
              <a:t>Formula to estimate capacity:</a:t>
            </a:r>
          </a:p>
          <a:p>
            <a:r>
              <a:rPr lang="en-US" sz="3200" b="1" dirty="0">
                <a:solidFill>
                  <a:srgbClr val="000090"/>
                </a:solidFill>
              </a:rPr>
              <a:t>(length X width) ÷ 15 = est. # of persons</a:t>
            </a:r>
          </a:p>
          <a:p>
            <a:r>
              <a:rPr lang="en-US" sz="3200" b="1" dirty="0">
                <a:solidFill>
                  <a:srgbClr val="000090"/>
                </a:solidFill>
              </a:rPr>
              <a:t>(est. # persons) X 150 = est. total weight</a:t>
            </a:r>
          </a:p>
          <a:p>
            <a:endParaRPr lang="en-US" sz="3200" b="1" dirty="0">
              <a:solidFill>
                <a:srgbClr val="000090"/>
              </a:solidFill>
            </a:endParaRPr>
          </a:p>
          <a:p>
            <a:r>
              <a:rPr lang="en-US" sz="2800" b="1" dirty="0">
                <a:solidFill>
                  <a:srgbClr val="000090"/>
                </a:solidFill>
              </a:rPr>
              <a:t>Note: length &amp; width in feet</a:t>
            </a:r>
          </a:p>
          <a:p>
            <a:r>
              <a:rPr lang="en-US" sz="2800" b="1" dirty="0">
                <a:solidFill>
                  <a:srgbClr val="000090"/>
                </a:solidFill>
              </a:rPr>
              <a:t>Note: All fractional values reduced to lower whole number  </a:t>
            </a:r>
          </a:p>
          <a:p>
            <a:endParaRPr lang="en-US" sz="3200" b="1" dirty="0">
              <a:solidFill>
                <a:srgbClr val="0000FF"/>
              </a:solidFill>
            </a:endParaRPr>
          </a:p>
          <a:p>
            <a:endParaRPr lang="en-US" sz="3200" b="1" dirty="0">
              <a:solidFill>
                <a:srgbClr val="0000FF"/>
              </a:solidFill>
            </a:endParaRPr>
          </a:p>
        </p:txBody>
      </p:sp>
    </p:spTree>
    <p:extLst>
      <p:ext uri="{BB962C8B-B14F-4D97-AF65-F5344CB8AC3E}">
        <p14:creationId xmlns:p14="http://schemas.microsoft.com/office/powerpoint/2010/main" val="4213896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685800"/>
          </a:xfrm>
        </p:spPr>
        <p:txBody>
          <a:bodyPr/>
          <a:lstStyle/>
          <a:p>
            <a:r>
              <a:rPr lang="en-US" sz="4000" b="0" dirty="0">
                <a:solidFill>
                  <a:srgbClr val="108040"/>
                </a:solidFill>
              </a:rPr>
              <a:t>Float Plans</a:t>
            </a:r>
          </a:p>
        </p:txBody>
      </p:sp>
      <p:sp>
        <p:nvSpPr>
          <p:cNvPr id="5" name="TextBox 4"/>
          <p:cNvSpPr txBox="1"/>
          <p:nvPr/>
        </p:nvSpPr>
        <p:spPr>
          <a:xfrm>
            <a:off x="3200400" y="6586379"/>
            <a:ext cx="3617096" cy="246221"/>
          </a:xfrm>
          <a:prstGeom prst="rect">
            <a:avLst/>
          </a:prstGeom>
          <a:noFill/>
        </p:spPr>
        <p:txBody>
          <a:bodyPr wrap="none" rtlCol="0">
            <a:spAutoFit/>
          </a:bodyPr>
          <a:lstStyle/>
          <a:p>
            <a:r>
              <a:rPr lang="en-US" sz="1000" b="1" dirty="0">
                <a:solidFill>
                  <a:srgbClr val="FF0000"/>
                </a:solidFill>
                <a:latin typeface="Arial"/>
                <a:cs typeface="Arial"/>
              </a:rPr>
              <a:t>Copyright 2019 - Coast Guard Auxiliary Association, Inc.</a:t>
            </a:r>
          </a:p>
        </p:txBody>
      </p:sp>
      <p:sp>
        <p:nvSpPr>
          <p:cNvPr id="3" name="TextBox 2"/>
          <p:cNvSpPr txBox="1"/>
          <p:nvPr/>
        </p:nvSpPr>
        <p:spPr>
          <a:xfrm>
            <a:off x="1447800" y="1143000"/>
            <a:ext cx="7391400" cy="1569660"/>
          </a:xfrm>
          <a:prstGeom prst="rect">
            <a:avLst/>
          </a:prstGeom>
          <a:noFill/>
        </p:spPr>
        <p:txBody>
          <a:bodyPr wrap="square" rtlCol="0">
            <a:spAutoFit/>
          </a:bodyPr>
          <a:lstStyle/>
          <a:p>
            <a:r>
              <a:rPr lang="en-US" sz="3200" b="1" dirty="0">
                <a:solidFill>
                  <a:srgbClr val="000090"/>
                </a:solidFill>
              </a:rPr>
              <a:t>What is a Float Plan?</a:t>
            </a:r>
          </a:p>
          <a:p>
            <a:endParaRPr lang="en-US" sz="3200" b="1" dirty="0">
              <a:solidFill>
                <a:srgbClr val="000090"/>
              </a:solidFill>
            </a:endParaRPr>
          </a:p>
          <a:p>
            <a:r>
              <a:rPr lang="en-US" sz="3200" b="1" dirty="0">
                <a:solidFill>
                  <a:srgbClr val="000090"/>
                </a:solidFill>
              </a:rPr>
              <a:t>What information does it contain?</a:t>
            </a:r>
          </a:p>
        </p:txBody>
      </p:sp>
      <p:sp>
        <p:nvSpPr>
          <p:cNvPr id="9" name="TextBox 8"/>
          <p:cNvSpPr txBox="1"/>
          <p:nvPr/>
        </p:nvSpPr>
        <p:spPr>
          <a:xfrm>
            <a:off x="1410778" y="2286000"/>
            <a:ext cx="7696200" cy="1077218"/>
          </a:xfrm>
          <a:prstGeom prst="rect">
            <a:avLst/>
          </a:prstGeom>
          <a:noFill/>
        </p:spPr>
        <p:txBody>
          <a:bodyPr wrap="square" rtlCol="0">
            <a:spAutoFit/>
          </a:bodyPr>
          <a:lstStyle/>
          <a:p>
            <a:endParaRPr lang="en-US" sz="3200" b="1" dirty="0">
              <a:solidFill>
                <a:srgbClr val="0000FF"/>
              </a:solidFill>
            </a:endParaRPr>
          </a:p>
          <a:p>
            <a:endParaRPr lang="en-US" sz="3200" b="1" dirty="0">
              <a:solidFill>
                <a:srgbClr val="0000FF"/>
              </a:solidFill>
            </a:endParaRPr>
          </a:p>
        </p:txBody>
      </p:sp>
    </p:spTree>
    <p:extLst>
      <p:ext uri="{BB962C8B-B14F-4D97-AF65-F5344CB8AC3E}">
        <p14:creationId xmlns:p14="http://schemas.microsoft.com/office/powerpoint/2010/main" val="3370406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685800"/>
          </a:xfrm>
        </p:spPr>
        <p:txBody>
          <a:bodyPr/>
          <a:lstStyle/>
          <a:p>
            <a:endParaRPr lang="en-US" sz="4000" b="0" dirty="0">
              <a:solidFill>
                <a:srgbClr val="108040"/>
              </a:solidFill>
            </a:endParaRPr>
          </a:p>
        </p:txBody>
      </p:sp>
      <p:sp>
        <p:nvSpPr>
          <p:cNvPr id="5" name="TextBox 4"/>
          <p:cNvSpPr txBox="1"/>
          <p:nvPr/>
        </p:nvSpPr>
        <p:spPr>
          <a:xfrm>
            <a:off x="3200400" y="6586379"/>
            <a:ext cx="3617096" cy="246221"/>
          </a:xfrm>
          <a:prstGeom prst="rect">
            <a:avLst/>
          </a:prstGeom>
          <a:noFill/>
        </p:spPr>
        <p:txBody>
          <a:bodyPr wrap="none" rtlCol="0">
            <a:spAutoFit/>
          </a:bodyPr>
          <a:lstStyle/>
          <a:p>
            <a:r>
              <a:rPr lang="en-US" sz="1000" b="1" dirty="0">
                <a:solidFill>
                  <a:srgbClr val="FF0000"/>
                </a:solidFill>
                <a:latin typeface="Arial"/>
                <a:cs typeface="Arial"/>
              </a:rPr>
              <a:t>Copyright 2019 - Coast Guard Auxiliary Association, Inc.</a:t>
            </a:r>
          </a:p>
        </p:txBody>
      </p:sp>
      <p:sp>
        <p:nvSpPr>
          <p:cNvPr id="3" name="TextBox 2"/>
          <p:cNvSpPr txBox="1"/>
          <p:nvPr/>
        </p:nvSpPr>
        <p:spPr>
          <a:xfrm>
            <a:off x="1447800" y="1143000"/>
            <a:ext cx="7391400" cy="584776"/>
          </a:xfrm>
          <a:prstGeom prst="rect">
            <a:avLst/>
          </a:prstGeom>
          <a:noFill/>
        </p:spPr>
        <p:txBody>
          <a:bodyPr wrap="square" rtlCol="0">
            <a:spAutoFit/>
          </a:bodyPr>
          <a:lstStyle/>
          <a:p>
            <a:endParaRPr lang="en-US" sz="3200" b="1" dirty="0">
              <a:solidFill>
                <a:srgbClr val="000090"/>
              </a:solidFill>
            </a:endParaRPr>
          </a:p>
        </p:txBody>
      </p:sp>
      <p:pic>
        <p:nvPicPr>
          <p:cNvPr id="6" name="Picture 2" descr="C:\Users\bschoenbucher\Documents\Float Plan pg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1" y="228600"/>
            <a:ext cx="4419600" cy="57198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TextBox 3"/>
          <p:cNvSpPr txBox="1"/>
          <p:nvPr/>
        </p:nvSpPr>
        <p:spPr>
          <a:xfrm>
            <a:off x="2590800" y="5867400"/>
            <a:ext cx="4133012" cy="461665"/>
          </a:xfrm>
          <a:prstGeom prst="rect">
            <a:avLst/>
          </a:prstGeom>
          <a:noFill/>
        </p:spPr>
        <p:txBody>
          <a:bodyPr wrap="none" rtlCol="0">
            <a:spAutoFit/>
          </a:bodyPr>
          <a:lstStyle/>
          <a:p>
            <a:r>
              <a:rPr lang="en-US" dirty="0" err="1"/>
              <a:t>www.floatplancentral.cgaux.org</a:t>
            </a:r>
            <a:endParaRPr lang="en-US" dirty="0"/>
          </a:p>
        </p:txBody>
      </p:sp>
    </p:spTree>
    <p:extLst>
      <p:ext uri="{BB962C8B-B14F-4D97-AF65-F5344CB8AC3E}">
        <p14:creationId xmlns:p14="http://schemas.microsoft.com/office/powerpoint/2010/main" val="4255095892"/>
      </p:ext>
    </p:extLst>
  </p:cSld>
  <p:clrMapOvr>
    <a:masterClrMapping/>
  </p:clrMapOvr>
</p:sld>
</file>

<file path=ppt/theme/theme1.xml><?xml version="1.0" encoding="utf-8"?>
<a:theme xmlns:a="http://schemas.openxmlformats.org/drawingml/2006/main" name="Aux 3">
  <a:themeElements>
    <a:clrScheme name="Aux 3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Aux 3">
      <a:majorFont>
        <a:latin typeface="Arial Black"/>
        <a:ea typeface=""/>
        <a:cs typeface="Times New Roman"/>
      </a:majorFont>
      <a:minorFont>
        <a:latin typeface="Times New Roman"/>
        <a:ea typeface=""/>
        <a:cs typeface="Times New Roma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Aux 3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Aux 3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Aux 3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Aux 3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Aux 3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Aux 3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Aux 3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USCGAux-light</Template>
  <TotalTime>759</TotalTime>
  <Words>4620</Words>
  <Application>Microsoft Office PowerPoint</Application>
  <PresentationFormat>On-screen Show (4:3)</PresentationFormat>
  <Paragraphs>738</Paragraphs>
  <Slides>69</Slides>
  <Notes>69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69</vt:i4>
      </vt:variant>
    </vt:vector>
  </HeadingPairs>
  <TitlesOfParts>
    <vt:vector size="75" baseType="lpstr">
      <vt:lpstr>Arial</vt:lpstr>
      <vt:lpstr>Arial Black</vt:lpstr>
      <vt:lpstr>Calibri</vt:lpstr>
      <vt:lpstr>Tahoma</vt:lpstr>
      <vt:lpstr>Times New Roman</vt:lpstr>
      <vt:lpstr>Aux 3</vt:lpstr>
      <vt:lpstr>Waterfowl Hunting and Boating Safety</vt:lpstr>
      <vt:lpstr>Why this Seminar?</vt:lpstr>
      <vt:lpstr>Why this Seminar?</vt:lpstr>
      <vt:lpstr>        Boat Loading: Capacity Plate</vt:lpstr>
      <vt:lpstr>Capacity</vt:lpstr>
      <vt:lpstr>Capacity</vt:lpstr>
      <vt:lpstr>Capacity</vt:lpstr>
      <vt:lpstr>Float Plans</vt:lpstr>
      <vt:lpstr>PowerPoint Presentation</vt:lpstr>
      <vt:lpstr>Float Plan</vt:lpstr>
      <vt:lpstr>     Coast Guard APP</vt:lpstr>
      <vt:lpstr>Safe Loading</vt:lpstr>
      <vt:lpstr>   Balancing the Load</vt:lpstr>
      <vt:lpstr>Maneuvering</vt:lpstr>
      <vt:lpstr>       Anchoring Guidelines</vt:lpstr>
      <vt:lpstr>       Anchoring Guidelines</vt:lpstr>
      <vt:lpstr>       Setting Anchor</vt:lpstr>
      <vt:lpstr>       Retrieving Anchor</vt:lpstr>
      <vt:lpstr>       Alcohol and Drugs</vt:lpstr>
      <vt:lpstr> Alcohol and Boating Don’t Mix</vt:lpstr>
      <vt:lpstr>    Life Jackets</vt:lpstr>
      <vt:lpstr>    Life Jackets</vt:lpstr>
      <vt:lpstr>    Life Jackets</vt:lpstr>
      <vt:lpstr>    Life Jackets</vt:lpstr>
      <vt:lpstr>    Life Jackets</vt:lpstr>
      <vt:lpstr>    Life Jackets</vt:lpstr>
      <vt:lpstr>    Life Jackets</vt:lpstr>
      <vt:lpstr>    Life Jackets</vt:lpstr>
      <vt:lpstr>    Life Jackets</vt:lpstr>
      <vt:lpstr>    Life Jackets</vt:lpstr>
      <vt:lpstr> Lights</vt:lpstr>
      <vt:lpstr> Visual Distress Signals</vt:lpstr>
      <vt:lpstr> Visual Distress Signals</vt:lpstr>
      <vt:lpstr> Visual Distress Signals</vt:lpstr>
      <vt:lpstr> Visual Distress Signals</vt:lpstr>
      <vt:lpstr> Visual Distress Signals</vt:lpstr>
      <vt:lpstr> Visual Distress Signals</vt:lpstr>
      <vt:lpstr> Visual Distress Signals</vt:lpstr>
      <vt:lpstr> Sound Producing Devices</vt:lpstr>
      <vt:lpstr> Avoid Dehydration</vt:lpstr>
      <vt:lpstr> Man Overboard</vt:lpstr>
      <vt:lpstr> Capsizing and Swamping</vt:lpstr>
      <vt:lpstr> If You Go Into the Water</vt:lpstr>
      <vt:lpstr> Hypothermia Can  Cause Death</vt:lpstr>
      <vt:lpstr> Hypothermia Can  Cause Death</vt:lpstr>
      <vt:lpstr> Hypothermia</vt:lpstr>
      <vt:lpstr> Help Escape Lessening Position </vt:lpstr>
      <vt:lpstr> Huddle Position </vt:lpstr>
      <vt:lpstr> Know How to Handle Injuries</vt:lpstr>
      <vt:lpstr> Weather </vt:lpstr>
      <vt:lpstr> When Caught in  Bad Weather </vt:lpstr>
      <vt:lpstr> When Caught in Fog? </vt:lpstr>
      <vt:lpstr> To Get Help </vt:lpstr>
      <vt:lpstr> Distress, Urgency, &amp;  Safety Messages </vt:lpstr>
      <vt:lpstr> Hunting </vt:lpstr>
      <vt:lpstr> Safety Considerations </vt:lpstr>
      <vt:lpstr> Safety Considerations </vt:lpstr>
      <vt:lpstr> Safety Considerations </vt:lpstr>
      <vt:lpstr> Shooting Zones </vt:lpstr>
      <vt:lpstr> Shooting Zones </vt:lpstr>
      <vt:lpstr> Waders  </vt:lpstr>
      <vt:lpstr> Waders  </vt:lpstr>
      <vt:lpstr> Waders  </vt:lpstr>
      <vt:lpstr> Waders  </vt:lpstr>
      <vt:lpstr> Vessel Safety Check  </vt:lpstr>
      <vt:lpstr>         When Offered, Take a Hunting Education Class  </vt:lpstr>
      <vt:lpstr>   Always Wear Your  Life Jacket </vt:lpstr>
      <vt:lpstr>For More Information:</vt:lpstr>
      <vt:lpstr>   Thank you for your Attention Have fun and Be Safe </vt:lpstr>
    </vt:vector>
  </TitlesOfParts>
  <Company>home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 stroup</dc:creator>
  <cp:lastModifiedBy>S</cp:lastModifiedBy>
  <cp:revision>72</cp:revision>
  <dcterms:created xsi:type="dcterms:W3CDTF">2018-04-06T11:46:18Z</dcterms:created>
  <dcterms:modified xsi:type="dcterms:W3CDTF">2019-06-20T00:41:06Z</dcterms:modified>
</cp:coreProperties>
</file>